
<file path=[Content_Types].xml><?xml version="1.0" encoding="utf-8"?>
<Types xmlns="http://schemas.openxmlformats.org/package/2006/content-types">
  <Default Extension="png" ContentType="image/png"/>
  <Default Extension="bin" ContentType="application/vnd.openxmlformats-officedocument.oleObject"/>
  <Default Extension="wmf" ContentType="image/x-wmf"/>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rts/chart1.xml" ContentType="application/vnd.openxmlformats-officedocument.drawingml.chart+xml"/>
  <Override PartName="/ppt/notesSlides/notesSlide8.xml" ContentType="application/vnd.openxmlformats-officedocument.presentationml.notesSlide+xml"/>
  <Override PartName="/ppt/charts/chart2.xml" ContentType="application/vnd.openxmlformats-officedocument.drawingml.chart+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harts/chart3.xml" ContentType="application/vnd.openxmlformats-officedocument.drawingml.chart+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harts/chart4.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3.xml" ContentType="application/vnd.openxmlformats-officedocument.presentationml.notesSlide+xml"/>
  <Override PartName="/ppt/charts/chart5.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charts/chart6.xml" ContentType="application/vnd.openxmlformats-officedocument.drawingml.chart+xml"/>
  <Override PartName="/ppt/notesSlides/notesSlide29.xml" ContentType="application/vnd.openxmlformats-officedocument.presentationml.notesSlide+xml"/>
  <Override PartName="/ppt/charts/chart7.xml" ContentType="application/vnd.openxmlformats-officedocument.drawingml.chart+xml"/>
  <Override PartName="/ppt/notesSlides/notesSlide30.xml" ContentType="application/vnd.openxmlformats-officedocument.presentationml.notesSlide+xml"/>
  <Override PartName="/ppt/charts/chart8.xml" ContentType="application/vnd.openxmlformats-officedocument.drawingml.chart+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charts/chart9.xml" ContentType="application/vnd.openxmlformats-officedocument.drawingml.chart+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1" r:id="rId2"/>
  </p:sldMasterIdLst>
  <p:notesMasterIdLst>
    <p:notesMasterId r:id="rId68"/>
  </p:notesMasterIdLst>
  <p:sldIdLst>
    <p:sldId id="256" r:id="rId3"/>
    <p:sldId id="257" r:id="rId4"/>
    <p:sldId id="258" r:id="rId5"/>
    <p:sldId id="259" r:id="rId6"/>
    <p:sldId id="260" r:id="rId7"/>
    <p:sldId id="261" r:id="rId8"/>
    <p:sldId id="262" r:id="rId9"/>
    <p:sldId id="263" r:id="rId10"/>
    <p:sldId id="264" r:id="rId11"/>
    <p:sldId id="342" r:id="rId12"/>
    <p:sldId id="265" r:id="rId13"/>
    <p:sldId id="327" r:id="rId14"/>
    <p:sldId id="328" r:id="rId15"/>
    <p:sldId id="329" r:id="rId16"/>
    <p:sldId id="330" r:id="rId17"/>
    <p:sldId id="331" r:id="rId18"/>
    <p:sldId id="332" r:id="rId19"/>
    <p:sldId id="333" r:id="rId20"/>
    <p:sldId id="334" r:id="rId21"/>
    <p:sldId id="335" r:id="rId22"/>
    <p:sldId id="336" r:id="rId23"/>
    <p:sldId id="337" r:id="rId24"/>
    <p:sldId id="338" r:id="rId25"/>
    <p:sldId id="339" r:id="rId26"/>
    <p:sldId id="266" r:id="rId27"/>
    <p:sldId id="267" r:id="rId28"/>
    <p:sldId id="343" r:id="rId29"/>
    <p:sldId id="326" r:id="rId30"/>
    <p:sldId id="340" r:id="rId31"/>
    <p:sldId id="341" r:id="rId32"/>
    <p:sldId id="268" r:id="rId33"/>
    <p:sldId id="269" r:id="rId34"/>
    <p:sldId id="271" r:id="rId35"/>
    <p:sldId id="270" r:id="rId36"/>
    <p:sldId id="314" r:id="rId37"/>
    <p:sldId id="272" r:id="rId38"/>
    <p:sldId id="291" r:id="rId39"/>
    <p:sldId id="292" r:id="rId40"/>
    <p:sldId id="293" r:id="rId41"/>
    <p:sldId id="294" r:id="rId42"/>
    <p:sldId id="297" r:id="rId43"/>
    <p:sldId id="298" r:id="rId44"/>
    <p:sldId id="317" r:id="rId45"/>
    <p:sldId id="299" r:id="rId46"/>
    <p:sldId id="318" r:id="rId47"/>
    <p:sldId id="319" r:id="rId48"/>
    <p:sldId id="346" r:id="rId49"/>
    <p:sldId id="345" r:id="rId50"/>
    <p:sldId id="347" r:id="rId51"/>
    <p:sldId id="348" r:id="rId52"/>
    <p:sldId id="300" r:id="rId53"/>
    <p:sldId id="301" r:id="rId54"/>
    <p:sldId id="305" r:id="rId55"/>
    <p:sldId id="302" r:id="rId56"/>
    <p:sldId id="320" r:id="rId57"/>
    <p:sldId id="303" r:id="rId58"/>
    <p:sldId id="323" r:id="rId59"/>
    <p:sldId id="321" r:id="rId60"/>
    <p:sldId id="306" r:id="rId61"/>
    <p:sldId id="324" r:id="rId62"/>
    <p:sldId id="325" r:id="rId63"/>
    <p:sldId id="308" r:id="rId64"/>
    <p:sldId id="309" r:id="rId65"/>
    <p:sldId id="310" r:id="rId66"/>
    <p:sldId id="311" r:id="rId67"/>
  </p:sldIdLst>
  <p:sldSz cx="10080625" cy="7559675"/>
  <p:notesSz cx="7559675" cy="10691813"/>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08FB837D-C827-4EFA-A057-4D05807E0F7C}" styleName="Designformatvorlage 1 - Akz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485" autoAdjust="0"/>
    <p:restoredTop sz="94280" autoAdjust="0"/>
  </p:normalViewPr>
  <p:slideViewPr>
    <p:cSldViewPr snapToGrid="0">
      <p:cViewPr varScale="1">
        <p:scale>
          <a:sx n="92" d="100"/>
          <a:sy n="92" d="100"/>
        </p:scale>
        <p:origin x="300" y="84"/>
      </p:cViewPr>
      <p:guideLst/>
    </p:cSldViewPr>
  </p:slideViewPr>
  <p:outlineViewPr>
    <p:cViewPr>
      <p:scale>
        <a:sx n="33" d="100"/>
        <a:sy n="33" d="100"/>
      </p:scale>
      <p:origin x="0" y="-5034"/>
    </p:cViewPr>
  </p:outlineViewPr>
  <p:notesTextViewPr>
    <p:cViewPr>
      <p:scale>
        <a:sx n="1" d="1"/>
        <a:sy n="1" d="1"/>
      </p:scale>
      <p:origin x="0" y="0"/>
    </p:cViewPr>
  </p:notesTextViewPr>
  <p:sorterViewPr>
    <p:cViewPr>
      <p:scale>
        <a:sx n="100" d="100"/>
        <a:sy n="100" d="100"/>
      </p:scale>
      <p:origin x="0" y="-12048"/>
    </p:cViewPr>
  </p:sorterViewPr>
  <p:notesViewPr>
    <p:cSldViewPr snapToGrid="0">
      <p:cViewPr>
        <p:scale>
          <a:sx n="100" d="100"/>
          <a:sy n="100" d="100"/>
        </p:scale>
        <p:origin x="1584" y="-648"/>
      </p:cViewPr>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21" Type="http://schemas.openxmlformats.org/officeDocument/2006/relationships/slide" Target="slides/slide19.xml"/><Relationship Id="rId42" Type="http://schemas.openxmlformats.org/officeDocument/2006/relationships/slide" Target="slides/slide40.xml"/><Relationship Id="rId47" Type="http://schemas.openxmlformats.org/officeDocument/2006/relationships/slide" Target="slides/slide45.xml"/><Relationship Id="rId63" Type="http://schemas.openxmlformats.org/officeDocument/2006/relationships/slide" Target="slides/slide61.xml"/><Relationship Id="rId68"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slide" Target="slides/slide64.xml"/><Relationship Id="rId5" Type="http://schemas.openxmlformats.org/officeDocument/2006/relationships/slide" Target="slides/slide3.xml"/><Relationship Id="rId61" Type="http://schemas.openxmlformats.org/officeDocument/2006/relationships/slide" Target="slides/slide59.xml"/><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presProps" Target="presProps.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tableStyles" Target="tableStyles.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slide" Target="slides/slide65.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microsoft.com/office/2015/10/relationships/revisionInfo" Target="revisionInfo.xml"/><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 Id="rId34" Type="http://schemas.openxmlformats.org/officeDocument/2006/relationships/slide" Target="slides/slide32.xml"/><Relationship Id="rId50" Type="http://schemas.openxmlformats.org/officeDocument/2006/relationships/slide" Target="slides/slide48.xml"/><Relationship Id="rId55" Type="http://schemas.openxmlformats.org/officeDocument/2006/relationships/slide" Target="slides/slide53.xml"/><Relationship Id="rId7" Type="http://schemas.openxmlformats.org/officeDocument/2006/relationships/slide" Target="slides/slide5.xml"/><Relationship Id="rId71" Type="http://schemas.openxmlformats.org/officeDocument/2006/relationships/theme" Target="theme/theme1.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Arbeitsblatt.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Arbeitsblatt1.xlsx"/></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Arbeitsblatt2.xlsx"/><Relationship Id="rId2" Type="http://schemas.microsoft.com/office/2011/relationships/chartColorStyle" Target="colors1.xml"/><Relationship Id="rId1" Type="http://schemas.microsoft.com/office/2011/relationships/chartStyle" Target="style1.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Arbeitsblatt3.xlsx"/><Relationship Id="rId2" Type="http://schemas.microsoft.com/office/2011/relationships/chartColorStyle" Target="colors2.xml"/><Relationship Id="rId1" Type="http://schemas.microsoft.com/office/2011/relationships/chartStyle" Target="style2.xml"/></Relationships>
</file>

<file path=ppt/charts/_rels/chart6.xml.rels><?xml version="1.0" encoding="UTF-8" standalone="yes"?>
<Relationships xmlns="http://schemas.openxmlformats.org/package/2006/relationships"><Relationship Id="rId1" Type="http://schemas.openxmlformats.org/officeDocument/2006/relationships/package" Target="../embeddings/Microsoft_Excel-Arbeitsblatt4.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c:style val="2"/>
  <c:chart>
    <c:autoTitleDeleted val="1"/>
    <c:plotArea>
      <c:layout/>
      <c:lineChart>
        <c:grouping val="standard"/>
        <c:varyColors val="1"/>
        <c:ser>
          <c:idx val="0"/>
          <c:order val="0"/>
          <c:tx>
            <c:strRef>
              <c:f>Tabelle1!$B$1</c:f>
              <c:strCache>
                <c:ptCount val="1"/>
                <c:pt idx="0">
                  <c:v>Personen in tsd</c:v>
                </c:pt>
              </c:strCache>
            </c:strRef>
          </c:tx>
          <c:marker>
            <c:symbol val="none"/>
          </c:marker>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numRef>
              <c:f>Tabelle1!$A$2:$A$18</c:f>
              <c:numCache>
                <c:formatCode>General</c:formatCode>
                <c:ptCount val="17"/>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numCache>
            </c:numRef>
          </c:cat>
          <c:val>
            <c:numRef>
              <c:f>Tabelle1!$B$2:$B$18</c:f>
              <c:numCache>
                <c:formatCode>General</c:formatCode>
                <c:ptCount val="17"/>
                <c:pt idx="0">
                  <c:v>460</c:v>
                </c:pt>
                <c:pt idx="1">
                  <c:v>424</c:v>
                </c:pt>
                <c:pt idx="2">
                  <c:v>421</c:v>
                </c:pt>
                <c:pt idx="3">
                  <c:v>344</c:v>
                </c:pt>
                <c:pt idx="4">
                  <c:v>276</c:v>
                </c:pt>
                <c:pt idx="5">
                  <c:v>234</c:v>
                </c:pt>
                <c:pt idx="6">
                  <c:v>197</c:v>
                </c:pt>
                <c:pt idx="7">
                  <c:v>222</c:v>
                </c:pt>
                <c:pt idx="8">
                  <c:v>225</c:v>
                </c:pt>
                <c:pt idx="9">
                  <c:v>264</c:v>
                </c:pt>
                <c:pt idx="10">
                  <c:v>259</c:v>
                </c:pt>
                <c:pt idx="11">
                  <c:v>309</c:v>
                </c:pt>
                <c:pt idx="12">
                  <c:v>335</c:v>
                </c:pt>
                <c:pt idx="13">
                  <c:v>431</c:v>
                </c:pt>
                <c:pt idx="14">
                  <c:v>627</c:v>
                </c:pt>
                <c:pt idx="15">
                  <c:v>1323</c:v>
                </c:pt>
                <c:pt idx="16">
                  <c:v>1260</c:v>
                </c:pt>
              </c:numCache>
            </c:numRef>
          </c:val>
          <c:smooth val="1"/>
          <c:extLst>
            <c:ext xmlns:c16="http://schemas.microsoft.com/office/drawing/2014/chart" uri="{C3380CC4-5D6E-409C-BE32-E72D297353CC}">
              <c16:uniqueId val="{00000000-3561-4940-BD02-1115670AB3C9}"/>
            </c:ext>
          </c:extLst>
        </c:ser>
        <c:dLbls>
          <c:showLegendKey val="0"/>
          <c:showVal val="0"/>
          <c:showCatName val="0"/>
          <c:showSerName val="0"/>
          <c:showPercent val="0"/>
          <c:showBubbleSize val="0"/>
        </c:dLbls>
        <c:smooth val="0"/>
        <c:axId val="70382444"/>
        <c:axId val="31996356"/>
      </c:lineChart>
      <c:catAx>
        <c:axId val="70382444"/>
        <c:scaling>
          <c:orientation val="minMax"/>
        </c:scaling>
        <c:delete val="0"/>
        <c:axPos val="b"/>
        <c:numFmt formatCode="General" sourceLinked="1"/>
        <c:majorTickMark val="out"/>
        <c:minorTickMark val="none"/>
        <c:tickLblPos val="nextTo"/>
        <c:spPr>
          <a:ln w="9360">
            <a:solidFill>
              <a:srgbClr val="B3B3B3"/>
            </a:solidFill>
            <a:round/>
          </a:ln>
        </c:spPr>
        <c:txPr>
          <a:bodyPr/>
          <a:lstStyle/>
          <a:p>
            <a:pPr>
              <a:defRPr sz="1000" b="0" strike="noStrike" spc="-1">
                <a:solidFill>
                  <a:srgbClr val="000000"/>
                </a:solidFill>
                <a:uFill>
                  <a:solidFill>
                    <a:srgbClr val="FFFFFF"/>
                  </a:solidFill>
                </a:uFill>
                <a:latin typeface="Arial"/>
                <a:ea typeface="DejaVu Sans"/>
              </a:defRPr>
            </a:pPr>
            <a:endParaRPr lang="de-DE"/>
          </a:p>
        </c:txPr>
        <c:crossAx val="31996356"/>
        <c:crosses val="autoZero"/>
        <c:auto val="1"/>
        <c:lblAlgn val="ctr"/>
        <c:lblOffset val="100"/>
        <c:noMultiLvlLbl val="1"/>
      </c:catAx>
      <c:valAx>
        <c:axId val="31996356"/>
        <c:scaling>
          <c:orientation val="minMax"/>
        </c:scaling>
        <c:delete val="0"/>
        <c:axPos val="l"/>
        <c:majorGridlines>
          <c:spPr>
            <a:ln w="9360">
              <a:solidFill>
                <a:srgbClr val="B3B3B3"/>
              </a:solidFill>
              <a:round/>
            </a:ln>
          </c:spPr>
        </c:majorGridlines>
        <c:numFmt formatCode="General" sourceLinked="0"/>
        <c:majorTickMark val="out"/>
        <c:minorTickMark val="none"/>
        <c:tickLblPos val="nextTo"/>
        <c:spPr>
          <a:ln w="9360">
            <a:solidFill>
              <a:srgbClr val="B3B3B3"/>
            </a:solidFill>
            <a:round/>
          </a:ln>
        </c:spPr>
        <c:txPr>
          <a:bodyPr/>
          <a:lstStyle/>
          <a:p>
            <a:pPr>
              <a:defRPr sz="1000" b="0" strike="noStrike" spc="-1">
                <a:solidFill>
                  <a:srgbClr val="000000"/>
                </a:solidFill>
                <a:uFill>
                  <a:solidFill>
                    <a:srgbClr val="FFFFFF"/>
                  </a:solidFill>
                </a:uFill>
                <a:latin typeface="Arial"/>
                <a:ea typeface="DejaVu Sans"/>
              </a:defRPr>
            </a:pPr>
            <a:endParaRPr lang="de-DE"/>
          </a:p>
        </c:txPr>
        <c:crossAx val="70382444"/>
        <c:crosses val="autoZero"/>
        <c:crossBetween val="between"/>
      </c:valAx>
      <c:spPr>
        <a:noFill/>
        <a:ln>
          <a:solidFill>
            <a:srgbClr val="B3B3B3"/>
          </a:solidFill>
        </a:ln>
      </c:spPr>
    </c:plotArea>
    <c:plotVisOnly val="1"/>
    <c:dispBlanksAs val="zero"/>
    <c:showDLblsOverMax val="1"/>
  </c:chart>
  <c:spPr>
    <a:noFill/>
    <a:ln>
      <a:noFill/>
    </a:ln>
  </c:sp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c:style val="2"/>
  <c:chart>
    <c:autoTitleDeleted val="1"/>
    <c:plotArea>
      <c:layout>
        <c:manualLayout>
          <c:layoutTarget val="inner"/>
          <c:xMode val="edge"/>
          <c:yMode val="edge"/>
          <c:x val="6.5720791852614716E-2"/>
          <c:y val="4.8579434068718862E-2"/>
          <c:w val="0.89920974939924481"/>
          <c:h val="0.77642773809182275"/>
        </c:manualLayout>
      </c:layout>
      <c:barChart>
        <c:barDir val="col"/>
        <c:grouping val="clustered"/>
        <c:varyColors val="0"/>
        <c:ser>
          <c:idx val="0"/>
          <c:order val="0"/>
          <c:tx>
            <c:strRef>
              <c:f>Tabelle1!$B$1</c:f>
              <c:strCache>
                <c:ptCount val="1"/>
                <c:pt idx="0">
                  <c:v>Spalte 1</c:v>
                </c:pt>
              </c:strCache>
            </c:strRef>
          </c:tx>
          <c:spPr>
            <a:solidFill>
              <a:srgbClr val="579D1C"/>
            </a:solidFill>
            <a:ln>
              <a:noFill/>
            </a:ln>
          </c:spPr>
          <c:invertIfNegative val="0"/>
          <c:dLbls>
            <c:spPr>
              <a:noFill/>
              <a:ln>
                <a:noFill/>
              </a:ln>
              <a:effectLst/>
            </c:spPr>
            <c:dLblPos val="outEnd"/>
            <c:showLegendKey val="0"/>
            <c:showVal val="0"/>
            <c:showCatName val="0"/>
            <c:showSerName val="0"/>
            <c:showPercent val="0"/>
            <c:showBubbleSize val="1"/>
            <c:showLeaderLines val="0"/>
            <c:extLst>
              <c:ext xmlns:c15="http://schemas.microsoft.com/office/drawing/2012/chart" uri="{CE6537A1-D6FC-4f65-9D91-7224C49458BB}">
                <c15:showLeaderLines val="0"/>
              </c:ext>
            </c:extLst>
          </c:dLbls>
          <c:cat>
            <c:strRef>
              <c:f>Tabelle1!$A$2:$A$18</c:f>
              <c:strCache>
                <c:ptCount val="17"/>
                <c:pt idx="0">
                  <c:v>Deutschland</c:v>
                </c:pt>
                <c:pt idx="1">
                  <c:v>Belgien</c:v>
                </c:pt>
                <c:pt idx="2">
                  <c:v>Bulgarien</c:v>
                </c:pt>
                <c:pt idx="3">
                  <c:v>Dänemark</c:v>
                </c:pt>
                <c:pt idx="4">
                  <c:v>Griechenland</c:v>
                </c:pt>
                <c:pt idx="5">
                  <c:v>Spanien</c:v>
                </c:pt>
                <c:pt idx="6">
                  <c:v>Frankreich</c:v>
                </c:pt>
                <c:pt idx="7">
                  <c:v>Italien</c:v>
                </c:pt>
                <c:pt idx="8">
                  <c:v>Ungarn</c:v>
                </c:pt>
                <c:pt idx="9">
                  <c:v>Niederlande</c:v>
                </c:pt>
                <c:pt idx="10">
                  <c:v>Österreich</c:v>
                </c:pt>
                <c:pt idx="11">
                  <c:v>Schweden</c:v>
                </c:pt>
                <c:pt idx="12">
                  <c:v>Finland</c:v>
                </c:pt>
                <c:pt idx="13">
                  <c:v>UK</c:v>
                </c:pt>
                <c:pt idx="14">
                  <c:v>Norwegen</c:v>
                </c:pt>
                <c:pt idx="15">
                  <c:v>Schweiz</c:v>
                </c:pt>
                <c:pt idx="16">
                  <c:v>Polen</c:v>
                </c:pt>
              </c:strCache>
            </c:strRef>
          </c:cat>
          <c:val>
            <c:numRef>
              <c:f>Tabelle1!$B$2:$B$18</c:f>
              <c:numCache>
                <c:formatCode>General</c:formatCode>
                <c:ptCount val="17"/>
                <c:pt idx="0">
                  <c:v>722300</c:v>
                </c:pt>
                <c:pt idx="1">
                  <c:v>14250</c:v>
                </c:pt>
                <c:pt idx="2">
                  <c:v>18990</c:v>
                </c:pt>
                <c:pt idx="3">
                  <c:v>6055</c:v>
                </c:pt>
                <c:pt idx="4">
                  <c:v>49000</c:v>
                </c:pt>
                <c:pt idx="5">
                  <c:v>15570</c:v>
                </c:pt>
                <c:pt idx="6">
                  <c:v>75990</c:v>
                </c:pt>
                <c:pt idx="7">
                  <c:v>121185</c:v>
                </c:pt>
                <c:pt idx="8">
                  <c:v>28215</c:v>
                </c:pt>
                <c:pt idx="9">
                  <c:v>19285</c:v>
                </c:pt>
                <c:pt idx="10">
                  <c:v>39860</c:v>
                </c:pt>
                <c:pt idx="11">
                  <c:v>22330</c:v>
                </c:pt>
                <c:pt idx="12">
                  <c:v>5275</c:v>
                </c:pt>
                <c:pt idx="13">
                  <c:v>38290</c:v>
                </c:pt>
                <c:pt idx="14">
                  <c:v>3240</c:v>
                </c:pt>
                <c:pt idx="15">
                  <c:v>25820</c:v>
                </c:pt>
                <c:pt idx="16">
                  <c:v>9780</c:v>
                </c:pt>
              </c:numCache>
            </c:numRef>
          </c:val>
          <c:extLst>
            <c:ext xmlns:c16="http://schemas.microsoft.com/office/drawing/2014/chart" uri="{C3380CC4-5D6E-409C-BE32-E72D297353CC}">
              <c16:uniqueId val="{00000010-6B41-4F29-8D24-DC49A187CEF7}"/>
            </c:ext>
          </c:extLst>
        </c:ser>
        <c:dLbls>
          <c:showLegendKey val="0"/>
          <c:showVal val="0"/>
          <c:showCatName val="0"/>
          <c:showSerName val="0"/>
          <c:showPercent val="0"/>
          <c:showBubbleSize val="0"/>
        </c:dLbls>
        <c:gapWidth val="100"/>
        <c:axId val="2686248"/>
        <c:axId val="18310037"/>
      </c:barChart>
      <c:catAx>
        <c:axId val="2686248"/>
        <c:scaling>
          <c:orientation val="minMax"/>
        </c:scaling>
        <c:delete val="0"/>
        <c:axPos val="b"/>
        <c:numFmt formatCode="General" sourceLinked="1"/>
        <c:majorTickMark val="out"/>
        <c:minorTickMark val="none"/>
        <c:tickLblPos val="nextTo"/>
        <c:spPr>
          <a:ln w="9360">
            <a:solidFill>
              <a:srgbClr val="B3B3B3"/>
            </a:solidFill>
            <a:round/>
          </a:ln>
        </c:spPr>
        <c:txPr>
          <a:bodyPr/>
          <a:lstStyle/>
          <a:p>
            <a:pPr>
              <a:defRPr sz="1000" b="0" strike="noStrike" spc="-1">
                <a:solidFill>
                  <a:srgbClr val="000000"/>
                </a:solidFill>
                <a:uFill>
                  <a:solidFill>
                    <a:srgbClr val="FFFFFF"/>
                  </a:solidFill>
                </a:uFill>
                <a:latin typeface="Arial"/>
                <a:ea typeface="DejaVu Sans"/>
              </a:defRPr>
            </a:pPr>
            <a:endParaRPr lang="de-DE"/>
          </a:p>
        </c:txPr>
        <c:crossAx val="18310037"/>
        <c:crosses val="autoZero"/>
        <c:auto val="1"/>
        <c:lblAlgn val="ctr"/>
        <c:lblOffset val="100"/>
        <c:noMultiLvlLbl val="1"/>
      </c:catAx>
      <c:valAx>
        <c:axId val="18310037"/>
        <c:scaling>
          <c:orientation val="minMax"/>
        </c:scaling>
        <c:delete val="0"/>
        <c:axPos val="l"/>
        <c:majorGridlines>
          <c:spPr>
            <a:ln w="9360">
              <a:solidFill>
                <a:srgbClr val="B3B3B3"/>
              </a:solidFill>
              <a:round/>
            </a:ln>
          </c:spPr>
        </c:majorGridlines>
        <c:numFmt formatCode="General" sourceLinked="0"/>
        <c:majorTickMark val="out"/>
        <c:minorTickMark val="none"/>
        <c:tickLblPos val="nextTo"/>
        <c:spPr>
          <a:ln w="9360">
            <a:solidFill>
              <a:srgbClr val="B3B3B3"/>
            </a:solidFill>
            <a:round/>
          </a:ln>
        </c:spPr>
        <c:txPr>
          <a:bodyPr/>
          <a:lstStyle/>
          <a:p>
            <a:pPr>
              <a:defRPr sz="1000" b="0" strike="noStrike" spc="-1">
                <a:solidFill>
                  <a:srgbClr val="000000"/>
                </a:solidFill>
                <a:uFill>
                  <a:solidFill>
                    <a:srgbClr val="FFFFFF"/>
                  </a:solidFill>
                </a:uFill>
                <a:latin typeface="Arial"/>
                <a:ea typeface="DejaVu Sans"/>
              </a:defRPr>
            </a:pPr>
            <a:endParaRPr lang="de-DE"/>
          </a:p>
        </c:txPr>
        <c:crossAx val="2686248"/>
        <c:crosses val="autoZero"/>
        <c:crossBetween val="midCat"/>
      </c:valAx>
      <c:spPr>
        <a:noFill/>
        <a:ln>
          <a:solidFill>
            <a:srgbClr val="B3B3B3"/>
          </a:solidFill>
        </a:ln>
      </c:spPr>
    </c:plotArea>
    <c:plotVisOnly val="1"/>
    <c:dispBlanksAs val="zero"/>
    <c:showDLblsOverMax val="1"/>
  </c:chart>
  <c:spPr>
    <a:noFill/>
    <a:ln>
      <a:noFill/>
    </a:ln>
  </c:sp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1"/>
  <c:lang val="de-DE"/>
  <c:roundedCorners val="0"/>
  <c:style val="2"/>
  <c:chart>
    <c:autoTitleDeleted val="1"/>
    <c:plotArea>
      <c:layout>
        <c:manualLayout>
          <c:layoutTarget val="inner"/>
          <c:xMode val="edge"/>
          <c:yMode val="edge"/>
          <c:x val="0"/>
          <c:y val="0"/>
          <c:w val="0.53984640564018604"/>
          <c:h val="0.95982699215599998"/>
        </c:manualLayout>
      </c:layout>
      <c:pieChart>
        <c:varyColors val="1"/>
        <c:dLbls>
          <c:showLegendKey val="0"/>
          <c:showVal val="0"/>
          <c:showCatName val="0"/>
          <c:showSerName val="0"/>
          <c:showPercent val="0"/>
          <c:showBubbleSize val="0"/>
          <c:showLeaderLines val="0"/>
        </c:dLbls>
        <c:firstSliceAng val="0"/>
      </c:pieChart>
      <c:spPr>
        <a:noFill/>
        <a:ln>
          <a:solidFill>
            <a:srgbClr val="B3B3B3"/>
          </a:solidFill>
        </a:ln>
      </c:spPr>
    </c:plotArea>
    <c:legend>
      <c:legendPos val="r"/>
      <c:layout>
        <c:manualLayout>
          <c:xMode val="edge"/>
          <c:yMode val="edge"/>
          <c:x val="0.11439706556625399"/>
          <c:y val="0.82877370859190602"/>
        </c:manualLayout>
      </c:layout>
      <c:overlay val="0"/>
      <c:spPr>
        <a:noFill/>
        <a:ln>
          <a:noFill/>
        </a:ln>
      </c:spPr>
    </c:legend>
    <c:plotVisOnly val="1"/>
    <c:dispBlanksAs val="zero"/>
    <c:showDLblsOverMax val="1"/>
  </c:chart>
  <c:spPr>
    <a:noFill/>
    <a:ln>
      <a:noFill/>
    </a:ln>
  </c:spPr>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title>
      <c:layout>
        <c:manualLayout>
          <c:xMode val="edge"/>
          <c:yMode val="edge"/>
          <c:x val="0.11770886004248393"/>
          <c:y val="3.5529209740852948E-2"/>
        </c:manualLayout>
      </c:layout>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de-DE"/>
        </a:p>
      </c:txPr>
    </c:title>
    <c:autoTitleDeleted val="0"/>
    <c:plotArea>
      <c:layout/>
      <c:barChart>
        <c:barDir val="col"/>
        <c:grouping val="clustered"/>
        <c:varyColors val="0"/>
        <c:ser>
          <c:idx val="0"/>
          <c:order val="0"/>
          <c:tx>
            <c:strRef>
              <c:f>Tabelle1!$B$1</c:f>
              <c:strCache>
                <c:ptCount val="1"/>
                <c:pt idx="0">
                  <c:v>% der Flüchtlinge</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de-DE"/>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Tabelle1!$A$2:$A$9</c:f>
              <c:strCache>
                <c:ptCount val="8"/>
                <c:pt idx="0">
                  <c:v>unter 4 Jahre</c:v>
                </c:pt>
                <c:pt idx="1">
                  <c:v>4 - 6 Jahre</c:v>
                </c:pt>
                <c:pt idx="2">
                  <c:v>6-11 Jahre</c:v>
                </c:pt>
                <c:pt idx="3">
                  <c:v>11 - 16 Jahre</c:v>
                </c:pt>
                <c:pt idx="4">
                  <c:v>16 - 18 Jahre</c:v>
                </c:pt>
                <c:pt idx="5">
                  <c:v>18 - 30 Jahre</c:v>
                </c:pt>
                <c:pt idx="6">
                  <c:v>30-45 Jahre</c:v>
                </c:pt>
                <c:pt idx="7">
                  <c:v>über 45 Jahre</c:v>
                </c:pt>
              </c:strCache>
            </c:strRef>
          </c:cat>
          <c:val>
            <c:numRef>
              <c:f>Tabelle1!$B$2:$B$9</c:f>
              <c:numCache>
                <c:formatCode>General</c:formatCode>
                <c:ptCount val="8"/>
                <c:pt idx="0">
                  <c:v>10.6</c:v>
                </c:pt>
                <c:pt idx="1">
                  <c:v>3.8</c:v>
                </c:pt>
                <c:pt idx="2">
                  <c:v>8.4</c:v>
                </c:pt>
                <c:pt idx="3">
                  <c:v>7.3</c:v>
                </c:pt>
                <c:pt idx="4">
                  <c:v>5.9</c:v>
                </c:pt>
                <c:pt idx="5">
                  <c:v>37.6</c:v>
                </c:pt>
                <c:pt idx="6">
                  <c:v>19.8</c:v>
                </c:pt>
                <c:pt idx="7">
                  <c:v>6.4</c:v>
                </c:pt>
              </c:numCache>
            </c:numRef>
          </c:val>
          <c:extLst>
            <c:ext xmlns:c16="http://schemas.microsoft.com/office/drawing/2014/chart" uri="{C3380CC4-5D6E-409C-BE32-E72D297353CC}">
              <c16:uniqueId val="{00000000-938E-4100-962A-203F971A63FA}"/>
            </c:ext>
          </c:extLst>
        </c:ser>
        <c:dLbls>
          <c:showLegendKey val="0"/>
          <c:showVal val="0"/>
          <c:showCatName val="0"/>
          <c:showSerName val="0"/>
          <c:showPercent val="0"/>
          <c:showBubbleSize val="0"/>
        </c:dLbls>
        <c:gapWidth val="219"/>
        <c:overlap val="-27"/>
        <c:axId val="556214360"/>
        <c:axId val="556215672"/>
      </c:barChart>
      <c:catAx>
        <c:axId val="55621436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de-DE"/>
          </a:p>
        </c:txPr>
        <c:crossAx val="556215672"/>
        <c:crosses val="autoZero"/>
        <c:auto val="1"/>
        <c:lblAlgn val="ctr"/>
        <c:lblOffset val="100"/>
        <c:noMultiLvlLbl val="0"/>
      </c:catAx>
      <c:valAx>
        <c:axId val="556215672"/>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de-DE"/>
          </a:p>
        </c:txPr>
        <c:crossAx val="556214360"/>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de-DE"/>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de-DE"/>
        </a:p>
      </c:txPr>
    </c:title>
    <c:autoTitleDeleted val="0"/>
    <c:plotArea>
      <c:layout/>
      <c:barChart>
        <c:barDir val="col"/>
        <c:grouping val="clustered"/>
        <c:varyColors val="0"/>
        <c:ser>
          <c:idx val="0"/>
          <c:order val="0"/>
          <c:tx>
            <c:strRef>
              <c:f>Tabelle1!$B$1</c:f>
              <c:strCache>
                <c:ptCount val="1"/>
                <c:pt idx="0">
                  <c:v>% der Asylantragsteller im 1. Halbjahr 2016</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de-DE"/>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Tabelle1!$A$2:$A$6</c:f>
              <c:strCache>
                <c:ptCount val="5"/>
                <c:pt idx="0">
                  <c:v>Hochschule</c:v>
                </c:pt>
                <c:pt idx="1">
                  <c:v>Gymnasium</c:v>
                </c:pt>
                <c:pt idx="2">
                  <c:v>Mittelschule</c:v>
                </c:pt>
                <c:pt idx="3">
                  <c:v>Grundschule</c:v>
                </c:pt>
                <c:pt idx="4">
                  <c:v>keine Schule</c:v>
                </c:pt>
              </c:strCache>
            </c:strRef>
          </c:cat>
          <c:val>
            <c:numRef>
              <c:f>Tabelle1!$B$2:$B$6</c:f>
              <c:numCache>
                <c:formatCode>General</c:formatCode>
                <c:ptCount val="5"/>
                <c:pt idx="0">
                  <c:v>16.600000000000001</c:v>
                </c:pt>
                <c:pt idx="1">
                  <c:v>21.6</c:v>
                </c:pt>
                <c:pt idx="2">
                  <c:v>30.6</c:v>
                </c:pt>
                <c:pt idx="3">
                  <c:v>21.2</c:v>
                </c:pt>
                <c:pt idx="4">
                  <c:v>10</c:v>
                </c:pt>
              </c:numCache>
            </c:numRef>
          </c:val>
          <c:extLst>
            <c:ext xmlns:c16="http://schemas.microsoft.com/office/drawing/2014/chart" uri="{C3380CC4-5D6E-409C-BE32-E72D297353CC}">
              <c16:uniqueId val="{00000000-9602-4F3C-A490-743571B3D842}"/>
            </c:ext>
          </c:extLst>
        </c:ser>
        <c:dLbls>
          <c:showLegendKey val="0"/>
          <c:showVal val="0"/>
          <c:showCatName val="0"/>
          <c:showSerName val="0"/>
          <c:showPercent val="0"/>
          <c:showBubbleSize val="0"/>
        </c:dLbls>
        <c:gapWidth val="219"/>
        <c:overlap val="-27"/>
        <c:axId val="419181864"/>
        <c:axId val="419180880"/>
      </c:barChart>
      <c:catAx>
        <c:axId val="41918186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de-DE"/>
          </a:p>
        </c:txPr>
        <c:crossAx val="419180880"/>
        <c:crosses val="autoZero"/>
        <c:auto val="1"/>
        <c:lblAlgn val="ctr"/>
        <c:lblOffset val="100"/>
        <c:noMultiLvlLbl val="0"/>
      </c:catAx>
      <c:valAx>
        <c:axId val="419180880"/>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de-DE"/>
          </a:p>
        </c:txPr>
        <c:crossAx val="419181864"/>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de-DE"/>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c:style val="2"/>
  <c:chart>
    <c:autoTitleDeleted val="1"/>
    <c:plotArea>
      <c:layout>
        <c:manualLayout>
          <c:layoutTarget val="inner"/>
          <c:xMode val="edge"/>
          <c:yMode val="edge"/>
          <c:x val="0"/>
          <c:y val="0"/>
          <c:w val="0.53984640564018604"/>
          <c:h val="0.95982699215599998"/>
        </c:manualLayout>
      </c:layout>
      <c:pieChart>
        <c:varyColors val="1"/>
        <c:ser>
          <c:idx val="0"/>
          <c:order val="0"/>
          <c:tx>
            <c:strRef>
              <c:f>Tabelle1!$B$1</c:f>
              <c:strCache>
                <c:ptCount val="1"/>
                <c:pt idx="0">
                  <c:v>Spalte 1</c:v>
                </c:pt>
              </c:strCache>
            </c:strRef>
          </c:tx>
          <c:spPr>
            <a:solidFill>
              <a:srgbClr val="004586"/>
            </a:solidFill>
            <a:ln>
              <a:noFill/>
            </a:ln>
          </c:spPr>
          <c:dPt>
            <c:idx val="0"/>
            <c:bubble3D val="0"/>
            <c:extLst>
              <c:ext xmlns:c16="http://schemas.microsoft.com/office/drawing/2014/chart" uri="{C3380CC4-5D6E-409C-BE32-E72D297353CC}">
                <c16:uniqueId val="{00000001-16A1-474F-BD57-0A1614FF3CC0}"/>
              </c:ext>
            </c:extLst>
          </c:dPt>
          <c:dPt>
            <c:idx val="1"/>
            <c:bubble3D val="0"/>
            <c:spPr>
              <a:solidFill>
                <a:srgbClr val="FF420E"/>
              </a:solidFill>
              <a:ln>
                <a:noFill/>
              </a:ln>
            </c:spPr>
            <c:extLst>
              <c:ext xmlns:c16="http://schemas.microsoft.com/office/drawing/2014/chart" uri="{C3380CC4-5D6E-409C-BE32-E72D297353CC}">
                <c16:uniqueId val="{00000003-16A1-474F-BD57-0A1614FF3CC0}"/>
              </c:ext>
            </c:extLst>
          </c:dPt>
          <c:dPt>
            <c:idx val="2"/>
            <c:bubble3D val="0"/>
            <c:spPr>
              <a:solidFill>
                <a:srgbClr val="FFD320"/>
              </a:solidFill>
              <a:ln>
                <a:noFill/>
              </a:ln>
            </c:spPr>
            <c:extLst>
              <c:ext xmlns:c16="http://schemas.microsoft.com/office/drawing/2014/chart" uri="{C3380CC4-5D6E-409C-BE32-E72D297353CC}">
                <c16:uniqueId val="{00000005-16A1-474F-BD57-0A1614FF3CC0}"/>
              </c:ext>
            </c:extLst>
          </c:dPt>
          <c:dLbls>
            <c:spPr>
              <a:noFill/>
              <a:ln>
                <a:noFill/>
              </a:ln>
              <a:effectLst/>
            </c:spPr>
            <c:dLblPos val="bestFit"/>
            <c:showLegendKey val="0"/>
            <c:showVal val="0"/>
            <c:showCatName val="0"/>
            <c:showSerName val="0"/>
            <c:showPercent val="0"/>
            <c:showBubbleSize val="1"/>
            <c:showLeaderLines val="0"/>
            <c:extLst>
              <c:ext xmlns:c15="http://schemas.microsoft.com/office/drawing/2012/chart" uri="{CE6537A1-D6FC-4f65-9D91-7224C49458BB}"/>
            </c:extLst>
          </c:dLbls>
          <c:cat>
            <c:strRef>
              <c:f>Tabelle1!$A$2:$A$4</c:f>
              <c:strCache>
                <c:ptCount val="3"/>
                <c:pt idx="0">
                  <c:v>Gesamtbevölkerung</c:v>
                </c:pt>
                <c:pt idx="1">
                  <c:v>ausländische Bev.</c:v>
                </c:pt>
                <c:pt idx="2">
                  <c:v>Flüchtlinge</c:v>
                </c:pt>
              </c:strCache>
            </c:strRef>
          </c:cat>
          <c:val>
            <c:numRef>
              <c:f>Tabelle1!$B$2:$B$4</c:f>
              <c:numCache>
                <c:formatCode>General</c:formatCode>
                <c:ptCount val="3"/>
                <c:pt idx="0">
                  <c:v>2484800</c:v>
                </c:pt>
                <c:pt idx="1">
                  <c:v>111500</c:v>
                </c:pt>
                <c:pt idx="2">
                  <c:v>34185</c:v>
                </c:pt>
              </c:numCache>
            </c:numRef>
          </c:val>
          <c:extLst>
            <c:ext xmlns:c16="http://schemas.microsoft.com/office/drawing/2014/chart" uri="{C3380CC4-5D6E-409C-BE32-E72D297353CC}">
              <c16:uniqueId val="{00000006-16A1-474F-BD57-0A1614FF3CC0}"/>
            </c:ext>
          </c:extLst>
        </c:ser>
        <c:dLbls>
          <c:showLegendKey val="0"/>
          <c:showVal val="0"/>
          <c:showCatName val="0"/>
          <c:showSerName val="0"/>
          <c:showPercent val="0"/>
          <c:showBubbleSize val="0"/>
          <c:showLeaderLines val="0"/>
        </c:dLbls>
        <c:firstSliceAng val="0"/>
      </c:pieChart>
      <c:spPr>
        <a:noFill/>
        <a:ln>
          <a:solidFill>
            <a:srgbClr val="B3B3B3"/>
          </a:solidFill>
        </a:ln>
      </c:spPr>
    </c:plotArea>
    <c:legend>
      <c:legendPos val="r"/>
      <c:layout>
        <c:manualLayout>
          <c:xMode val="edge"/>
          <c:yMode val="edge"/>
          <c:x val="0.11439706556625399"/>
          <c:y val="0.82877370859190602"/>
        </c:manualLayout>
      </c:layout>
      <c:overlay val="0"/>
      <c:spPr>
        <a:noFill/>
        <a:ln>
          <a:noFill/>
        </a:ln>
      </c:spPr>
    </c:legend>
    <c:plotVisOnly val="1"/>
    <c:dispBlanksAs val="zero"/>
    <c:showDLblsOverMax val="1"/>
  </c:chart>
  <c:spPr>
    <a:noFill/>
    <a:ln>
      <a:noFill/>
    </a:ln>
  </c:sp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1"/>
  <c:lang val="de-DE"/>
  <c:roundedCorners val="0"/>
  <c:style val="2"/>
  <c:chart>
    <c:autoTitleDeleted val="1"/>
    <c:plotArea>
      <c:layout>
        <c:manualLayout>
          <c:layoutTarget val="inner"/>
          <c:xMode val="edge"/>
          <c:yMode val="edge"/>
          <c:x val="0"/>
          <c:y val="0"/>
          <c:w val="0.53984640564018604"/>
          <c:h val="0.95982699215599998"/>
        </c:manualLayout>
      </c:layout>
      <c:pieChart>
        <c:varyColors val="1"/>
        <c:dLbls>
          <c:showLegendKey val="0"/>
          <c:showVal val="0"/>
          <c:showCatName val="0"/>
          <c:showSerName val="0"/>
          <c:showPercent val="0"/>
          <c:showBubbleSize val="0"/>
          <c:showLeaderLines val="0"/>
        </c:dLbls>
        <c:firstSliceAng val="0"/>
      </c:pieChart>
      <c:spPr>
        <a:noFill/>
        <a:ln>
          <a:solidFill>
            <a:srgbClr val="B3B3B3"/>
          </a:solidFill>
        </a:ln>
      </c:spPr>
    </c:plotArea>
    <c:legend>
      <c:legendPos val="r"/>
      <c:layout>
        <c:manualLayout>
          <c:xMode val="edge"/>
          <c:yMode val="edge"/>
          <c:x val="0.11439706556625399"/>
          <c:y val="0.82877370859190602"/>
        </c:manualLayout>
      </c:layout>
      <c:overlay val="0"/>
      <c:spPr>
        <a:noFill/>
        <a:ln>
          <a:noFill/>
        </a:ln>
      </c:spPr>
    </c:legend>
    <c:plotVisOnly val="1"/>
    <c:dispBlanksAs val="zero"/>
    <c:showDLblsOverMax val="1"/>
  </c:chart>
  <c:spPr>
    <a:noFill/>
    <a:ln>
      <a:noFill/>
    </a:ln>
  </c:spPr>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1"/>
  <c:lang val="de-DE"/>
  <c:roundedCorners val="0"/>
  <c:style val="2"/>
  <c:chart>
    <c:autoTitleDeleted val="1"/>
    <c:plotArea>
      <c:layout>
        <c:manualLayout>
          <c:layoutTarget val="inner"/>
          <c:xMode val="edge"/>
          <c:yMode val="edge"/>
          <c:x val="0"/>
          <c:y val="0"/>
          <c:w val="0.53984640564018604"/>
          <c:h val="0.95982699215599998"/>
        </c:manualLayout>
      </c:layout>
      <c:pieChart>
        <c:varyColors val="1"/>
        <c:dLbls>
          <c:showLegendKey val="0"/>
          <c:showVal val="0"/>
          <c:showCatName val="0"/>
          <c:showSerName val="0"/>
          <c:showPercent val="0"/>
          <c:showBubbleSize val="0"/>
          <c:showLeaderLines val="0"/>
        </c:dLbls>
        <c:firstSliceAng val="0"/>
      </c:pieChart>
      <c:spPr>
        <a:noFill/>
        <a:ln>
          <a:solidFill>
            <a:srgbClr val="B3B3B3"/>
          </a:solidFill>
        </a:ln>
      </c:spPr>
    </c:plotArea>
    <c:legend>
      <c:legendPos val="r"/>
      <c:layout>
        <c:manualLayout>
          <c:xMode val="edge"/>
          <c:yMode val="edge"/>
          <c:x val="0.11439706556625399"/>
          <c:y val="0.82877370859190602"/>
        </c:manualLayout>
      </c:layout>
      <c:overlay val="0"/>
      <c:spPr>
        <a:noFill/>
        <a:ln>
          <a:noFill/>
        </a:ln>
      </c:spPr>
    </c:legend>
    <c:plotVisOnly val="1"/>
    <c:dispBlanksAs val="zero"/>
    <c:showDLblsOverMax val="1"/>
  </c:chart>
  <c:spPr>
    <a:noFill/>
    <a:ln>
      <a:noFill/>
    </a:ln>
  </c:spPr>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1"/>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2569982690333109E-2"/>
          <c:y val="2.7810632863900005E-2"/>
          <c:w val="0.95669315758868001"/>
          <c:h val="0.84103255498394691"/>
        </c:manualLayout>
      </c:layout>
      <c:barChart>
        <c:barDir val="col"/>
        <c:grouping val="clustered"/>
        <c:varyColors val="1"/>
        <c:ser>
          <c:idx val="0"/>
          <c:order val="0"/>
          <c:tx>
            <c:strRef>
              <c:f>label 0</c:f>
              <c:strCache>
                <c:ptCount val="1"/>
                <c:pt idx="0">
                  <c:v>Spalte 1</c:v>
                </c:pt>
              </c:strCache>
            </c:strRef>
          </c:tx>
          <c:spPr>
            <a:solidFill>
              <a:srgbClr val="FF950E"/>
            </a:solidFill>
            <a:ln>
              <a:noFill/>
            </a:ln>
          </c:spPr>
          <c:invertIfNegative val="1"/>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layout/>
                <c15:showLeaderLines val="1"/>
              </c:ext>
            </c:extLst>
          </c:dLbls>
          <c:cat>
            <c:strRef>
              <c:f>categories</c:f>
              <c:strCache>
                <c:ptCount val="17"/>
                <c:pt idx="0">
                  <c:v>Barnim</c:v>
                </c:pt>
                <c:pt idx="1">
                  <c:v>Dahme-Spreewald</c:v>
                </c:pt>
                <c:pt idx="2">
                  <c:v>Elbe-Elster</c:v>
                </c:pt>
                <c:pt idx="3">
                  <c:v>Havelland</c:v>
                </c:pt>
                <c:pt idx="4">
                  <c:v>Märkisch-Oderland</c:v>
                </c:pt>
                <c:pt idx="5">
                  <c:v>Oberhavel</c:v>
                </c:pt>
                <c:pt idx="6">
                  <c:v>Oberspreewald-Lausitz</c:v>
                </c:pt>
                <c:pt idx="7">
                  <c:v>Oder-Spree</c:v>
                </c:pt>
                <c:pt idx="8">
                  <c:v>Ostprignitz-Ruppin</c:v>
                </c:pt>
                <c:pt idx="9">
                  <c:v>Potsdam-Mittelmark</c:v>
                </c:pt>
                <c:pt idx="10">
                  <c:v>Prignitz</c:v>
                </c:pt>
                <c:pt idx="11">
                  <c:v>Spree-Neiße</c:v>
                </c:pt>
                <c:pt idx="12">
                  <c:v>Teltow-Fläming</c:v>
                </c:pt>
                <c:pt idx="13">
                  <c:v>Uckermark</c:v>
                </c:pt>
                <c:pt idx="14">
                  <c:v>Brandenburg a.d.H.</c:v>
                </c:pt>
                <c:pt idx="15">
                  <c:v>Cottbus</c:v>
                </c:pt>
                <c:pt idx="16">
                  <c:v>Potsdam</c:v>
                </c:pt>
              </c:strCache>
            </c:strRef>
          </c:cat>
          <c:val>
            <c:numRef>
              <c:f>0</c:f>
              <c:numCache>
                <c:formatCode>General</c:formatCode>
                <c:ptCount val="17"/>
                <c:pt idx="0">
                  <c:v>6.9</c:v>
                </c:pt>
                <c:pt idx="1">
                  <c:v>6.7</c:v>
                </c:pt>
                <c:pt idx="2">
                  <c:v>4.5999999999999996</c:v>
                </c:pt>
                <c:pt idx="3">
                  <c:v>6.2</c:v>
                </c:pt>
                <c:pt idx="4">
                  <c:v>7.6</c:v>
                </c:pt>
                <c:pt idx="5">
                  <c:v>8</c:v>
                </c:pt>
                <c:pt idx="6">
                  <c:v>4.5999999999999996</c:v>
                </c:pt>
                <c:pt idx="7">
                  <c:v>7.3</c:v>
                </c:pt>
                <c:pt idx="8">
                  <c:v>4.5</c:v>
                </c:pt>
                <c:pt idx="9">
                  <c:v>8.4</c:v>
                </c:pt>
                <c:pt idx="10">
                  <c:v>3.6</c:v>
                </c:pt>
                <c:pt idx="11">
                  <c:v>5</c:v>
                </c:pt>
                <c:pt idx="12">
                  <c:v>6.6</c:v>
                </c:pt>
                <c:pt idx="13">
                  <c:v>4.5</c:v>
                </c:pt>
                <c:pt idx="14">
                  <c:v>2.7</c:v>
                </c:pt>
                <c:pt idx="15">
                  <c:v>3.7</c:v>
                </c:pt>
                <c:pt idx="16">
                  <c:v>5.9</c:v>
                </c:pt>
              </c:numCache>
            </c:numRef>
          </c:val>
          <c:extLst>
            <c:ext xmlns:c14="http://schemas.microsoft.com/office/drawing/2007/8/2/chart" uri="{6F2FDCE9-48DA-4B69-8628-5D25D57E5C99}">
              <c14:invertSolidFillFmt>
                <c14:spPr xmlns:c14="http://schemas.microsoft.com/office/drawing/2007/8/2/chart">
                  <a:solidFill>
                    <a:srgbClr val="FFFFFF"/>
                  </a:solidFill>
                  <a:ln>
                    <a:noFill/>
                  </a:ln>
                </c14:spPr>
              </c14:invertSolidFillFmt>
            </c:ext>
            <c:ext xmlns:c16="http://schemas.microsoft.com/office/drawing/2014/chart" uri="{C3380CC4-5D6E-409C-BE32-E72D297353CC}">
              <c16:uniqueId val="{00000000-B5AB-492A-89DC-087A14B93C6C}"/>
            </c:ext>
          </c:extLst>
        </c:ser>
        <c:dLbls>
          <c:showLegendKey val="0"/>
          <c:showVal val="0"/>
          <c:showCatName val="0"/>
          <c:showSerName val="0"/>
          <c:showPercent val="0"/>
          <c:showBubbleSize val="0"/>
        </c:dLbls>
        <c:gapWidth val="100"/>
        <c:axId val="93702640"/>
        <c:axId val="65262267"/>
      </c:barChart>
      <c:catAx>
        <c:axId val="93702640"/>
        <c:scaling>
          <c:orientation val="minMax"/>
        </c:scaling>
        <c:delete val="0"/>
        <c:axPos val="b"/>
        <c:numFmt formatCode="General" sourceLinked="0"/>
        <c:majorTickMark val="out"/>
        <c:minorTickMark val="none"/>
        <c:tickLblPos val="nextTo"/>
        <c:spPr>
          <a:ln w="9360">
            <a:solidFill>
              <a:srgbClr val="B3B3B3"/>
            </a:solidFill>
            <a:round/>
          </a:ln>
        </c:spPr>
        <c:crossAx val="65262267"/>
        <c:crosses val="autoZero"/>
        <c:auto val="1"/>
        <c:lblAlgn val="ctr"/>
        <c:lblOffset val="100"/>
        <c:noMultiLvlLbl val="1"/>
      </c:catAx>
      <c:valAx>
        <c:axId val="65262267"/>
        <c:scaling>
          <c:orientation val="minMax"/>
        </c:scaling>
        <c:delete val="0"/>
        <c:axPos val="l"/>
        <c:majorGridlines>
          <c:spPr>
            <a:ln w="9360">
              <a:solidFill>
                <a:srgbClr val="B3B3B3"/>
              </a:solidFill>
              <a:round/>
            </a:ln>
          </c:spPr>
        </c:majorGridlines>
        <c:title>
          <c:tx>
            <c:rich>
              <a:bodyPr rot="0" vert="horz" anchor="t" anchorCtr="0"/>
              <a:lstStyle/>
              <a:p>
                <a:pPr>
                  <a:defRPr/>
                </a:pPr>
                <a:r>
                  <a:rPr lang="de-DE" dirty="0"/>
                  <a:t>Prozent der Asylsuchenden</a:t>
                </a:r>
              </a:p>
            </c:rich>
          </c:tx>
          <c:layout>
            <c:manualLayout>
              <c:xMode val="edge"/>
              <c:yMode val="edge"/>
              <c:x val="0.81974682862742576"/>
              <c:y val="0.97736509768097823"/>
            </c:manualLayout>
          </c:layout>
          <c:overlay val="1"/>
        </c:title>
        <c:numFmt formatCode="General" sourceLinked="1"/>
        <c:majorTickMark val="out"/>
        <c:minorTickMark val="none"/>
        <c:tickLblPos val="nextTo"/>
        <c:spPr>
          <a:ln w="9360">
            <a:solidFill>
              <a:srgbClr val="B3B3B3"/>
            </a:solidFill>
            <a:round/>
          </a:ln>
        </c:spPr>
        <c:crossAx val="93702640"/>
        <c:crossesAt val="0"/>
        <c:crossBetween val="between"/>
      </c:valAx>
      <c:spPr>
        <a:noFill/>
        <a:ln>
          <a:solidFill>
            <a:srgbClr val="B3B3B3"/>
          </a:solidFill>
        </a:ln>
      </c:spPr>
    </c:plotArea>
    <c:plotVisOnly val="1"/>
    <c:dispBlanksAs val="zero"/>
    <c:showDLblsOverMax val="1"/>
  </c:chart>
  <c:spPr>
    <a:noFill/>
    <a:ln>
      <a:noFill/>
    </a:ln>
  </c:spPr>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rawings/_rels/vmlDrawing1.vml.rels><?xml version="1.0" encoding="UTF-8" standalone="yes"?>
<Relationships xmlns="http://schemas.openxmlformats.org/package/2006/relationships"><Relationship Id="rId1" Type="http://schemas.openxmlformats.org/officeDocument/2006/relationships/image" Target="../media/image19.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8" name="PlaceHolder 1"/>
          <p:cNvSpPr>
            <a:spLocks noGrp="1"/>
          </p:cNvSpPr>
          <p:nvPr>
            <p:ph type="body"/>
          </p:nvPr>
        </p:nvSpPr>
        <p:spPr>
          <a:xfrm>
            <a:off x="756000" y="3276600"/>
            <a:ext cx="6047640" cy="6612960"/>
          </a:xfrm>
          <a:prstGeom prst="rect">
            <a:avLst/>
          </a:prstGeom>
        </p:spPr>
        <p:txBody>
          <a:bodyPr lIns="0" tIns="0" rIns="0" bIns="0"/>
          <a:lstStyle/>
          <a:p>
            <a:endParaRPr lang="de-DE" sz="2000" b="0" strike="noStrike" spc="-1" dirty="0">
              <a:solidFill>
                <a:srgbClr val="000000"/>
              </a:solidFill>
              <a:uFill>
                <a:solidFill>
                  <a:srgbClr val="FFFFFF"/>
                </a:solidFill>
              </a:uFill>
              <a:latin typeface="Arial"/>
            </a:endParaRPr>
          </a:p>
          <a:p>
            <a:endParaRPr lang="de-DE" sz="2000" b="0" strike="noStrike" spc="-1" dirty="0">
              <a:solidFill>
                <a:srgbClr val="000000"/>
              </a:solidFill>
              <a:uFill>
                <a:solidFill>
                  <a:srgbClr val="FFFFFF"/>
                </a:solidFill>
              </a:uFill>
              <a:latin typeface="Arial"/>
            </a:endParaRPr>
          </a:p>
        </p:txBody>
      </p:sp>
      <p:sp>
        <p:nvSpPr>
          <p:cNvPr id="79" name="PlaceHolder 2"/>
          <p:cNvSpPr>
            <a:spLocks noGrp="1"/>
          </p:cNvSpPr>
          <p:nvPr>
            <p:ph type="hdr"/>
          </p:nvPr>
        </p:nvSpPr>
        <p:spPr>
          <a:xfrm>
            <a:off x="0" y="0"/>
            <a:ext cx="3280680" cy="534240"/>
          </a:xfrm>
          <a:prstGeom prst="rect">
            <a:avLst/>
          </a:prstGeom>
        </p:spPr>
        <p:txBody>
          <a:bodyPr lIns="0" tIns="0" rIns="0" bIns="0"/>
          <a:lstStyle/>
          <a:p>
            <a:r>
              <a:rPr lang="de-DE" sz="1400" b="0" strike="noStrike" spc="-1">
                <a:solidFill>
                  <a:srgbClr val="000000"/>
                </a:solidFill>
                <a:uFill>
                  <a:solidFill>
                    <a:srgbClr val="FFFFFF"/>
                  </a:solidFill>
                </a:uFill>
                <a:latin typeface="Times New Roman"/>
              </a:rPr>
              <a:t> </a:t>
            </a:r>
          </a:p>
        </p:txBody>
      </p:sp>
      <p:sp>
        <p:nvSpPr>
          <p:cNvPr id="80" name="PlaceHolder 3"/>
          <p:cNvSpPr>
            <a:spLocks noGrp="1"/>
          </p:cNvSpPr>
          <p:nvPr>
            <p:ph type="dt"/>
          </p:nvPr>
        </p:nvSpPr>
        <p:spPr>
          <a:xfrm>
            <a:off x="4278960" y="0"/>
            <a:ext cx="3280680" cy="534240"/>
          </a:xfrm>
          <a:prstGeom prst="rect">
            <a:avLst/>
          </a:prstGeom>
        </p:spPr>
        <p:txBody>
          <a:bodyPr lIns="0" tIns="0" rIns="0" bIns="0"/>
          <a:lstStyle/>
          <a:p>
            <a:pPr algn="r"/>
            <a:r>
              <a:rPr lang="de-DE" sz="1400" b="0" strike="noStrike" spc="-1">
                <a:solidFill>
                  <a:srgbClr val="000000"/>
                </a:solidFill>
                <a:uFill>
                  <a:solidFill>
                    <a:srgbClr val="FFFFFF"/>
                  </a:solidFill>
                </a:uFill>
                <a:latin typeface="Times New Roman"/>
              </a:rPr>
              <a:t> </a:t>
            </a:r>
          </a:p>
        </p:txBody>
      </p:sp>
      <p:sp>
        <p:nvSpPr>
          <p:cNvPr id="81" name="PlaceHolder 4"/>
          <p:cNvSpPr>
            <a:spLocks noGrp="1"/>
          </p:cNvSpPr>
          <p:nvPr>
            <p:ph type="ftr"/>
          </p:nvPr>
        </p:nvSpPr>
        <p:spPr>
          <a:xfrm>
            <a:off x="0" y="10157400"/>
            <a:ext cx="3280680" cy="534240"/>
          </a:xfrm>
          <a:prstGeom prst="rect">
            <a:avLst/>
          </a:prstGeom>
        </p:spPr>
        <p:txBody>
          <a:bodyPr lIns="0" tIns="0" rIns="0" bIns="0" anchor="b"/>
          <a:lstStyle/>
          <a:p>
            <a:r>
              <a:rPr lang="de-DE" sz="1400" b="0" strike="noStrike" spc="-1">
                <a:solidFill>
                  <a:srgbClr val="000000"/>
                </a:solidFill>
                <a:uFill>
                  <a:solidFill>
                    <a:srgbClr val="FFFFFF"/>
                  </a:solidFill>
                </a:uFill>
                <a:latin typeface="Times New Roman"/>
              </a:rPr>
              <a:t> </a:t>
            </a:r>
          </a:p>
        </p:txBody>
      </p:sp>
      <p:sp>
        <p:nvSpPr>
          <p:cNvPr id="82" name="PlaceHolder 5"/>
          <p:cNvSpPr>
            <a:spLocks noGrp="1"/>
          </p:cNvSpPr>
          <p:nvPr>
            <p:ph type="sldNum"/>
          </p:nvPr>
        </p:nvSpPr>
        <p:spPr>
          <a:xfrm>
            <a:off x="4278960" y="10157400"/>
            <a:ext cx="3280680" cy="534240"/>
          </a:xfrm>
          <a:prstGeom prst="rect">
            <a:avLst/>
          </a:prstGeom>
        </p:spPr>
        <p:txBody>
          <a:bodyPr lIns="0" tIns="0" rIns="0" bIns="0" anchor="b"/>
          <a:lstStyle/>
          <a:p>
            <a:pPr algn="r"/>
            <a:fld id="{13C749F0-82A5-473E-94F8-9BCC2F8B5932}" type="slidenum">
              <a:rPr lang="de-DE" sz="1400" b="0" strike="noStrike" spc="-1">
                <a:solidFill>
                  <a:srgbClr val="000000"/>
                </a:solidFill>
                <a:uFill>
                  <a:solidFill>
                    <a:srgbClr val="FFFFFF"/>
                  </a:solidFill>
                </a:uFill>
                <a:latin typeface="Times New Roman"/>
              </a:rPr>
              <a:t>‹Nr.›</a:t>
            </a:fld>
            <a:endParaRPr lang="de-DE" sz="1400" b="0" strike="noStrike" spc="-1">
              <a:solidFill>
                <a:srgbClr val="000000"/>
              </a:solidFill>
              <a:uFill>
                <a:solidFill>
                  <a:srgbClr val="FFFFFF"/>
                </a:solidFill>
              </a:uFill>
              <a:latin typeface="Times New Roman"/>
            </a:endParaRPr>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100" kern="1200">
        <a:solidFill>
          <a:schemeClr val="tx1"/>
        </a:solidFill>
        <a:latin typeface="+mj-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www.bamf.de/SharedDocs/Anlagen/DE/Downloads/Infothek/Statistik/Asyl/aktuelle-zahlen-zu-asyl-april-2017.pdf?__blob=publicationFile" TargetMode="External"/><Relationship Id="rId2" Type="http://schemas.openxmlformats.org/officeDocument/2006/relationships/slide" Target="../slides/slide11.xml"/><Relationship Id="rId1" Type="http://schemas.openxmlformats.org/officeDocument/2006/relationships/notesMaster" Target="../notesMasters/notesMaster1.xml"/><Relationship Id="rId4" Type="http://schemas.openxmlformats.org/officeDocument/2006/relationships/hyperlink" Target="http://www.welt.de/politik/deutschland/article150678614/1-1-Millionen-Fluechtlinge-kamen-2015-nach-Deutschland.html" TargetMode="External"/></Relationships>
</file>

<file path=ppt/notesSlides/_rels/notesSlide12.xml.rels><?xml version="1.0" encoding="UTF-8" standalone="yes"?>
<Relationships xmlns="http://schemas.openxmlformats.org/package/2006/relationships"><Relationship Id="rId3" Type="http://schemas.openxmlformats.org/officeDocument/2006/relationships/hyperlink" Target="http://www.bamf.de/SharedDocs/Anlagen/DE/Downloads/Infothek/Statistik/Asyl/aktuelle-zahlen-zu-asyl-dezember-2016.pdf?__blob=publicationFile" TargetMode="External"/><Relationship Id="rId2" Type="http://schemas.openxmlformats.org/officeDocument/2006/relationships/slide" Target="../slides/slide12.xml"/><Relationship Id="rId1" Type="http://schemas.openxmlformats.org/officeDocument/2006/relationships/notesMaster" Target="../notesMasters/notesMaster1.xml"/><Relationship Id="rId4" Type="http://schemas.openxmlformats.org/officeDocument/2006/relationships/hyperlink" Target="http://www.masgf.brandenburg.de/media_fast/4055/KOMPENDIUM-04_2017.pdf" TargetMode="External"/></Relationships>
</file>

<file path=ppt/notesSlides/_rels/notesSlide13.xml.rels><?xml version="1.0" encoding="UTF-8" standalone="yes"?>
<Relationships xmlns="http://schemas.openxmlformats.org/package/2006/relationships"><Relationship Id="rId3" Type="http://schemas.openxmlformats.org/officeDocument/2006/relationships/hyperlink" Target="http://www.bamf.de/SharedDocs/Anlagen/DE/Publikationen/Kurzanalysen/kurzanalyse4_sozial-komponenten-erstes-halbjahr%202016.pdf?__blob=publicationFile" TargetMode="External"/><Relationship Id="rId2" Type="http://schemas.openxmlformats.org/officeDocument/2006/relationships/slide" Target="../slides/slide13.xml"/><Relationship Id="rId1" Type="http://schemas.openxmlformats.org/officeDocument/2006/relationships/notesMaster" Target="../notesMasters/notesMaster1.xml"/><Relationship Id="rId4" Type="http://schemas.openxmlformats.org/officeDocument/2006/relationships/hyperlink" Target="https://mediendienst-integration.de/migration/flucht-asyl/arbeit-und-bildung.html" TargetMode="Externa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3" Type="http://schemas.openxmlformats.org/officeDocument/2006/relationships/hyperlink" Target="https://www.tum.de/die-tum/aktuelles/pressemitteilungen/kurz/article/32590/" TargetMode="External"/><Relationship Id="rId7" Type="http://schemas.openxmlformats.org/officeDocument/2006/relationships/hyperlink" Target="http://www.dji.de/index.php?id=43324&amp;print=1" TargetMode="External"/><Relationship Id="rId2" Type="http://schemas.openxmlformats.org/officeDocument/2006/relationships/slide" Target="../slides/slide15.xml"/><Relationship Id="rId1" Type="http://schemas.openxmlformats.org/officeDocument/2006/relationships/notesMaster" Target="../notesMasters/notesMaster1.xml"/><Relationship Id="rId6" Type="http://schemas.openxmlformats.org/officeDocument/2006/relationships/hyperlink" Target="http://www.dji.de/index.php?id=43323&amp;print=1" TargetMode="External"/><Relationship Id="rId5" Type="http://schemas.openxmlformats.org/officeDocument/2006/relationships/hyperlink" Target="http://km-bw.de/site/pbs-bw-new/get/documents/KULTUS.Dachmandant/KULTUS/kultusportal-bw/Publikationen%20ab%202015/2015-07-03-Fluechtlingskinder-Screen.pdf" TargetMode="External"/><Relationship Id="rId4" Type="http://schemas.openxmlformats.org/officeDocument/2006/relationships/hyperlink" Target="http://www.unicef.de/blob/56282/fa13c2eefcd41dfca5d89d44c72e72e3/fluechtlingskinder-in-deutschland-unicef-studie-2014-data.pdf" TargetMode="External"/></Relationships>
</file>

<file path=ppt/notesSlides/_rels/notesSlide16.xml.rels><?xml version="1.0" encoding="UTF-8" standalone="yes"?>
<Relationships xmlns="http://schemas.openxmlformats.org/package/2006/relationships"><Relationship Id="rId3" Type="http://schemas.openxmlformats.org/officeDocument/2006/relationships/hyperlink" Target="http://www.bamf.de/SharedDocs/Anlagen/DE/Downloads/Infothek/Statistik/Asyl/aktuelle-zahlen-zu-asyl-april-2017.pdf?__blob=publicationFile" TargetMode="External"/><Relationship Id="rId2" Type="http://schemas.openxmlformats.org/officeDocument/2006/relationships/slide" Target="../slides/slide16.xml"/><Relationship Id="rId1" Type="http://schemas.openxmlformats.org/officeDocument/2006/relationships/notesMaster" Target="../notesMasters/notesMaster1.xml"/><Relationship Id="rId4" Type="http://schemas.openxmlformats.org/officeDocument/2006/relationships/hyperlink" Target="http://www.bamf.de/SharedDocs/Anlagen/DE/Downloads/Infothek/Statistik/Asyl/aktuelle-zahlen-zu-asyl-dezember-2016.pdf?__blob=publicationFile" TargetMode="External"/></Relationships>
</file>

<file path=ppt/notesSlides/_rels/notesSlide17.xml.rels><?xml version="1.0" encoding="UTF-8" standalone="yes"?>
<Relationships xmlns="http://schemas.openxmlformats.org/package/2006/relationships"><Relationship Id="rId3" Type="http://schemas.openxmlformats.org/officeDocument/2006/relationships/hyperlink" Target="http://mediendienst-integration.de/fileadmin/Dateien/Informationspapier_Herkunftslaender_Asyl.pdf" TargetMode="External"/><Relationship Id="rId2" Type="http://schemas.openxmlformats.org/officeDocument/2006/relationships/slide" Target="../slides/slide17.xml"/><Relationship Id="rId1" Type="http://schemas.openxmlformats.org/officeDocument/2006/relationships/notesMaster" Target="../notesMasters/notesMaster1.xml"/><Relationship Id="rId6" Type="http://schemas.openxmlformats.org/officeDocument/2006/relationships/hyperlink" Target="http://dipbt.bundestag.de/dip21/btd/18/112/1811262.pdf" TargetMode="External"/><Relationship Id="rId5" Type="http://schemas.openxmlformats.org/officeDocument/2006/relationships/hyperlink" Target="https://www.hrw.org/middle-east/n-africa/syria" TargetMode="External"/><Relationship Id="rId4" Type="http://schemas.openxmlformats.org/officeDocument/2006/relationships/hyperlink" Target="https://www.amnesty.de/laenderbericht/syrien" TargetMode="External"/></Relationships>
</file>

<file path=ppt/notesSlides/_rels/notesSlide18.xml.rels><?xml version="1.0" encoding="UTF-8" standalone="yes"?>
<Relationships xmlns="http://schemas.openxmlformats.org/package/2006/relationships"><Relationship Id="rId3" Type="http://schemas.openxmlformats.org/officeDocument/2006/relationships/hyperlink" Target="https://www.amnesty.de/jahresbericht/2015/irak" TargetMode="External"/><Relationship Id="rId2" Type="http://schemas.openxmlformats.org/officeDocument/2006/relationships/slide" Target="../slides/slide18.xml"/><Relationship Id="rId1" Type="http://schemas.openxmlformats.org/officeDocument/2006/relationships/notesMaster" Target="../notesMasters/notesMaster1.xml"/><Relationship Id="rId5" Type="http://schemas.openxmlformats.org/officeDocument/2006/relationships/hyperlink" Target="http://www.bamf.de/SharedDocs/Anlagen/DE/Downloads/Infothek/Statistik/Asyl/201612-statistik-anlage-asyl-geschaeftsbericht.pdf?__blob=publicationFile" TargetMode="External"/><Relationship Id="rId4" Type="http://schemas.openxmlformats.org/officeDocument/2006/relationships/hyperlink" Target="http://dipbt.bundestag.de/dip21/btd/18/112/1811262.pdf" TargetMode="External"/></Relationships>
</file>

<file path=ppt/notesSlides/_rels/notesSlide19.xml.rels><?xml version="1.0" encoding="UTF-8" standalone="yes"?>
<Relationships xmlns="http://schemas.openxmlformats.org/package/2006/relationships"><Relationship Id="rId3" Type="http://schemas.openxmlformats.org/officeDocument/2006/relationships/hyperlink" Target="http://www.bamf.de/SharedDocs/Anlagen/DE/Downloads/Infothek/Statistik/Asyl/201612-statistik-anlage-asyl-geschaeftsbericht.pdf?__blob=publicationFile" TargetMode="External"/><Relationship Id="rId7" Type="http://schemas.openxmlformats.org/officeDocument/2006/relationships/hyperlink" Target="http://www.nds-fluerat.org/21600/aktuelles/zusammenstellung-erkenntnisquellen-zur-sicherheits-und-gefaehrdungslage-in-afghanistan/" TargetMode="External"/><Relationship Id="rId2" Type="http://schemas.openxmlformats.org/officeDocument/2006/relationships/slide" Target="../slides/slide19.xml"/><Relationship Id="rId1" Type="http://schemas.openxmlformats.org/officeDocument/2006/relationships/notesMaster" Target="../notesMasters/notesMaster1.xml"/><Relationship Id="rId6" Type="http://schemas.openxmlformats.org/officeDocument/2006/relationships/hyperlink" Target="https://www.amnesty.de/jahresbericht/2015/afghanistan" TargetMode="External"/><Relationship Id="rId5" Type="http://schemas.openxmlformats.org/officeDocument/2006/relationships/hyperlink" Target="https://www.proasyl.de/material/afghanistan-kein-sicheres-land-fuer-fluechtlinge/" TargetMode="External"/><Relationship Id="rId4" Type="http://schemas.openxmlformats.org/officeDocument/2006/relationships/hyperlink" Target="http://dipbt.bundestag.de/dip21/btd/18/112/1811262.pdf" TargetMode="Externa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3" Type="http://schemas.openxmlformats.org/officeDocument/2006/relationships/hyperlink" Target="https://www.amnesty.de/jahresbericht/2015/eritrea?destination=node/2909" TargetMode="External"/><Relationship Id="rId2" Type="http://schemas.openxmlformats.org/officeDocument/2006/relationships/slide" Target="../slides/slide20.xml"/><Relationship Id="rId1" Type="http://schemas.openxmlformats.org/officeDocument/2006/relationships/notesMaster" Target="../notesMasters/notesMaster1.xml"/><Relationship Id="rId4" Type="http://schemas.openxmlformats.org/officeDocument/2006/relationships/hyperlink" Target="http://www.ohchr.org/EN/NewsEvents/Pages/DisplayNews.aspx?NewsID=16054&amp;LangID=E" TargetMode="Externa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3" Type="http://schemas.openxmlformats.org/officeDocument/2006/relationships/hyperlink" Target="https://www.bmfsfj.de/blob/115326/62e6677e0837977469ed26e565908fd3/bericht-uma-bundeskabinett-data.pdf#page=23" TargetMode="External"/><Relationship Id="rId7" Type="http://schemas.openxmlformats.org/officeDocument/2006/relationships/hyperlink" Target="http://www.b-umf.de/de/startseite/kritik-uma" TargetMode="External"/><Relationship Id="rId2" Type="http://schemas.openxmlformats.org/officeDocument/2006/relationships/slide" Target="../slides/slide22.xml"/><Relationship Id="rId1" Type="http://schemas.openxmlformats.org/officeDocument/2006/relationships/notesMaster" Target="../notesMasters/notesMaster1.xml"/><Relationship Id="rId6" Type="http://schemas.openxmlformats.org/officeDocument/2006/relationships/hyperlink" Target="http://www.mbjs.brandenburg.de/sixcms/media.php/bb2.a.5813.de/Handreichung_UMA_Stand_August_2016.pdf" TargetMode="External"/><Relationship Id="rId5" Type="http://schemas.openxmlformats.org/officeDocument/2006/relationships/hyperlink" Target="http://www.gruene-fraktion-brandenburg.de/fileadmin/ltf_brandenburg/Dokumente/Website_Content/170216_Umsetzung_Beschluss_3204_UMF_Bericht_MBJS.pdf" TargetMode="External"/><Relationship Id="rId4" Type="http://schemas.openxmlformats.org/officeDocument/2006/relationships/hyperlink" Target="http://dipbt.bundestag.de/dip21/btd/18/110/1811080.pdf" TargetMode="Externa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3" Type="http://schemas.openxmlformats.org/officeDocument/2006/relationships/hyperlink" Target="http://www.proasyl.de/?id=1890" TargetMode="External"/><Relationship Id="rId2" Type="http://schemas.openxmlformats.org/officeDocument/2006/relationships/slide" Target="../slides/slide24.xml"/><Relationship Id="rId1" Type="http://schemas.openxmlformats.org/officeDocument/2006/relationships/notesMaster" Target="../notesMasters/notesMaster1.xml"/><Relationship Id="rId5" Type="http://schemas.openxmlformats.org/officeDocument/2006/relationships/hyperlink" Target="http://www.nds-fluerat.org/leitfaden/15-hinweise-fuer-andere-fluechtlingsgruppen/135-aufenthaltsgewaehrung-nach-23-abs-2-aufenthg/" TargetMode="External"/><Relationship Id="rId4" Type="http://schemas.openxmlformats.org/officeDocument/2006/relationships/hyperlink" Target="http://dipbt.bundestag.de/dip21/btd/18/113/1811388.pdf" TargetMode="Externa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3" Type="http://schemas.openxmlformats.org/officeDocument/2006/relationships/hyperlink" Target="http://www.masgf.brandenburg.de/media_fast/4055/KOMPENDIUM-04_2017.pdf" TargetMode="External"/><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3" Type="http://schemas.openxmlformats.org/officeDocument/2006/relationships/hyperlink" Target="http://www.masgf.brandenburg.de/media_fast/4055/KOMPENDIUM-04_2017.pdf" TargetMode="External"/><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3" Type="http://schemas.openxmlformats.org/officeDocument/2006/relationships/hyperlink" Target="http://www.masgf.brandenburg.de/media_fast/4055/KOMPENDIUM-04_2017.pdf" TargetMode="External"/><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3" Type="http://schemas.openxmlformats.org/officeDocument/2006/relationships/hyperlink" Target="http://www.rbb-online.de/politik/beitrag/2017/02/leerstand-unterkuenfte-fluechtlinge-brandenburg.html" TargetMode="External"/><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3" Type="http://schemas.openxmlformats.org/officeDocument/2006/relationships/hyperlink" Target="http://bravors.brandenburg.de/verordnungen/laufngdv_2016" TargetMode="External"/><Relationship Id="rId2" Type="http://schemas.openxmlformats.org/officeDocument/2006/relationships/slide" Target="../slides/slide33.xml"/><Relationship Id="rId1" Type="http://schemas.openxmlformats.org/officeDocument/2006/relationships/notesMaster" Target="../notesMasters/notesMaster1.xml"/><Relationship Id="rId5" Type="http://schemas.openxmlformats.org/officeDocument/2006/relationships/hyperlink" Target="http://www.parldok.brandenburg.de/parladoku/w6/drs/ab_2400/2440.pdf" TargetMode="External"/><Relationship Id="rId4" Type="http://schemas.openxmlformats.org/officeDocument/2006/relationships/hyperlink" Target="http://bravors.brandenburg.de/de/verwaltungsvorschriften-221144" TargetMode="External"/></Relationships>
</file>

<file path=ppt/notesSlides/_rels/notesSlide34.xml.rels><?xml version="1.0" encoding="UTF-8" standalone="yes"?>
<Relationships xmlns="http://schemas.openxmlformats.org/package/2006/relationships"><Relationship Id="rId3" Type="http://schemas.openxmlformats.org/officeDocument/2006/relationships/hyperlink" Target="https://bravors.brandenburg.de/de/gesetze-212636" TargetMode="External"/><Relationship Id="rId2" Type="http://schemas.openxmlformats.org/officeDocument/2006/relationships/slide" Target="../slides/slide34.xml"/><Relationship Id="rId1" Type="http://schemas.openxmlformats.org/officeDocument/2006/relationships/notesMaster" Target="../notesMasters/notesMaster1.xml"/><Relationship Id="rId5" Type="http://schemas.openxmlformats.org/officeDocument/2006/relationships/hyperlink" Target="https://www.parlamentsdokumentation.brandenburg.de/starweb/LBB/ELVIS/parladoku/w6/drs/ab_5900/5949.pdf" TargetMode="External"/><Relationship Id="rId4" Type="http://schemas.openxmlformats.org/officeDocument/2006/relationships/hyperlink" Target="http://bravors.brandenburg.de/verordnungen/laufngerstv_2016" TargetMode="External"/></Relationships>
</file>

<file path=ppt/notesSlides/_rels/notesSlide35.xml.rels><?xml version="1.0" encoding="UTF-8" standalone="yes"?>
<Relationships xmlns="http://schemas.openxmlformats.org/package/2006/relationships"><Relationship Id="rId3" Type="http://schemas.openxmlformats.org/officeDocument/2006/relationships/hyperlink" Target="https://kleineanfragen.de/brandenburg/6/4954-unterbringung-von-fluechtlingen-in-den-landkreisen-brandenburgs-stand-30-06-2016" TargetMode="External"/><Relationship Id="rId2" Type="http://schemas.openxmlformats.org/officeDocument/2006/relationships/slide" Target="../slides/slide35.xml"/><Relationship Id="rId1" Type="http://schemas.openxmlformats.org/officeDocument/2006/relationships/notesMaster" Target="../notesMasters/notesMaster1.xml"/><Relationship Id="rId5" Type="http://schemas.openxmlformats.org/officeDocument/2006/relationships/hyperlink" Target="http://www.proasyl.de/fileadmin/fm-dam/NEWS/2014/Laendervergleich_Unterbringung_2014-09-23_01.pdf" TargetMode="External"/><Relationship Id="rId4" Type="http://schemas.openxmlformats.org/officeDocument/2006/relationships/hyperlink" Target="https://kleineanfragen.de/brandenburg/6/2443-unterbringung-von-fluechtlingen-in-den-landkreisen-brandenburgs" TargetMode="Externa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3" Type="http://schemas.openxmlformats.org/officeDocument/2006/relationships/hyperlink" Target="http://bravors.brandenburg.de/gesetze/laufng_2016" TargetMode="External"/><Relationship Id="rId2" Type="http://schemas.openxmlformats.org/officeDocument/2006/relationships/slide" Target="../slides/slide39.xml"/><Relationship Id="rId1" Type="http://schemas.openxmlformats.org/officeDocument/2006/relationships/notesMaster" Target="../notesMasters/notesMaster1.xml"/><Relationship Id="rId5" Type="http://schemas.openxmlformats.org/officeDocument/2006/relationships/hyperlink" Target="http://www.migration.paritaet.org/index.php?eID=tx_nawsecuredl&amp;u=0&amp;g=0&amp;t=1479489302&amp;hash=3baac0163ebb6c5803f2f24d632f09c65a3b23ad&amp;file=/fileadmin/dokumente/Migration/Arbeitshilfe_Wohnsitzregelung_28.10.2016.pdf" TargetMode="External"/><Relationship Id="rId4" Type="http://schemas.openxmlformats.org/officeDocument/2006/relationships/hyperlink" Target="http://bravors.brandenburg.de/verordnungen/laufngdv_2016" TargetMode="Externa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www.caritas-international.de/hilfeweltweit/naherosten/jordanien/reportage-irakische-fluechtlingsfamilie" TargetMode="External"/><Relationship Id="rId2" Type="http://schemas.openxmlformats.org/officeDocument/2006/relationships/slide" Target="../slides/slide4.xml"/><Relationship Id="rId1" Type="http://schemas.openxmlformats.org/officeDocument/2006/relationships/notesMaster" Target="../notesMasters/notesMaster1.xml"/><Relationship Id="rId4" Type="http://schemas.openxmlformats.org/officeDocument/2006/relationships/hyperlink" Target="http://www.faz.net/aktuell/politik/ausland/afrika/krisenherd-ostafrika-ohne-aethiopien-droht-das-chaos-14331203.html" TargetMode="External"/></Relationships>
</file>

<file path=ppt/notesSlides/_rels/notesSlide40.xml.rels><?xml version="1.0" encoding="UTF-8" standalone="yes"?>
<Relationships xmlns="http://schemas.openxmlformats.org/package/2006/relationships"><Relationship Id="rId3" Type="http://schemas.openxmlformats.org/officeDocument/2006/relationships/hyperlink" Target="http://www.einwanderer.net/fileadmin/downloads/tabellen_und_uebersichten/asylblg-Kuerzung.pdf" TargetMode="External"/><Relationship Id="rId2" Type="http://schemas.openxmlformats.org/officeDocument/2006/relationships/slide" Target="../slides/slide40.xml"/><Relationship Id="rId1" Type="http://schemas.openxmlformats.org/officeDocument/2006/relationships/notesMaster" Target="../notesMasters/notesMaster1.xml"/><Relationship Id="rId5" Type="http://schemas.openxmlformats.org/officeDocument/2006/relationships/hyperlink" Target="http://ggua.de/fileadmin/downloads/AsylbLG/Anlage_1_zum_RS_vom_16.03.2016-1.pdf" TargetMode="External"/><Relationship Id="rId4" Type="http://schemas.openxmlformats.org/officeDocument/2006/relationships/hyperlink" Target="https://mffjiv.rlp.de/fileadmin/mifkjf/Integration/Abteilungen_AsylbLG_2015-2016_nach_Beschluss_ArgeFlue_01.pdf" TargetMode="Externa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3" Type="http://schemas.openxmlformats.org/officeDocument/2006/relationships/hyperlink" Target="http://www.ggua-projekt.de/fileadmin/downloads/tabellen_und_uebersichten/Zugang_zu_Arbeit_mit_Duldung_November_2014.pdf" TargetMode="External"/><Relationship Id="rId2" Type="http://schemas.openxmlformats.org/officeDocument/2006/relationships/slide" Target="../slides/slide42.xml"/><Relationship Id="rId1" Type="http://schemas.openxmlformats.org/officeDocument/2006/relationships/notesMaster" Target="../notesMasters/notesMaster1.xml"/><Relationship Id="rId4" Type="http://schemas.openxmlformats.org/officeDocument/2006/relationships/hyperlink" Target="http://www.ggua-projekt.de/fileadmin/downloads/tabellen_und_uebersichten/Erfordernis_einer_Arbeitserlaubnis_bzw.pdf" TargetMode="External"/></Relationships>
</file>

<file path=ppt/notesSlides/_rels/notesSlide43.xml.rels><?xml version="1.0" encoding="UTF-8" standalone="yes"?>
<Relationships xmlns="http://schemas.openxmlformats.org/package/2006/relationships"><Relationship Id="rId3" Type="http://schemas.openxmlformats.org/officeDocument/2006/relationships/hyperlink" Target="http://www.einwanderer.net/fileadmin/downloads/tabellen_und_uebersichten/arbeitsfoerderung_und_arbeitserlaubnis.pdf" TargetMode="External"/><Relationship Id="rId2" Type="http://schemas.openxmlformats.org/officeDocument/2006/relationships/slide" Target="../slides/slide43.xml"/><Relationship Id="rId1" Type="http://schemas.openxmlformats.org/officeDocument/2006/relationships/notesMaster" Target="../notesMasters/notesMaster1.xml"/><Relationship Id="rId6" Type="http://schemas.openxmlformats.org/officeDocument/2006/relationships/hyperlink" Target="http://www.brandenburg.netzwerk-iq.de/1077.html" TargetMode="External"/><Relationship Id="rId5" Type="http://schemas.openxmlformats.org/officeDocument/2006/relationships/hyperlink" Target="http://www.der-paritaetische.de/uploads/tx_pdforder/JSA_fluechtlinge-2015_web.pdf" TargetMode="External"/><Relationship Id="rId4" Type="http://schemas.openxmlformats.org/officeDocument/2006/relationships/hyperlink" Target="http://www.einwanderer.net/fileadmin/downloads/tabellen_und_uebersichten/ausbildungsfoerderung.pdf" TargetMode="External"/></Relationships>
</file>

<file path=ppt/notesSlides/_rels/notesSlide44.xml.rels><?xml version="1.0" encoding="UTF-8" standalone="yes"?>
<Relationships xmlns="http://schemas.openxmlformats.org/package/2006/relationships"><Relationship Id="rId3" Type="http://schemas.openxmlformats.org/officeDocument/2006/relationships/hyperlink" Target="http://anabin.kmk.org/no_cache/filter/schulabschluesse-mit-hochschulzugang.html#land_gewaehlt" TargetMode="External"/><Relationship Id="rId2" Type="http://schemas.openxmlformats.org/officeDocument/2006/relationships/slide" Target="../slides/slide44.xml"/><Relationship Id="rId1" Type="http://schemas.openxmlformats.org/officeDocument/2006/relationships/notesMaster" Target="../notesMasters/notesMaster1.xml"/><Relationship Id="rId6" Type="http://schemas.openxmlformats.org/officeDocument/2006/relationships/hyperlink" Target="http://www.bildungsberatung-gfh.de/index.php" TargetMode="External"/><Relationship Id="rId5" Type="http://schemas.openxmlformats.org/officeDocument/2006/relationships/hyperlink" Target="https://www.fh-potsdam.de/studieren/internationales/studieninformationen-fuer-gefluechtete/" TargetMode="External"/><Relationship Id="rId4" Type="http://schemas.openxmlformats.org/officeDocument/2006/relationships/hyperlink" Target="http://www.berlin.de/sen/bjw/fluechtlinge/uni_englisch.pdf" TargetMode="External"/></Relationships>
</file>

<file path=ppt/notesSlides/_rels/notesSlide45.xml.rels><?xml version="1.0" encoding="UTF-8" standalone="yes"?>
<Relationships xmlns="http://schemas.openxmlformats.org/package/2006/relationships"><Relationship Id="rId8" Type="http://schemas.openxmlformats.org/officeDocument/2006/relationships/hyperlink" Target="http://www.mbjs.brandenburg.de/sixcms/detail.php/bb1.c.404925.de" TargetMode="External"/><Relationship Id="rId3" Type="http://schemas.openxmlformats.org/officeDocument/2006/relationships/hyperlink" Target="https://bravors.brandenburg.de/de/verordnungen-211613" TargetMode="External"/><Relationship Id="rId7" Type="http://schemas.openxmlformats.org/officeDocument/2006/relationships/hyperlink" Target="http://www.fluechtlingshilfe-brandenburg.de/fileadmin/user_upload/BSG_Plus_Klassen.pdf" TargetMode="External"/><Relationship Id="rId2" Type="http://schemas.openxmlformats.org/officeDocument/2006/relationships/slide" Target="../slides/slide45.xml"/><Relationship Id="rId1" Type="http://schemas.openxmlformats.org/officeDocument/2006/relationships/notesMaster" Target="../notesMasters/notesMaster1.xml"/><Relationship Id="rId6" Type="http://schemas.openxmlformats.org/officeDocument/2006/relationships/hyperlink" Target="http://bravors.brandenburg.de/verwaltungsvorschriften/unterrichtsorg_2012" TargetMode="External"/><Relationship Id="rId5" Type="http://schemas.openxmlformats.org/officeDocument/2006/relationships/hyperlink" Target="http://bravors.brandenburg.de/verordnungen/gv_2015" TargetMode="External"/><Relationship Id="rId4" Type="http://schemas.openxmlformats.org/officeDocument/2006/relationships/hyperlink" Target="http://bravors.brandenburg.de/verordnungen/einglv_2014" TargetMode="External"/><Relationship Id="rId9" Type="http://schemas.openxmlformats.org/officeDocument/2006/relationships/hyperlink" Target="http://www.mbjs.brandenburg.de/sixcms/media.php/5527/77_16_mbjs_asyl_flucht_kinder_jugendliche_kabinett.pdf" TargetMode="External"/></Relationships>
</file>

<file path=ppt/notesSlides/_rels/notesSlide46.xml.rels><?xml version="1.0" encoding="UTF-8" standalone="yes"?>
<Relationships xmlns="http://schemas.openxmlformats.org/package/2006/relationships"><Relationship Id="rId3" Type="http://schemas.openxmlformats.org/officeDocument/2006/relationships/hyperlink" Target="http://www.einwanderer.net/fileadmin/downloads/tabellen_und_uebersichten/sprachfoerderung.pdf" TargetMode="External"/><Relationship Id="rId2" Type="http://schemas.openxmlformats.org/officeDocument/2006/relationships/slide" Target="../slides/slide46.xml"/><Relationship Id="rId1" Type="http://schemas.openxmlformats.org/officeDocument/2006/relationships/notesMaster" Target="../notesMasters/notesMaster1.xml"/><Relationship Id="rId5" Type="http://schemas.openxmlformats.org/officeDocument/2006/relationships/hyperlink" Target="http://www.wdb-brandenburg.de/Deutschkurse-fuer-Fluechtlinge.358.0.html" TargetMode="External"/><Relationship Id="rId4" Type="http://schemas.openxmlformats.org/officeDocument/2006/relationships/hyperlink" Target="http://www.wdb-brandenburg.de/news_detail.313.0.html?&amp;tx_ttnews%5btt_news%5d=1641&amp;tx_ttnews%5bbackPid%5d=312&amp;cHash=c3ed2b58d89d90c01a3f87c5dddd9de3" TargetMode="External"/></Relationships>
</file>

<file path=ppt/notesSlides/_rels/notesSlide47.xml.rels><?xml version="1.0" encoding="UTF-8" standalone="yes"?>
<Relationships xmlns="http://schemas.openxmlformats.org/package/2006/relationships"><Relationship Id="rId3" Type="http://schemas.openxmlformats.org/officeDocument/2006/relationships/hyperlink" Target="http://www.asyl.net/fileadmin/user_upload/redaktion/Dokumente/Publikationen/Basisinformationen/Basisinf1.pdf" TargetMode="External"/><Relationship Id="rId2" Type="http://schemas.openxmlformats.org/officeDocument/2006/relationships/slide" Target="../slides/slide47.xml"/><Relationship Id="rId1" Type="http://schemas.openxmlformats.org/officeDocument/2006/relationships/notesMaster" Target="../notesMasters/notesMaster1.xml"/><Relationship Id="rId4" Type="http://schemas.openxmlformats.org/officeDocument/2006/relationships/hyperlink" Target="http://www.asyl.net/arbeitshilfen-publikationen/arbeitshilfen-zum-aufenthalts-und-fluechtlingsrecht/informationsblatt-anhoerung/" TargetMode="External"/></Relationships>
</file>

<file path=ppt/notesSlides/_rels/notesSlide48.xml.rels><?xml version="1.0" encoding="UTF-8" standalone="yes"?>
<Relationships xmlns="http://schemas.openxmlformats.org/package/2006/relationships"><Relationship Id="rId3" Type="http://schemas.openxmlformats.org/officeDocument/2006/relationships/hyperlink" Target="http://dipbt.bundestag.de/dip21/btd/18/112/1811262.pdf" TargetMode="External"/><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3" Type="http://schemas.openxmlformats.org/officeDocument/2006/relationships/hyperlink" Target="http://dipbt.bundestag.de/dip21/btd/18/112/1811262.pdf" TargetMode="External"/><Relationship Id="rId7" Type="http://schemas.openxmlformats.org/officeDocument/2006/relationships/hyperlink" Target="http://www.asyl.net/fileadmin/user_upload/redaktion/Dokumente/Publikationen/Basisinformationen/Basisinf_2_Dublin_fin.pdf" TargetMode="External"/><Relationship Id="rId2" Type="http://schemas.openxmlformats.org/officeDocument/2006/relationships/slide" Target="../slides/slide49.xml"/><Relationship Id="rId1" Type="http://schemas.openxmlformats.org/officeDocument/2006/relationships/notesMaster" Target="../notesMasters/notesMaster1.xml"/><Relationship Id="rId6" Type="http://schemas.openxmlformats.org/officeDocument/2006/relationships/hyperlink" Target="http://www.nds-fluerat.org/projekte/dublin-kampagne/" TargetMode="External"/><Relationship Id="rId5" Type="http://schemas.openxmlformats.org/officeDocument/2006/relationships/hyperlink" Target="http://www.proasyl.de/fileadmin/proasyl/fm_redakteure/Broschueren_pdf/Broschuere_Dublin_April_2012_WEB.pdf" TargetMode="External"/><Relationship Id="rId4" Type="http://schemas.openxmlformats.org/officeDocument/2006/relationships/hyperlink" Target="http://www.proasyl.de/fileadmin/fm-dam/NEWS/2014/Dublin_Ratgeber_A6.pdf" TargetMode="Externa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3" Type="http://schemas.openxmlformats.org/officeDocument/2006/relationships/hyperlink" Target="http://dipbt.bundestag.de/dip21/btd/18/112/1811262.pdf" TargetMode="External"/><Relationship Id="rId2" Type="http://schemas.openxmlformats.org/officeDocument/2006/relationships/slide" Target="../slides/slide52.xml"/><Relationship Id="rId1" Type="http://schemas.openxmlformats.org/officeDocument/2006/relationships/notesMaster" Target="../notesMasters/notesMaster1.xml"/><Relationship Id="rId6" Type="http://schemas.openxmlformats.org/officeDocument/2006/relationships/hyperlink" Target="http://www.asyl.net/fileadmin/user_upload/redaktion/Dokumente/Publikationen/Basisinformationen/Basisinf1.pdf" TargetMode="External"/><Relationship Id="rId5" Type="http://schemas.openxmlformats.org/officeDocument/2006/relationships/hyperlink" Target="http://www.fluechtlingsinfo-berlin.de/fr/pdf/GGUA_AsylR_2016.pdf" TargetMode="External"/><Relationship Id="rId4" Type="http://schemas.openxmlformats.org/officeDocument/2006/relationships/hyperlink" Target="http://www.asyl.net/fileadmin/user_upload/redaktion/Dokumente/Publikationen/Leitfaden_Fl%C3%BCchtlingsrecht_2016.pdf" TargetMode="External"/></Relationships>
</file>

<file path=ppt/notesSlides/_rels/notesSlide53.xml.rels><?xml version="1.0" encoding="UTF-8" standalone="yes"?>
<Relationships xmlns="http://schemas.openxmlformats.org/package/2006/relationships"><Relationship Id="rId3" Type="http://schemas.openxmlformats.org/officeDocument/2006/relationships/hyperlink" Target="http://dip21.bundestag.de/dip21/btd/18/091/1809133.pdf" TargetMode="External"/><Relationship Id="rId2" Type="http://schemas.openxmlformats.org/officeDocument/2006/relationships/slide" Target="../slides/slide53.xml"/><Relationship Id="rId1" Type="http://schemas.openxmlformats.org/officeDocument/2006/relationships/notesMaster" Target="../notesMasters/notesMaster1.xml"/><Relationship Id="rId5" Type="http://schemas.openxmlformats.org/officeDocument/2006/relationships/hyperlink" Target="http://germany.iom.int/sites/default/files/FAP/FAP_infosheet_GERMAN_2016.pdf" TargetMode="External"/><Relationship Id="rId4" Type="http://schemas.openxmlformats.org/officeDocument/2006/relationships/hyperlink" Target="https://familyreunion-syria.diplo.de/webportal/desktop/index.html#start" TargetMode="External"/></Relationships>
</file>

<file path=ppt/notesSlides/_rels/notesSlide54.xml.rels><?xml version="1.0" encoding="UTF-8" standalone="yes"?>
<Relationships xmlns="http://schemas.openxmlformats.org/package/2006/relationships"><Relationship Id="rId3" Type="http://schemas.openxmlformats.org/officeDocument/2006/relationships/hyperlink" Target="https://dejure.org/gesetze/AufenthG/104.html" TargetMode="External"/><Relationship Id="rId2" Type="http://schemas.openxmlformats.org/officeDocument/2006/relationships/slide" Target="../slides/slide54.xml"/><Relationship Id="rId1" Type="http://schemas.openxmlformats.org/officeDocument/2006/relationships/notesMaster" Target="../notesMasters/notesMaster1.xml"/><Relationship Id="rId6" Type="http://schemas.openxmlformats.org/officeDocument/2006/relationships/hyperlink" Target="https://www.proasyl.de/news/fluechtlingsschutz-verweigert-familiennachzug-fuer-syrer-wird-weiter-beschraenkt/" TargetMode="External"/><Relationship Id="rId5" Type="http://schemas.openxmlformats.org/officeDocument/2006/relationships/hyperlink" Target="https://www.proasyl.de/news/neue-asylpraxis-beim-bamf-immer-mehr-syrerinnen-und-syrer-kriegen-nur-subsidiaeren-schutz/" TargetMode="External"/><Relationship Id="rId4" Type="http://schemas.openxmlformats.org/officeDocument/2006/relationships/hyperlink" Target="http://www.asyl.net/startseite/nachrichten/artikel/56014.html" TargetMode="External"/></Relationships>
</file>

<file path=ppt/notesSlides/_rels/notesSlide55.xml.rels><?xml version="1.0" encoding="UTF-8" standalone="yes"?>
<Relationships xmlns="http://schemas.openxmlformats.org/package/2006/relationships"><Relationship Id="rId3" Type="http://schemas.openxmlformats.org/officeDocument/2006/relationships/hyperlink" Target="https://dejure.org/gesetze/AufenthG/104.html" TargetMode="External"/><Relationship Id="rId7" Type="http://schemas.openxmlformats.org/officeDocument/2006/relationships/hyperlink" Target="http://www.nds-fluerat.org/leitfaden/10a-fluechtlinge-mit-aufenthaltserlaubnis-nach-25-abs-2-satz-1-alternative-2-aufenthg-subsidiaer-schutzberechtigte/10a-1-aufenthaltsrechtliche-situation/" TargetMode="External"/><Relationship Id="rId2" Type="http://schemas.openxmlformats.org/officeDocument/2006/relationships/slide" Target="../slides/slide55.xml"/><Relationship Id="rId1" Type="http://schemas.openxmlformats.org/officeDocument/2006/relationships/notesMaster" Target="../notesMasters/notesMaster1.xml"/><Relationship Id="rId6" Type="http://schemas.openxmlformats.org/officeDocument/2006/relationships/hyperlink" Target="http://www.fluechtlingsrat-mv.de/wp-content/uploads/2016/05/Infoblatt_Subsidi%C3%A4rer-Schutz_deutsch.pdf" TargetMode="External"/><Relationship Id="rId5" Type="http://schemas.openxmlformats.org/officeDocument/2006/relationships/hyperlink" Target="http://www.der-paritaetische.de/uploads/tx_pdforder/JSA_fluechtlinge-2015_web.pdf" TargetMode="External"/><Relationship Id="rId4" Type="http://schemas.openxmlformats.org/officeDocument/2006/relationships/hyperlink" Target="https://www.arbeitsagentur.de/web/wcm/idc/groups/public/documents/webdatei/mdaw/mdm4/~edisp/l6019022dstbai784627.pdf?_ba.sid=L6019022DSTBAI784624" TargetMode="External"/></Relationships>
</file>

<file path=ppt/notesSlides/_rels/notesSlide56.xml.rels><?xml version="1.0" encoding="UTF-8" standalone="yes"?>
<Relationships xmlns="http://schemas.openxmlformats.org/package/2006/relationships"><Relationship Id="rId3" Type="http://schemas.openxmlformats.org/officeDocument/2006/relationships/hyperlink" Target="http://www.asyl.net/fileadmin/user_upload/dokumente/22128.pdf" TargetMode="External"/><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3" Type="http://schemas.openxmlformats.org/officeDocument/2006/relationships/hyperlink" Target="https://www.arbeitsagentur.de/web/wcm/idc/groups/public/documents/webdatei/mdaw/mdm4/~edisp/l6019022dstbai784627.pdf?_ba.sid=L6019022DSTBAI784624" TargetMode="External"/><Relationship Id="rId2" Type="http://schemas.openxmlformats.org/officeDocument/2006/relationships/slide" Target="../slides/slide57.xml"/><Relationship Id="rId1" Type="http://schemas.openxmlformats.org/officeDocument/2006/relationships/notesMaster" Target="../notesMasters/notesMaster1.xml"/><Relationship Id="rId4" Type="http://schemas.openxmlformats.org/officeDocument/2006/relationships/hyperlink" Target="http://www.nds-fluerat.org/leitfaden/11-fluechtlinge-mit-aufenthaltserlaubnis-nach-25-abs-3-aufenthg-national-schutzberechtigte/" TargetMode="External"/></Relationships>
</file>

<file path=ppt/notesSlides/_rels/notesSlide58.xml.rels><?xml version="1.0" encoding="UTF-8" standalone="yes"?>
<Relationships xmlns="http://schemas.openxmlformats.org/package/2006/relationships"><Relationship Id="rId3" Type="http://schemas.openxmlformats.org/officeDocument/2006/relationships/hyperlink" Target="http://www.migration.paritaet.org/index.php?eID=tx_nawsecuredl&amp;u=0&amp;g=0&amp;t=1479820705&amp;hash=a6964ebbca99d45fba558a2dca4aed90b705a69e&amp;file=/fileadmin/dokumente/Migration/Arbeitshilfe_Wohnsitzregelung_28.10.2016.pdf" TargetMode="External"/><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3" Type="http://schemas.openxmlformats.org/officeDocument/2006/relationships/hyperlink" Target="http://fluechtlingsrat-bw.de/files/Dateien/Dokumente/INFOS%20-%20EU-Fluechtlingspolitik/2014-10-08_PA_Flucht_ohne_Ankunft.pdf" TargetMode="External"/><Relationship Id="rId2" Type="http://schemas.openxmlformats.org/officeDocument/2006/relationships/slide" Target="../slides/slide59.xml"/><Relationship Id="rId1" Type="http://schemas.openxmlformats.org/officeDocument/2006/relationships/notesMaster" Target="../notesMasters/notesMaster1.xml"/><Relationship Id="rId4" Type="http://schemas.openxmlformats.org/officeDocument/2006/relationships/hyperlink" Target="http://www.nds-fluerat.org/leitfaden/14-fluechtlinge-mit-duldung/121-aufenthaltsrechtliche-situation/" TargetMode="Externa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missingmigrants.iom.int/mediterranean" TargetMode="External"/><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8" Type="http://schemas.openxmlformats.org/officeDocument/2006/relationships/hyperlink" Target="http://www.einwanderer.net/fileadmin/downloads/tabellen_und_uebersichten/arbeitsfoerderung_und_arbeitserlaubnis.pdf" TargetMode="External"/><Relationship Id="rId3" Type="http://schemas.openxmlformats.org/officeDocument/2006/relationships/hyperlink" Target="http://www.nds-fluerat.org/leitfaden/14-fluechtlinge-mit-duldung/" TargetMode="External"/><Relationship Id="rId7" Type="http://schemas.openxmlformats.org/officeDocument/2006/relationships/hyperlink" Target="http://ggua.de/fileadmin/downloads/tabellen_und_uebersichten/Zugang_zu_Arbeit_mit_Duldung_November_2014.pdf" TargetMode="External"/><Relationship Id="rId2" Type="http://schemas.openxmlformats.org/officeDocument/2006/relationships/slide" Target="../slides/slide60.xml"/><Relationship Id="rId1" Type="http://schemas.openxmlformats.org/officeDocument/2006/relationships/notesMaster" Target="../notesMasters/notesMaster1.xml"/><Relationship Id="rId6" Type="http://schemas.openxmlformats.org/officeDocument/2006/relationships/hyperlink" Target="http://www.ggua-projekt.de/fileadmin/downloads/tabellen_und_uebersichten/Erfordernis_einer_Arbeitserlaubnis_bzw.pdf" TargetMode="External"/><Relationship Id="rId11" Type="http://schemas.openxmlformats.org/officeDocument/2006/relationships/hyperlink" Target="http://www.einwanderer.net/fileadmin/downloads/tabellen_und_uebersichten/sprachfoerderung.pdf" TargetMode="External"/><Relationship Id="rId5" Type="http://schemas.openxmlformats.org/officeDocument/2006/relationships/hyperlink" Target="http://www.der-paritaetische.de/uploads/tx_pdforder/JSA_fluechtlinge-2015_web.pdf" TargetMode="External"/><Relationship Id="rId10" Type="http://schemas.openxmlformats.org/officeDocument/2006/relationships/hyperlink" Target="http://ggua.de/fileadmin/downloads/tabellen_und_uebersichten/asylblg-Kuerzung.pdf" TargetMode="External"/><Relationship Id="rId4" Type="http://schemas.openxmlformats.org/officeDocument/2006/relationships/hyperlink" Target="http://www.nds-fluerat.org/leitfaden/14-fluechtlinge-mit-duldung/121-aufenthaltsrechtliche-situation/" TargetMode="External"/><Relationship Id="rId9" Type="http://schemas.openxmlformats.org/officeDocument/2006/relationships/hyperlink" Target="http://www.einwanderer.net/fileadmin/downloads/tabellen_und_uebersichten/ausbildungsfoerderung.pdf" TargetMode="External"/></Relationships>
</file>

<file path=ppt/notesSlides/_rels/notesSlide61.xml.rels><?xml version="1.0" encoding="UTF-8" standalone="yes"?>
<Relationships xmlns="http://schemas.openxmlformats.org/package/2006/relationships"><Relationship Id="rId3" Type="http://schemas.openxmlformats.org/officeDocument/2006/relationships/hyperlink" Target="http://www.einwanderer.net/fileadmin/downloads/tabellen_und_uebersichten/ausbildungsduldung.pdf" TargetMode="External"/><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3" Type="http://schemas.openxmlformats.org/officeDocument/2006/relationships/hyperlink" Target="http://dipbt.bundestag.de/doc/btd/18/113/1811388.pdf" TargetMode="External"/><Relationship Id="rId2" Type="http://schemas.openxmlformats.org/officeDocument/2006/relationships/slide" Target="../slides/slide62.xml"/><Relationship Id="rId1" Type="http://schemas.openxmlformats.org/officeDocument/2006/relationships/notesMaster" Target="../notesMasters/notesMaster1.xml"/><Relationship Id="rId5" Type="http://schemas.openxmlformats.org/officeDocument/2006/relationships/hyperlink" Target="http://www.aktion-bleiberecht.de/" TargetMode="External"/><Relationship Id="rId4" Type="http://schemas.openxmlformats.org/officeDocument/2006/relationships/hyperlink" Target="http://www.fluechtlingsrat-brandenburg.de/wp-content/uploads/2014/08/Kettenduldung.pdf" TargetMode="External"/></Relationships>
</file>

<file path=ppt/notesSlides/_rels/notesSlide63.xml.rels><?xml version="1.0" encoding="UTF-8" standalone="yes"?>
<Relationships xmlns="http://schemas.openxmlformats.org/package/2006/relationships"><Relationship Id="rId3" Type="http://schemas.openxmlformats.org/officeDocument/2006/relationships/hyperlink" Target="https://www.parlamentsdokumentation.brandenburg.de/starweb/LBB/ELVIS/parladoku/w6/drs/ab_6200/6203.pdf" TargetMode="External"/><Relationship Id="rId2" Type="http://schemas.openxmlformats.org/officeDocument/2006/relationships/slide" Target="../slides/slide63.xml"/><Relationship Id="rId1" Type="http://schemas.openxmlformats.org/officeDocument/2006/relationships/notesMaster" Target="../notesMasters/notesMaster1.xml"/><Relationship Id="rId5" Type="http://schemas.openxmlformats.org/officeDocument/2006/relationships/hyperlink" Target="https://mediendienst-integration.de/migration/flucht-asyl/abschiebungen.html" TargetMode="External"/><Relationship Id="rId4" Type="http://schemas.openxmlformats.org/officeDocument/2006/relationships/hyperlink" Target="http://www.ulla-jelpke.de/wp-content/uploads/2017/02/KA-18_10955-Abschiebungen-2016-Teil-1.compressed.pdf" TargetMode="External"/></Relationships>
</file>

<file path=ppt/notesSlides/_rels/notesSlide64.xml.rels><?xml version="1.0" encoding="UTF-8" standalone="yes"?>
<Relationships xmlns="http://schemas.openxmlformats.org/package/2006/relationships"><Relationship Id="rId3" Type="http://schemas.openxmlformats.org/officeDocument/2006/relationships/hyperlink" Target="http://fluechtlingshelfer.info/start/" TargetMode="External"/><Relationship Id="rId7" Type="http://schemas.openxmlformats.org/officeDocument/2006/relationships/hyperlink" Target="http://www.fluechtlingsrat-brandenburg.de/" TargetMode="External"/><Relationship Id="rId2" Type="http://schemas.openxmlformats.org/officeDocument/2006/relationships/slide" Target="../slides/slide64.xml"/><Relationship Id="rId1" Type="http://schemas.openxmlformats.org/officeDocument/2006/relationships/notesMaster" Target="../notesMasters/notesMaster1.xml"/><Relationship Id="rId6" Type="http://schemas.openxmlformats.org/officeDocument/2006/relationships/hyperlink" Target="http://buendnis-fuer-brandenburg.de/" TargetMode="External"/><Relationship Id="rId5" Type="http://schemas.openxmlformats.org/officeDocument/2006/relationships/hyperlink" Target="http://wie-kann-ich-helfen.info/" TargetMode="External"/><Relationship Id="rId4" Type="http://schemas.openxmlformats.org/officeDocument/2006/relationships/hyperlink" Target="http://www.fluechtlingshilfe-brandenburg.de/startseite.html" TargetMode="Externa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ec.europa.eu/eurostat/tgm/table.do?tab=table&amp;init=1&amp;language=de&amp;pcode=tps00191&amp;plugin=1" TargetMode="External"/><Relationship Id="rId2" Type="http://schemas.openxmlformats.org/officeDocument/2006/relationships/slide" Target="../slides/slide7.xml"/><Relationship Id="rId1" Type="http://schemas.openxmlformats.org/officeDocument/2006/relationships/notesMaster" Target="../notesMasters/notesMaster1.xml"/><Relationship Id="rId4" Type="http://schemas.openxmlformats.org/officeDocument/2006/relationships/hyperlink" Target="https://mediendienst-integration.de/migration/flucht-asyl/zahl-der-fluechtlinge.html#c1159" TargetMode="Externa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ec.europa.eu/eurostat/documents/2995521/7921614/3-16032017-BP-DE.pdf/28884e8a-bb55-48bf-85b6-b4157f131c55" TargetMode="External"/><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ec.europa.eu/eurostat/documents/2995521/7921609/3-16032017-BP-EN.pdf/e5fa98bb-5d9d-4297-9168-d07c67d1c9e1" TargetMode="External"/><Relationship Id="rId2" Type="http://schemas.openxmlformats.org/officeDocument/2006/relationships/slide" Target="../slides/slide9.xml"/><Relationship Id="rId1" Type="http://schemas.openxmlformats.org/officeDocument/2006/relationships/notesMaster" Target="../notesMasters/notesMaster1.xml"/><Relationship Id="rId4" Type="http://schemas.openxmlformats.org/officeDocument/2006/relationships/hyperlink" Target="http://ec.europa.eu/eurostat/documents/2995521/8016696/3-11052017-AP-EN.pdf/30ca2206-0db9-4076-a681-e069a4bc5290" TargetMode="Externa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4" name="CustomShape 1"/>
          <p:cNvSpPr/>
          <p:nvPr/>
        </p:nvSpPr>
        <p:spPr>
          <a:xfrm>
            <a:off x="755640" y="5078520"/>
            <a:ext cx="6045840" cy="4809240"/>
          </a:xfrm>
          <a:prstGeom prst="rect">
            <a:avLst/>
          </a:prstGeom>
          <a:noFill/>
          <a:ln>
            <a:noFill/>
          </a:ln>
        </p:spPr>
        <p:style>
          <a:lnRef idx="0">
            <a:scrgbClr r="0" g="0" b="0"/>
          </a:lnRef>
          <a:fillRef idx="0">
            <a:scrgbClr r="0" g="0" b="0"/>
          </a:fillRef>
          <a:effectRef idx="0">
            <a:scrgbClr r="0" g="0" b="0"/>
          </a:effectRef>
          <a:fontRef idx="minor"/>
        </p:style>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9" name="CustomShape 1"/>
          <p:cNvSpPr/>
          <p:nvPr/>
        </p:nvSpPr>
        <p:spPr>
          <a:xfrm>
            <a:off x="755640" y="5078520"/>
            <a:ext cx="6045840" cy="4809240"/>
          </a:xfrm>
          <a:prstGeom prst="rect">
            <a:avLst/>
          </a:prstGeom>
          <a:noFill/>
          <a:ln>
            <a:noFill/>
          </a:ln>
        </p:spPr>
        <p:style>
          <a:lnRef idx="0">
            <a:scrgbClr r="0" g="0" b="0"/>
          </a:lnRef>
          <a:fillRef idx="0">
            <a:scrgbClr r="0" g="0" b="0"/>
          </a:fillRef>
          <a:effectRef idx="0">
            <a:scrgbClr r="0" g="0" b="0"/>
          </a:effectRef>
          <a:fontRef idx="minor"/>
        </p:style>
      </p:sp>
      <p:sp>
        <p:nvSpPr>
          <p:cNvPr id="370" name="CustomShape 2"/>
          <p:cNvSpPr/>
          <p:nvPr/>
        </p:nvSpPr>
        <p:spPr>
          <a:xfrm>
            <a:off x="755640" y="785880"/>
            <a:ext cx="6020640" cy="6223680"/>
          </a:xfrm>
          <a:prstGeom prst="rect">
            <a:avLst/>
          </a:prstGeom>
          <a:noFill/>
          <a:ln>
            <a:noFill/>
          </a:ln>
        </p:spPr>
        <p:style>
          <a:lnRef idx="0">
            <a:scrgbClr r="0" g="0" b="0"/>
          </a:lnRef>
          <a:fillRef idx="0">
            <a:scrgbClr r="0" g="0" b="0"/>
          </a:fillRef>
          <a:effectRef idx="0">
            <a:scrgbClr r="0" g="0" b="0"/>
          </a:effectRef>
          <a:fontRef idx="minor"/>
        </p:style>
        <p:txBody>
          <a:bodyPr lIns="0" tIns="0" rIns="0" bIns="0"/>
          <a:lstStyle/>
          <a:p>
            <a:pPr marL="0" marR="0" lvl="0" indent="0" defTabSz="914400" eaLnBrk="1" fontAlgn="auto" latinLnBrk="0" hangingPunct="1">
              <a:lnSpc>
                <a:spcPct val="100000"/>
              </a:lnSpc>
              <a:spcBef>
                <a:spcPts val="0"/>
              </a:spcBef>
              <a:spcAft>
                <a:spcPts val="0"/>
              </a:spcAft>
              <a:buClrTx/>
              <a:buSzTx/>
              <a:buFontTx/>
              <a:buNone/>
              <a:tabLst/>
              <a:defRPr/>
            </a:pPr>
            <a:r>
              <a:rPr kumimoji="0" lang="de-DE" sz="1100" b="1" i="0" u="none" strike="noStrike" kern="0" cap="none" spc="-1" normalizeH="0" baseline="0" noProof="0">
                <a:ln>
                  <a:noFill/>
                </a:ln>
                <a:solidFill>
                  <a:srgbClr val="000000"/>
                </a:solidFill>
                <a:effectLst/>
                <a:uLnTx/>
                <a:uFill>
                  <a:solidFill>
                    <a:srgbClr val="FFFFFF"/>
                  </a:solidFill>
                </a:uFill>
                <a:latin typeface="Arial"/>
                <a:ea typeface="Droid Sans Fallback"/>
              </a:rPr>
              <a:t>Quelle:</a:t>
            </a:r>
            <a:endParaRPr kumimoji="0" lang="de-DE" sz="1800" b="0" i="0" u="none" strike="noStrike" kern="0" cap="none" spc="-1" normalizeH="0" baseline="0" noProof="0">
              <a:ln>
                <a:noFill/>
              </a:ln>
              <a:solidFill>
                <a:srgbClr val="000000"/>
              </a:solidFill>
              <a:effectLst/>
              <a:uLnTx/>
              <a:uFill>
                <a:solidFill>
                  <a:srgbClr val="FFFFFF"/>
                </a:solidFill>
              </a:uFill>
              <a:latin typeface="Arial"/>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de-DE" sz="1100" b="1" i="0" u="none" strike="noStrike" kern="0" cap="none" spc="-1" normalizeH="0" baseline="0" noProof="0">
                <a:ln>
                  <a:noFill/>
                </a:ln>
                <a:solidFill>
                  <a:srgbClr val="000000"/>
                </a:solidFill>
                <a:effectLst/>
                <a:uLnTx/>
                <a:uFill>
                  <a:solidFill>
                    <a:srgbClr val="FFFFFF"/>
                  </a:solidFill>
                </a:uFill>
                <a:latin typeface="Arial"/>
                <a:ea typeface="Droid Sans Fallback"/>
              </a:rPr>
              <a:t>http://www.masgf.brandenburg.de/cms/detail.php/bb1.c.447189.de</a:t>
            </a:r>
            <a:endParaRPr kumimoji="0" lang="de-DE" sz="1800" b="0" i="0" u="none" strike="noStrike" kern="0" cap="none" spc="-1" normalizeH="0" baseline="0" noProof="0">
              <a:ln>
                <a:noFill/>
              </a:ln>
              <a:solidFill>
                <a:srgbClr val="000000"/>
              </a:solidFill>
              <a:effectLst/>
              <a:uLnTx/>
              <a:uFill>
                <a:solidFill>
                  <a:srgbClr val="FFFFFF"/>
                </a:solidFill>
              </a:uFill>
              <a:latin typeface="Arial"/>
            </a:endParaRPr>
          </a:p>
        </p:txBody>
      </p:sp>
      <p:sp>
        <p:nvSpPr>
          <p:cNvPr id="371" name="CustomShape 3"/>
          <p:cNvSpPr/>
          <p:nvPr/>
        </p:nvSpPr>
        <p:spPr>
          <a:xfrm>
            <a:off x="438150" y="3105150"/>
            <a:ext cx="6572250" cy="164865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marL="0" marR="0" lvl="0" indent="0"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1" normalizeH="0" baseline="0" noProof="0">
              <a:ln>
                <a:noFill/>
              </a:ln>
              <a:solidFill>
                <a:srgbClr val="000000"/>
              </a:solidFill>
              <a:effectLst/>
              <a:uLnTx/>
              <a:uFill>
                <a:solidFill>
                  <a:srgbClr val="FFFFFF"/>
                </a:solidFill>
              </a:uFill>
              <a:latin typeface="Arial"/>
            </a:endParaRPr>
          </a:p>
          <a:p>
            <a:pPr marL="0" marR="0" lvl="0" indent="0"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1" normalizeH="0" baseline="0" noProof="0">
              <a:ln>
                <a:noFill/>
              </a:ln>
              <a:solidFill>
                <a:srgbClr val="000000"/>
              </a:solidFill>
              <a:effectLst/>
              <a:uLnTx/>
              <a:uFill>
                <a:solidFill>
                  <a:srgbClr val="FFFFFF"/>
                </a:solidFill>
              </a:uFill>
              <a:latin typeface="Arial"/>
            </a:endParaRPr>
          </a:p>
        </p:txBody>
      </p:sp>
      <p:sp>
        <p:nvSpPr>
          <p:cNvPr id="4" name="Notizenplatzhalter 3"/>
          <p:cNvSpPr>
            <a:spLocks noGrp="1"/>
          </p:cNvSpPr>
          <p:nvPr>
            <p:ph type="body" idx="1"/>
          </p:nvPr>
        </p:nvSpPr>
        <p:spPr>
          <a:xfrm>
            <a:off x="756000" y="3105150"/>
            <a:ext cx="6047640" cy="6784410"/>
          </a:xfrm>
        </p:spPr>
        <p:txBody>
          <a:bodyPr/>
          <a:lstStyle/>
          <a:p>
            <a:r>
              <a:rPr lang="de-DE" dirty="0"/>
              <a:t>Quelle: Kleine Anfrage http://dip21.bundestag.de/dip21/btd/18/095/1809556.pdf</a:t>
            </a:r>
          </a:p>
        </p:txBody>
      </p:sp>
    </p:spTree>
    <p:extLst>
      <p:ext uri="{BB962C8B-B14F-4D97-AF65-F5344CB8AC3E}">
        <p14:creationId xmlns:p14="http://schemas.microsoft.com/office/powerpoint/2010/main" val="228736604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3" name="CustomShape 1"/>
          <p:cNvSpPr/>
          <p:nvPr/>
        </p:nvSpPr>
        <p:spPr>
          <a:xfrm>
            <a:off x="755640" y="5078520"/>
            <a:ext cx="6045840" cy="4809240"/>
          </a:xfrm>
          <a:prstGeom prst="rect">
            <a:avLst/>
          </a:prstGeom>
          <a:noFill/>
          <a:ln>
            <a:noFill/>
          </a:ln>
        </p:spPr>
        <p:style>
          <a:lnRef idx="0">
            <a:scrgbClr r="0" g="0" b="0"/>
          </a:lnRef>
          <a:fillRef idx="0">
            <a:scrgbClr r="0" g="0" b="0"/>
          </a:fillRef>
          <a:effectRef idx="0">
            <a:scrgbClr r="0" g="0" b="0"/>
          </a:effectRef>
          <a:fontRef idx="minor"/>
        </p:style>
      </p:sp>
      <p:sp>
        <p:nvSpPr>
          <p:cNvPr id="354" name="CustomShape 2"/>
          <p:cNvSpPr/>
          <p:nvPr/>
        </p:nvSpPr>
        <p:spPr>
          <a:xfrm>
            <a:off x="641520" y="649440"/>
            <a:ext cx="6020640" cy="4783680"/>
          </a:xfrm>
          <a:prstGeom prst="rect">
            <a:avLst/>
          </a:prstGeom>
          <a:noFill/>
          <a:ln>
            <a:noFill/>
          </a:ln>
        </p:spPr>
        <p:style>
          <a:lnRef idx="0">
            <a:scrgbClr r="0" g="0" b="0"/>
          </a:lnRef>
          <a:fillRef idx="0">
            <a:scrgbClr r="0" g="0" b="0"/>
          </a:fillRef>
          <a:effectRef idx="0">
            <a:scrgbClr r="0" g="0" b="0"/>
          </a:effectRef>
          <a:fontRef idx="minor"/>
        </p:style>
        <p:txBody>
          <a:bodyPr lIns="0" tIns="0" rIns="0" bIns="0"/>
          <a:lstStyle/>
          <a:p>
            <a:pPr>
              <a:lnSpc>
                <a:spcPct val="100000"/>
              </a:lnSpc>
            </a:pPr>
            <a:r>
              <a:rPr lang="de-DE" sz="1200" b="0" strike="noStrike" spc="-1" dirty="0">
                <a:solidFill>
                  <a:srgbClr val="000000"/>
                </a:solidFill>
                <a:uFill>
                  <a:solidFill>
                    <a:srgbClr val="FFFFFF"/>
                  </a:solidFill>
                </a:uFill>
                <a:latin typeface="Times New Roman"/>
                <a:ea typeface="Droid Sans Fallback"/>
              </a:rPr>
              <a:t>Quelle</a:t>
            </a:r>
            <a:r>
              <a:rPr lang="de-DE" sz="1200" u="sng" spc="-1" dirty="0">
                <a:solidFill>
                  <a:srgbClr val="000000"/>
                </a:solidFill>
                <a:uFill>
                  <a:solidFill>
                    <a:srgbClr val="FFFFFF"/>
                  </a:solidFill>
                </a:uFill>
                <a:latin typeface="Times New Roman"/>
                <a:ea typeface="Droid Sans Fallback"/>
              </a:rPr>
              <a:t>:</a:t>
            </a:r>
          </a:p>
          <a:p>
            <a:pPr>
              <a:lnSpc>
                <a:spcPct val="100000"/>
              </a:lnSpc>
            </a:pPr>
            <a:r>
              <a:rPr lang="de-DE" sz="1200" u="sng" spc="-1" dirty="0">
                <a:solidFill>
                  <a:srgbClr val="000000"/>
                </a:solidFill>
                <a:uFill>
                  <a:solidFill>
                    <a:srgbClr val="FFFFFF"/>
                  </a:solidFill>
                </a:uFill>
                <a:latin typeface="Times New Roman"/>
                <a:ea typeface="Droid Sans Fallback"/>
                <a:hlinkClick r:id="rId3"/>
              </a:rPr>
              <a:t>http://www.bamf.de/SharedDocs/Anlagen/DE/Downloads/Infothek/Statistik/Asyl/aktuelle-zahlen-zu-asyl-april-2017.pdf?__blob=publicationFile</a:t>
            </a:r>
            <a:endParaRPr lang="de-DE" sz="1200" u="sng" spc="-1" dirty="0">
              <a:solidFill>
                <a:srgbClr val="000000"/>
              </a:solidFill>
              <a:uFill>
                <a:solidFill>
                  <a:srgbClr val="FFFFFF"/>
                </a:solidFill>
              </a:uFill>
              <a:latin typeface="Times New Roman"/>
              <a:ea typeface="Droid Sans Fallback"/>
            </a:endParaRPr>
          </a:p>
          <a:p>
            <a:pPr>
              <a:lnSpc>
                <a:spcPct val="100000"/>
              </a:lnSpc>
            </a:pPr>
            <a:endParaRPr lang="de-DE" sz="1800" b="0" strike="noStrike" spc="-1" dirty="0">
              <a:solidFill>
                <a:srgbClr val="000000"/>
              </a:solidFill>
              <a:uFill>
                <a:solidFill>
                  <a:srgbClr val="FFFFFF"/>
                </a:solidFill>
              </a:uFill>
              <a:latin typeface="Arial"/>
            </a:endParaRPr>
          </a:p>
          <a:p>
            <a:pPr>
              <a:lnSpc>
                <a:spcPct val="100000"/>
              </a:lnSpc>
            </a:pPr>
            <a:r>
              <a:rPr lang="de-DE" sz="1200" b="0" u="sng" strike="noStrike" spc="-1" dirty="0">
                <a:solidFill>
                  <a:srgbClr val="000000"/>
                </a:solidFill>
                <a:uFill>
                  <a:solidFill>
                    <a:srgbClr val="FFFFFF"/>
                  </a:solidFill>
                </a:uFill>
                <a:latin typeface="Arial"/>
                <a:ea typeface="Droid Sans Fallback"/>
              </a:rPr>
              <a:t>Asylfolgeantrag:</a:t>
            </a:r>
            <a:r>
              <a:rPr lang="de-DE" sz="1200" b="0" strike="noStrike" spc="-1" dirty="0">
                <a:solidFill>
                  <a:srgbClr val="000000"/>
                </a:solidFill>
                <a:uFill>
                  <a:solidFill>
                    <a:srgbClr val="FFFFFF"/>
                  </a:solidFill>
                </a:uFill>
                <a:latin typeface="Arial"/>
                <a:ea typeface="Droid Sans Fallback"/>
              </a:rPr>
              <a:t> Wenn sich die politische Situation im Herkunftsland seit der Asylanhörung gravierend verschlechtert hat oder neue Dokumente vorgebracht werden können, die beim ersten Asylverfahren noch nicht vorgelegen haben, kann nach Ablehnung des ersten Asylantrages ein Asylfolgeantrag gestellt werden.</a:t>
            </a:r>
            <a:endParaRPr lang="de-DE" sz="1800" b="0" strike="noStrike" spc="-1" dirty="0">
              <a:solidFill>
                <a:srgbClr val="000000"/>
              </a:solidFill>
              <a:uFill>
                <a:solidFill>
                  <a:srgbClr val="FFFFFF"/>
                </a:solidFill>
              </a:uFill>
              <a:latin typeface="Arial"/>
            </a:endParaRPr>
          </a:p>
          <a:p>
            <a:pPr>
              <a:lnSpc>
                <a:spcPct val="100000"/>
              </a:lnSpc>
            </a:pPr>
            <a:endParaRPr lang="de-DE" sz="1800" b="0" strike="noStrike" spc="-1" dirty="0">
              <a:solidFill>
                <a:srgbClr val="000000"/>
              </a:solidFill>
              <a:uFill>
                <a:solidFill>
                  <a:srgbClr val="FFFFFF"/>
                </a:solidFill>
              </a:uFill>
              <a:latin typeface="Arial"/>
            </a:endParaRPr>
          </a:p>
          <a:p>
            <a:pPr>
              <a:lnSpc>
                <a:spcPct val="100000"/>
              </a:lnSpc>
            </a:pPr>
            <a:r>
              <a:rPr lang="de-DE" sz="1200" b="1" strike="noStrike" spc="-1" dirty="0">
                <a:solidFill>
                  <a:srgbClr val="000000"/>
                </a:solidFill>
                <a:uFill>
                  <a:solidFill>
                    <a:srgbClr val="FFFFFF"/>
                  </a:solidFill>
                </a:uFill>
                <a:latin typeface="Arial"/>
                <a:ea typeface="Droid Sans Fallback"/>
              </a:rPr>
              <a:t>Mehr als 1 </a:t>
            </a:r>
            <a:r>
              <a:rPr lang="de-DE" sz="1200" b="1" strike="noStrike" spc="-1" dirty="0" err="1">
                <a:solidFill>
                  <a:srgbClr val="000000"/>
                </a:solidFill>
                <a:uFill>
                  <a:solidFill>
                    <a:srgbClr val="FFFFFF"/>
                  </a:solidFill>
                </a:uFill>
                <a:latin typeface="Arial"/>
                <a:ea typeface="Droid Sans Fallback"/>
              </a:rPr>
              <a:t>Mio</a:t>
            </a:r>
            <a:r>
              <a:rPr lang="de-DE" sz="1200" b="1" strike="noStrike" spc="-1" dirty="0">
                <a:solidFill>
                  <a:srgbClr val="000000"/>
                </a:solidFill>
                <a:uFill>
                  <a:solidFill>
                    <a:srgbClr val="FFFFFF"/>
                  </a:solidFill>
                </a:uFill>
                <a:latin typeface="Arial"/>
                <a:ea typeface="Droid Sans Fallback"/>
              </a:rPr>
              <a:t> Flüchtlinge in Deutschland?</a:t>
            </a:r>
            <a:endParaRPr lang="de-DE" sz="1800" b="0" strike="noStrike" spc="-1" dirty="0">
              <a:solidFill>
                <a:srgbClr val="000000"/>
              </a:solidFill>
              <a:uFill>
                <a:solidFill>
                  <a:srgbClr val="FFFFFF"/>
                </a:solidFill>
              </a:uFill>
              <a:latin typeface="Arial"/>
            </a:endParaRPr>
          </a:p>
          <a:p>
            <a:pPr>
              <a:lnSpc>
                <a:spcPct val="100000"/>
              </a:lnSpc>
            </a:pPr>
            <a:r>
              <a:rPr lang="de-DE" sz="1200" b="0" strike="noStrike" spc="-1" dirty="0">
                <a:solidFill>
                  <a:srgbClr val="000000"/>
                </a:solidFill>
                <a:uFill>
                  <a:solidFill>
                    <a:srgbClr val="FFFFFF"/>
                  </a:solidFill>
                </a:uFill>
                <a:latin typeface="Arial"/>
                <a:ea typeface="Droid Sans Fallback"/>
              </a:rPr>
              <a:t>Anfang 2016 gab das Bundesinnenministerium bekannt, dass 2015 mehr als 1,1 </a:t>
            </a:r>
            <a:r>
              <a:rPr lang="de-DE" sz="1200" b="0" strike="noStrike" spc="-1" dirty="0" err="1">
                <a:solidFill>
                  <a:srgbClr val="000000"/>
                </a:solidFill>
                <a:uFill>
                  <a:solidFill>
                    <a:srgbClr val="FFFFFF"/>
                  </a:solidFill>
                </a:uFill>
                <a:latin typeface="Arial"/>
                <a:ea typeface="Droid Sans Fallback"/>
              </a:rPr>
              <a:t>Mio</a:t>
            </a:r>
            <a:r>
              <a:rPr lang="de-DE" sz="1200" b="0" strike="noStrike" spc="-1" dirty="0">
                <a:solidFill>
                  <a:srgbClr val="000000"/>
                </a:solidFill>
                <a:uFill>
                  <a:solidFill>
                    <a:srgbClr val="FFFFFF"/>
                  </a:solidFill>
                </a:uFill>
                <a:latin typeface="Arial"/>
                <a:ea typeface="Droid Sans Fallback"/>
              </a:rPr>
              <a:t> Flüchtlinge in Deutschland registriert wurden. Die Zahl der Asylantragsteller liegt jedoch mit 476.000 Flüchtlingen weit darunter. Denn erst mit Stellung ihres Asylantrages werden Flüchtlinge in der Asylstatistik des Bundesamts für Migration und Flüchtlinge (BAMF) erfasst. Es ist also davon auszugehen, dass Ende 2015 noch mehr als die Hälfte der Geflüchteten noch keinen Asylantrag stellen konnten.</a:t>
            </a:r>
            <a:endParaRPr lang="de-DE" sz="1800" b="0" strike="noStrike" spc="-1" dirty="0">
              <a:solidFill>
                <a:srgbClr val="000000"/>
              </a:solidFill>
              <a:uFill>
                <a:solidFill>
                  <a:srgbClr val="FFFFFF"/>
                </a:solidFill>
              </a:uFill>
              <a:latin typeface="Arial"/>
            </a:endParaRPr>
          </a:p>
          <a:p>
            <a:pPr>
              <a:lnSpc>
                <a:spcPct val="100000"/>
              </a:lnSpc>
            </a:pPr>
            <a:r>
              <a:rPr lang="de-DE" sz="1200" b="0" u="sng" strike="noStrike" spc="-1" dirty="0">
                <a:solidFill>
                  <a:srgbClr val="000000"/>
                </a:solidFill>
                <a:uFill>
                  <a:solidFill>
                    <a:srgbClr val="FFFFFF"/>
                  </a:solidFill>
                </a:uFill>
                <a:latin typeface="Arial"/>
                <a:ea typeface="Droid Sans Fallback"/>
                <a:hlinkClick r:id="rId4"/>
              </a:rPr>
              <a:t>http://www.welt.de/politik/deutschland/article150678614/1-1-Millionen-Fluechtlinge-kamen-2015-nach-Deutschland.html</a:t>
            </a:r>
            <a:endParaRPr lang="de-DE" sz="1800" b="0" strike="noStrike" spc="-1" dirty="0">
              <a:solidFill>
                <a:srgbClr val="000000"/>
              </a:solidFill>
              <a:uFill>
                <a:solidFill>
                  <a:srgbClr val="FFFFFF"/>
                </a:solidFill>
              </a:uFill>
              <a:latin typeface="Arial"/>
            </a:endParaRPr>
          </a:p>
          <a:p>
            <a:pPr>
              <a:lnSpc>
                <a:spcPct val="100000"/>
              </a:lnSpc>
            </a:pPr>
            <a:endParaRPr lang="de-DE" sz="1200" b="0" strike="noStrike" spc="-1" dirty="0">
              <a:solidFill>
                <a:srgbClr val="000000"/>
              </a:solidFill>
              <a:uFill>
                <a:solidFill>
                  <a:srgbClr val="FFFFFF"/>
                </a:solidFill>
              </a:uFill>
              <a:latin typeface="Arial"/>
            </a:endParaRPr>
          </a:p>
          <a:p>
            <a:pPr>
              <a:lnSpc>
                <a:spcPct val="100000"/>
              </a:lnSpc>
            </a:pPr>
            <a:r>
              <a:rPr lang="de-DE" sz="1200" b="0" strike="noStrike" spc="-1" dirty="0">
                <a:solidFill>
                  <a:srgbClr val="000000"/>
                </a:solidFill>
                <a:uFill>
                  <a:solidFill>
                    <a:srgbClr val="FFFFFF"/>
                  </a:solidFill>
                </a:uFill>
                <a:latin typeface="Arial"/>
              </a:rPr>
              <a:t>Da die Statistik des BAMF nur gestellte Asylanträge verzeichnet, weist sie für 2015 rund 442.000 Asylsuchende aus, die zum ersten mal einen Asylantrag stellen. Im Jahr 2016, als auch die Asylsuchenden, die im Jahr zuvor eingereist waren, nun alle ihren Asylantrag stellen konnten, registrierte das BAMF dann rund 746.000 </a:t>
            </a:r>
            <a:r>
              <a:rPr lang="de-DE" sz="1200" b="0" strike="noStrike" spc="-1" dirty="0" err="1">
                <a:solidFill>
                  <a:srgbClr val="000000"/>
                </a:solidFill>
                <a:uFill>
                  <a:solidFill>
                    <a:srgbClr val="FFFFFF"/>
                  </a:solidFill>
                </a:uFill>
                <a:latin typeface="Arial"/>
              </a:rPr>
              <a:t>AsylantragstellerInnen</a:t>
            </a:r>
            <a:r>
              <a:rPr lang="de-DE" sz="1200" b="0" strike="noStrike" spc="-1" dirty="0">
                <a:solidFill>
                  <a:srgbClr val="000000"/>
                </a:solidFill>
                <a:uFill>
                  <a:solidFill>
                    <a:srgbClr val="FFFFFF"/>
                  </a:solidFill>
                </a:uFill>
                <a:latin typeface="Arial"/>
              </a:rPr>
              <a:t>.</a:t>
            </a:r>
          </a:p>
          <a:p>
            <a:pPr>
              <a:lnSpc>
                <a:spcPct val="100000"/>
              </a:lnSpc>
            </a:pPr>
            <a:endParaRPr lang="de-DE" sz="1800" b="0" strike="noStrike" spc="-1" dirty="0">
              <a:solidFill>
                <a:srgbClr val="000000"/>
              </a:solidFill>
              <a:uFill>
                <a:solidFill>
                  <a:srgbClr val="FFFFFF"/>
                </a:solidFill>
              </a:uFill>
              <a:latin typeface="Arial"/>
            </a:endParaRPr>
          </a:p>
          <a:p>
            <a:pPr>
              <a:lnSpc>
                <a:spcPct val="100000"/>
              </a:lnSpc>
            </a:pPr>
            <a:endParaRPr lang="de-DE" sz="1800" b="0" strike="noStrike" spc="-1" dirty="0">
              <a:solidFill>
                <a:srgbClr val="000000"/>
              </a:solidFill>
              <a:uFill>
                <a:solidFill>
                  <a:srgbClr val="FFFFFF"/>
                </a:solidFill>
              </a:uFill>
              <a:latin typeface="Arial"/>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2" name="CustomShape 1"/>
          <p:cNvSpPr/>
          <p:nvPr/>
        </p:nvSpPr>
        <p:spPr>
          <a:xfrm>
            <a:off x="755640" y="5078520"/>
            <a:ext cx="6045840" cy="4809240"/>
          </a:xfrm>
          <a:prstGeom prst="rect">
            <a:avLst/>
          </a:prstGeom>
          <a:noFill/>
          <a:ln>
            <a:noFill/>
          </a:ln>
        </p:spPr>
        <p:style>
          <a:lnRef idx="0">
            <a:scrgbClr r="0" g="0" b="0"/>
          </a:lnRef>
          <a:fillRef idx="0">
            <a:scrgbClr r="0" g="0" b="0"/>
          </a:fillRef>
          <a:effectRef idx="0">
            <a:scrgbClr r="0" g="0" b="0"/>
          </a:effectRef>
          <a:fontRef idx="minor"/>
        </p:style>
      </p:sp>
      <p:sp>
        <p:nvSpPr>
          <p:cNvPr id="373" name="CustomShape 2"/>
          <p:cNvSpPr/>
          <p:nvPr/>
        </p:nvSpPr>
        <p:spPr>
          <a:xfrm>
            <a:off x="755640" y="785880"/>
            <a:ext cx="6020640" cy="6223680"/>
          </a:xfrm>
          <a:prstGeom prst="rect">
            <a:avLst/>
          </a:prstGeom>
          <a:noFill/>
          <a:ln>
            <a:noFill/>
          </a:ln>
        </p:spPr>
        <p:style>
          <a:lnRef idx="0">
            <a:scrgbClr r="0" g="0" b="0"/>
          </a:lnRef>
          <a:fillRef idx="0">
            <a:scrgbClr r="0" g="0" b="0"/>
          </a:fillRef>
          <a:effectRef idx="0">
            <a:scrgbClr r="0" g="0" b="0"/>
          </a:effectRef>
          <a:fontRef idx="minor"/>
        </p:style>
        <p:txBody>
          <a:bodyPr lIns="0" tIns="0" rIns="0" bIns="0"/>
          <a:lstStyle/>
          <a:p>
            <a:pPr>
              <a:lnSpc>
                <a:spcPct val="100000"/>
              </a:lnSpc>
            </a:pPr>
            <a:r>
              <a:rPr lang="de-DE" sz="1100" b="1" strike="noStrike" spc="-1" dirty="0">
                <a:solidFill>
                  <a:srgbClr val="000000"/>
                </a:solidFill>
                <a:uFill>
                  <a:solidFill>
                    <a:srgbClr val="FFFFFF"/>
                  </a:solidFill>
                </a:uFill>
                <a:latin typeface="Arial"/>
                <a:ea typeface="Droid Sans Fallback"/>
              </a:rPr>
              <a:t>Männliche/ weibliche Flüchtlinge:</a:t>
            </a:r>
            <a:endParaRPr lang="de-DE" sz="1800" b="0" strike="noStrike" spc="-1" dirty="0">
              <a:solidFill>
                <a:srgbClr val="000000"/>
              </a:solidFill>
              <a:uFill>
                <a:solidFill>
                  <a:srgbClr val="FFFFFF"/>
                </a:solidFill>
              </a:uFill>
              <a:latin typeface="Arial"/>
            </a:endParaRPr>
          </a:p>
          <a:p>
            <a:pPr>
              <a:lnSpc>
                <a:spcPct val="100000"/>
              </a:lnSpc>
            </a:pPr>
            <a:r>
              <a:rPr lang="de-DE" sz="1100" b="0" strike="noStrike" spc="-1" dirty="0">
                <a:solidFill>
                  <a:srgbClr val="000000"/>
                </a:solidFill>
                <a:uFill>
                  <a:solidFill>
                    <a:srgbClr val="FFFFFF"/>
                  </a:solidFill>
                </a:uFill>
                <a:latin typeface="Arial"/>
                <a:ea typeface="Droid Sans Fallback"/>
              </a:rPr>
              <a:t>2016 wurden fast zwei Drittel der Asylerstanträge von männlichen Flüchtlingen gestellt</a:t>
            </a:r>
            <a:r>
              <a:rPr lang="de-DE" sz="1100" spc="-1" dirty="0">
                <a:solidFill>
                  <a:srgbClr val="000000"/>
                </a:solidFill>
                <a:uFill>
                  <a:solidFill>
                    <a:srgbClr val="FFFFFF"/>
                  </a:solidFill>
                </a:uFill>
                <a:ea typeface="Droid Sans Fallback"/>
              </a:rPr>
              <a:t>. Insgesamt waren fast 74% der Asylsuchenden unter 30 Jahre alt. 30</a:t>
            </a:r>
            <a:r>
              <a:rPr lang="de-DE" sz="1100" b="0" strike="noStrike" spc="-1" dirty="0">
                <a:solidFill>
                  <a:srgbClr val="000000"/>
                </a:solidFill>
                <a:uFill>
                  <a:solidFill>
                    <a:srgbClr val="FFFFFF"/>
                  </a:solidFill>
                </a:uFill>
                <a:latin typeface="Arial"/>
                <a:ea typeface="Droid Sans Fallback"/>
              </a:rPr>
              <a:t>% der</a:t>
            </a:r>
            <a:r>
              <a:rPr lang="de-DE" sz="1100" spc="-1" dirty="0">
                <a:solidFill>
                  <a:srgbClr val="000000"/>
                </a:solidFill>
                <a:uFill>
                  <a:solidFill>
                    <a:srgbClr val="FFFFFF"/>
                  </a:solidFill>
                </a:uFill>
                <a:latin typeface="Arial"/>
                <a:ea typeface="Droid Sans Fallback"/>
              </a:rPr>
              <a:t> Geflüchteten war unter 16 </a:t>
            </a:r>
            <a:r>
              <a:rPr lang="de-DE" sz="1100" b="0" strike="noStrike" spc="-1" dirty="0">
                <a:solidFill>
                  <a:srgbClr val="000000"/>
                </a:solidFill>
                <a:uFill>
                  <a:solidFill>
                    <a:srgbClr val="FFFFFF"/>
                  </a:solidFill>
                </a:uFill>
                <a:latin typeface="Arial"/>
                <a:ea typeface="Droid Sans Fallback"/>
              </a:rPr>
              <a:t>Jahre alt, unter ihnen etwas mehr Jungen als Mädchen. Bei den 16- bis 30-Jährigen hingegen war der Anteil der Männer drei mal so hoch wie der von Asylsuchenden Frauen. </a:t>
            </a:r>
            <a:endParaRPr lang="de-DE" sz="1800" b="0" strike="noStrike" spc="-1" dirty="0">
              <a:solidFill>
                <a:srgbClr val="000000"/>
              </a:solidFill>
              <a:uFill>
                <a:solidFill>
                  <a:srgbClr val="FFFFFF"/>
                </a:solidFill>
              </a:uFill>
              <a:latin typeface="Arial"/>
            </a:endParaRPr>
          </a:p>
          <a:p>
            <a:pPr>
              <a:lnSpc>
                <a:spcPct val="100000"/>
              </a:lnSpc>
            </a:pPr>
            <a:endParaRPr lang="de-DE" sz="1200" b="0" strike="noStrike" spc="-1" dirty="0">
              <a:solidFill>
                <a:srgbClr val="000000"/>
              </a:solidFill>
              <a:uFill>
                <a:solidFill>
                  <a:srgbClr val="FFFFFF"/>
                </a:solidFill>
              </a:uFill>
              <a:latin typeface="Arial"/>
            </a:endParaRPr>
          </a:p>
          <a:p>
            <a:pPr>
              <a:lnSpc>
                <a:spcPct val="100000"/>
              </a:lnSpc>
            </a:pPr>
            <a:r>
              <a:rPr lang="de-DE" sz="1100" b="0" strike="noStrike" spc="-1" dirty="0">
                <a:solidFill>
                  <a:srgbClr val="000000"/>
                </a:solidFill>
                <a:uFill>
                  <a:solidFill>
                    <a:srgbClr val="FFFFFF"/>
                  </a:solidFill>
                </a:uFill>
                <a:latin typeface="Arial"/>
                <a:ea typeface="Droid Sans Fallback"/>
              </a:rPr>
              <a:t>In vielen Familien, die in Gefahr geraten, reichen die Ressourcen nicht aus, um mehr als einem Mitglied die Flucht nach Europa zu finanzieren. Aus verschiedenen Gründen werden dann eher die jungen Männer als Frauen oder Ältere und Kinder auf den Weg geschickt.</a:t>
            </a:r>
            <a:endParaRPr lang="de-DE" sz="1800" b="0" strike="noStrike" spc="-1" dirty="0">
              <a:solidFill>
                <a:srgbClr val="000000"/>
              </a:solidFill>
              <a:uFill>
                <a:solidFill>
                  <a:srgbClr val="FFFFFF"/>
                </a:solidFill>
              </a:uFill>
              <a:latin typeface="Arial"/>
            </a:endParaRPr>
          </a:p>
          <a:p>
            <a:pPr>
              <a:lnSpc>
                <a:spcPct val="100000"/>
              </a:lnSpc>
            </a:pPr>
            <a:r>
              <a:rPr lang="de-DE" sz="1100" b="0" strike="noStrike" spc="-1" dirty="0">
                <a:solidFill>
                  <a:srgbClr val="000000"/>
                </a:solidFill>
                <a:uFill>
                  <a:solidFill>
                    <a:srgbClr val="FFFFFF"/>
                  </a:solidFill>
                </a:uFill>
                <a:latin typeface="Arial"/>
                <a:ea typeface="Droid Sans Fallback"/>
              </a:rPr>
              <a:t>So sind Männer in der Regel körperlich stärker und - je nach Herkunft - häufig besser ausgebildet als Frauen. Deshalb gelten ihre Chancen als größer, eine gefährliche Reise zu überleben und am Zielort Arbeit zu finden. Für Frauen kommt zu allen anderen Gefahren in manchen Gebieten zudem das Risiko hinzu, auf der Flucht verschleppt und vergewaltigt zu werden. In Kampfgebieten ist die Gefahr für Männer größer, von einer Partei als mutmaßlicher Gegner getötet oder von einer anderen Partei - etwa der Regierungsarmee - zwangsrekrutiert zu werden. Auch diese Gründe können zur Flucht motivieren.</a:t>
            </a:r>
            <a:r>
              <a:rPr lang="de-DE" sz="1200" b="0" u="sng" strike="noStrike" spc="-1" dirty="0">
                <a:solidFill>
                  <a:srgbClr val="000000"/>
                </a:solidFill>
                <a:uFill>
                  <a:solidFill>
                    <a:srgbClr val="FFFFFF"/>
                  </a:solidFill>
                </a:uFill>
                <a:latin typeface="Times New Roman"/>
                <a:ea typeface="Droid Sans Fallback"/>
              </a:rPr>
              <a:t> </a:t>
            </a:r>
          </a:p>
          <a:p>
            <a:pPr>
              <a:lnSpc>
                <a:spcPct val="100000"/>
              </a:lnSpc>
            </a:pPr>
            <a:endParaRPr lang="de-DE" sz="1800" b="0" strike="noStrike" spc="-1" dirty="0">
              <a:solidFill>
                <a:srgbClr val="000000"/>
              </a:solidFill>
              <a:uFill>
                <a:solidFill>
                  <a:srgbClr val="FFFFFF"/>
                </a:solidFill>
              </a:uFill>
              <a:latin typeface="Arial"/>
            </a:endParaRPr>
          </a:p>
          <a:p>
            <a:pPr>
              <a:lnSpc>
                <a:spcPct val="100000"/>
              </a:lnSpc>
            </a:pPr>
            <a:r>
              <a:rPr lang="de-DE" sz="1100" b="1" strike="noStrike" spc="-1" dirty="0">
                <a:solidFill>
                  <a:srgbClr val="000000"/>
                </a:solidFill>
                <a:uFill>
                  <a:solidFill>
                    <a:srgbClr val="FFFFFF"/>
                  </a:solidFill>
                </a:uFill>
                <a:latin typeface="Arial"/>
                <a:ea typeface="Droid Sans Fallback"/>
              </a:rPr>
              <a:t>Alter und Geschlecht: </a:t>
            </a:r>
            <a:endParaRPr lang="de-DE" sz="1800" b="0" strike="noStrike" spc="-1" dirty="0">
              <a:solidFill>
                <a:srgbClr val="000000"/>
              </a:solidFill>
              <a:uFill>
                <a:solidFill>
                  <a:srgbClr val="FFFFFF"/>
                </a:solidFill>
              </a:uFill>
              <a:latin typeface="Arial"/>
            </a:endParaRPr>
          </a:p>
          <a:p>
            <a:r>
              <a:rPr lang="de-DE" sz="1100" b="1" strike="noStrike" spc="-1" dirty="0" err="1">
                <a:solidFill>
                  <a:srgbClr val="000000"/>
                </a:solidFill>
                <a:uFill>
                  <a:solidFill>
                    <a:srgbClr val="FFFFFF"/>
                  </a:solidFill>
                </a:uFill>
                <a:latin typeface="Arial"/>
                <a:ea typeface="Droid Sans Fallback"/>
              </a:rPr>
              <a:t>BAMF:„Das</a:t>
            </a:r>
            <a:r>
              <a:rPr lang="de-DE" sz="1100" b="1" strike="noStrike" spc="-1" dirty="0">
                <a:solidFill>
                  <a:srgbClr val="000000"/>
                </a:solidFill>
                <a:uFill>
                  <a:solidFill>
                    <a:srgbClr val="FFFFFF"/>
                  </a:solidFill>
                </a:uFill>
                <a:latin typeface="Arial"/>
                <a:ea typeface="Droid Sans Fallback"/>
              </a:rPr>
              <a:t> Bundesamt in Zahlen 2016“</a:t>
            </a:r>
          </a:p>
          <a:p>
            <a:r>
              <a:rPr lang="de-DE" sz="1100" spc="-1" dirty="0">
                <a:solidFill>
                  <a:srgbClr val="000000"/>
                </a:solidFill>
                <a:uFill>
                  <a:solidFill>
                    <a:srgbClr val="FFFFFF"/>
                  </a:solidFill>
                </a:uFill>
                <a:hlinkClick r:id="rId3"/>
              </a:rPr>
              <a:t>http://www.bamf.de/SharedDocs/Anlagen/DE/Downloads/Infothek/Statistik/Asyl/aktuelle-zahlen-zu-asyl-dezember-2016.pdf?__blob=publicationFile</a:t>
            </a:r>
            <a:endParaRPr lang="de-DE" sz="1100" spc="-1" dirty="0">
              <a:solidFill>
                <a:srgbClr val="000000"/>
              </a:solidFill>
              <a:uFill>
                <a:solidFill>
                  <a:srgbClr val="FFFFFF"/>
                </a:solidFill>
              </a:uFill>
            </a:endParaRPr>
          </a:p>
          <a:p>
            <a:pPr>
              <a:lnSpc>
                <a:spcPct val="100000"/>
              </a:lnSpc>
            </a:pPr>
            <a:endParaRPr lang="de-DE" sz="1100" b="1" strike="noStrike" spc="-1" dirty="0">
              <a:solidFill>
                <a:srgbClr val="000000"/>
              </a:solidFill>
              <a:uFill>
                <a:solidFill>
                  <a:srgbClr val="FFFFFF"/>
                </a:solidFill>
              </a:uFill>
              <a:latin typeface="Arial"/>
              <a:ea typeface="Droid Sans Fallback"/>
            </a:endParaRPr>
          </a:p>
          <a:p>
            <a:pPr>
              <a:lnSpc>
                <a:spcPct val="100000"/>
              </a:lnSpc>
            </a:pPr>
            <a:endParaRPr lang="de-DE" sz="1100" b="1" spc="-1" dirty="0">
              <a:solidFill>
                <a:srgbClr val="000000"/>
              </a:solidFill>
              <a:uFill>
                <a:solidFill>
                  <a:srgbClr val="FFFFFF"/>
                </a:solidFill>
              </a:uFill>
              <a:latin typeface="Arial"/>
            </a:endParaRPr>
          </a:p>
          <a:p>
            <a:pPr>
              <a:lnSpc>
                <a:spcPct val="100000"/>
              </a:lnSpc>
            </a:pPr>
            <a:r>
              <a:rPr lang="de-DE" sz="1100" b="1" strike="noStrike" spc="-1" dirty="0">
                <a:solidFill>
                  <a:srgbClr val="000000"/>
                </a:solidFill>
                <a:uFill>
                  <a:solidFill>
                    <a:srgbClr val="FFFFFF"/>
                  </a:solidFill>
                </a:uFill>
                <a:latin typeface="Arial"/>
              </a:rPr>
              <a:t>Zahlen </a:t>
            </a:r>
            <a:r>
              <a:rPr lang="de-DE" sz="1100" b="1" spc="-1" dirty="0">
                <a:solidFill>
                  <a:srgbClr val="000000"/>
                </a:solidFill>
                <a:uFill>
                  <a:solidFill>
                    <a:srgbClr val="FFFFFF"/>
                  </a:solidFill>
                </a:uFill>
              </a:rPr>
              <a:t>für Brandenburg: </a:t>
            </a:r>
            <a:r>
              <a:rPr lang="de-DE" sz="1100" b="1" spc="-1" dirty="0">
                <a:solidFill>
                  <a:srgbClr val="000000"/>
                </a:solidFill>
                <a:uFill>
                  <a:solidFill>
                    <a:srgbClr val="FFFFFF"/>
                  </a:solidFill>
                </a:uFill>
                <a:hlinkClick r:id="rId4"/>
              </a:rPr>
              <a:t>http://www.masgf.brandenburg.de/media_fast/4055/KOMPENDIUM-04_2017.pdf</a:t>
            </a:r>
            <a:endParaRPr lang="de-DE" sz="1100" b="1" spc="-1" dirty="0">
              <a:solidFill>
                <a:srgbClr val="000000"/>
              </a:solidFill>
              <a:uFill>
                <a:solidFill>
                  <a:srgbClr val="FFFFFF"/>
                </a:solidFill>
              </a:uFill>
            </a:endParaRPr>
          </a:p>
          <a:p>
            <a:pPr>
              <a:lnSpc>
                <a:spcPct val="100000"/>
              </a:lnSpc>
            </a:pPr>
            <a:endParaRPr lang="de-DE" sz="1100" b="1" spc="-1" dirty="0">
              <a:solidFill>
                <a:srgbClr val="000000"/>
              </a:solidFill>
              <a:uFill>
                <a:solidFill>
                  <a:srgbClr val="FFFFFF"/>
                </a:solidFill>
              </a:uFill>
            </a:endParaRPr>
          </a:p>
          <a:p>
            <a:pPr>
              <a:lnSpc>
                <a:spcPct val="100000"/>
              </a:lnSpc>
            </a:pPr>
            <a:endParaRPr lang="de-DE" sz="1800" b="0" strike="noStrike" spc="-1" dirty="0">
              <a:solidFill>
                <a:srgbClr val="000000"/>
              </a:solidFill>
              <a:uFill>
                <a:solidFill>
                  <a:srgbClr val="FFFFFF"/>
                </a:solidFill>
              </a:uFill>
              <a:latin typeface="Arial"/>
            </a:endParaRPr>
          </a:p>
          <a:p>
            <a:pPr>
              <a:lnSpc>
                <a:spcPct val="100000"/>
              </a:lnSpc>
            </a:pPr>
            <a:endParaRPr lang="de-DE" sz="1800" b="0" strike="noStrike" spc="-1" dirty="0">
              <a:solidFill>
                <a:srgbClr val="000000"/>
              </a:solidFill>
              <a:uFill>
                <a:solidFill>
                  <a:srgbClr val="FFFFFF"/>
                </a:solidFill>
              </a:uFill>
              <a:latin typeface="Arial"/>
            </a:endParaRPr>
          </a:p>
        </p:txBody>
      </p:sp>
      <p:sp>
        <p:nvSpPr>
          <p:cNvPr id="374" name="CustomShape 3"/>
          <p:cNvSpPr/>
          <p:nvPr/>
        </p:nvSpPr>
        <p:spPr>
          <a:xfrm>
            <a:off x="2320920" y="4243320"/>
            <a:ext cx="178560" cy="5104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endParaRPr lang="de-DE" sz="1800" b="0" strike="noStrike" spc="-1">
              <a:solidFill>
                <a:srgbClr val="000000"/>
              </a:solidFill>
              <a:uFill>
                <a:solidFill>
                  <a:srgbClr val="FFFFFF"/>
                </a:solidFill>
              </a:uFill>
              <a:latin typeface="Arial"/>
            </a:endParaRPr>
          </a:p>
          <a:p>
            <a:pPr>
              <a:lnSpc>
                <a:spcPct val="100000"/>
              </a:lnSpc>
            </a:pPr>
            <a:endParaRPr lang="de-DE" sz="1800" b="0" strike="noStrike" spc="-1">
              <a:solidFill>
                <a:srgbClr val="000000"/>
              </a:solidFill>
              <a:uFill>
                <a:solidFill>
                  <a:srgbClr val="FFFFFF"/>
                </a:solidFill>
              </a:uFill>
              <a:latin typeface="Arial"/>
            </a:endParaRPr>
          </a:p>
        </p:txBody>
      </p:sp>
    </p:spTree>
    <p:extLst>
      <p:ext uri="{BB962C8B-B14F-4D97-AF65-F5344CB8AC3E}">
        <p14:creationId xmlns:p14="http://schemas.microsoft.com/office/powerpoint/2010/main" val="222131737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 name="CustomShape 1"/>
          <p:cNvSpPr/>
          <p:nvPr/>
        </p:nvSpPr>
        <p:spPr>
          <a:xfrm>
            <a:off x="755640" y="5078520"/>
            <a:ext cx="6045840" cy="4809240"/>
          </a:xfrm>
          <a:prstGeom prst="rect">
            <a:avLst/>
          </a:prstGeom>
          <a:noFill/>
          <a:ln>
            <a:noFill/>
          </a:ln>
        </p:spPr>
        <p:style>
          <a:lnRef idx="0">
            <a:scrgbClr r="0" g="0" b="0"/>
          </a:lnRef>
          <a:fillRef idx="0">
            <a:scrgbClr r="0" g="0" b="0"/>
          </a:fillRef>
          <a:effectRef idx="0">
            <a:scrgbClr r="0" g="0" b="0"/>
          </a:effectRef>
          <a:fontRef idx="minor"/>
        </p:style>
      </p:sp>
      <p:sp>
        <p:nvSpPr>
          <p:cNvPr id="379" name="CustomShape 2"/>
          <p:cNvSpPr/>
          <p:nvPr/>
        </p:nvSpPr>
        <p:spPr>
          <a:xfrm>
            <a:off x="612720" y="677880"/>
            <a:ext cx="6020640" cy="4783680"/>
          </a:xfrm>
          <a:prstGeom prst="rect">
            <a:avLst/>
          </a:prstGeom>
          <a:noFill/>
          <a:ln>
            <a:noFill/>
          </a:ln>
        </p:spPr>
        <p:style>
          <a:lnRef idx="0">
            <a:scrgbClr r="0" g="0" b="0"/>
          </a:lnRef>
          <a:fillRef idx="0">
            <a:scrgbClr r="0" g="0" b="0"/>
          </a:fillRef>
          <a:effectRef idx="0">
            <a:scrgbClr r="0" g="0" b="0"/>
          </a:effectRef>
          <a:fontRef idx="minor"/>
        </p:style>
        <p:txBody>
          <a:bodyPr lIns="0" tIns="0" rIns="0" bIns="0"/>
          <a:lstStyle/>
          <a:p>
            <a:pPr>
              <a:lnSpc>
                <a:spcPct val="100000"/>
              </a:lnSpc>
            </a:pPr>
            <a:r>
              <a:rPr lang="de-DE" sz="1100" b="0" strike="noStrike" spc="-1" dirty="0">
                <a:solidFill>
                  <a:srgbClr val="000000"/>
                </a:solidFill>
                <a:uFill>
                  <a:solidFill>
                    <a:srgbClr val="FFFFFF"/>
                  </a:solidFill>
                </a:uFill>
                <a:latin typeface="Arial"/>
                <a:ea typeface="Droid Sans Fallback"/>
              </a:rPr>
              <a:t>Quelle</a:t>
            </a:r>
            <a:r>
              <a:rPr lang="de-DE" sz="1100" u="sng" spc="-1" dirty="0">
                <a:solidFill>
                  <a:srgbClr val="000000"/>
                </a:solidFill>
                <a:uFill>
                  <a:solidFill>
                    <a:srgbClr val="FFFFFF"/>
                  </a:solidFill>
                </a:uFill>
                <a:ea typeface="Droid Sans Fallback"/>
              </a:rPr>
              <a:t>: </a:t>
            </a:r>
            <a:r>
              <a:rPr lang="de-DE" sz="1100" u="sng" spc="-1" dirty="0">
                <a:solidFill>
                  <a:srgbClr val="000000"/>
                </a:solidFill>
                <a:uFill>
                  <a:solidFill>
                    <a:srgbClr val="FFFFFF"/>
                  </a:solidFill>
                </a:uFill>
                <a:ea typeface="Droid Sans Fallback"/>
                <a:hlinkClick r:id="rId3"/>
              </a:rPr>
              <a:t>http://www.bamf.de/SharedDocs/Anlagen/DE/Publikationen/Kurzanalysen/kurzanalyse4_sozial-komponenten-erstes-halbjahr%202016.pdf?__blob=publicationFile</a:t>
            </a:r>
            <a:endParaRPr lang="de-DE" sz="1100" u="sng" spc="-1" dirty="0">
              <a:solidFill>
                <a:srgbClr val="000000"/>
              </a:solidFill>
              <a:uFill>
                <a:solidFill>
                  <a:srgbClr val="FFFFFF"/>
                </a:solidFill>
              </a:uFill>
              <a:ea typeface="Droid Sans Fallback"/>
            </a:endParaRPr>
          </a:p>
          <a:p>
            <a:pPr>
              <a:lnSpc>
                <a:spcPct val="100000"/>
              </a:lnSpc>
            </a:pPr>
            <a:endParaRPr lang="de-DE" sz="1800" b="0" strike="noStrike" spc="-1" dirty="0">
              <a:solidFill>
                <a:srgbClr val="000000"/>
              </a:solidFill>
              <a:uFill>
                <a:solidFill>
                  <a:srgbClr val="FFFFFF"/>
                </a:solidFill>
              </a:uFill>
              <a:latin typeface="Arial"/>
            </a:endParaRPr>
          </a:p>
          <a:p>
            <a:r>
              <a:rPr lang="de-DE" sz="1100" dirty="0"/>
              <a:t>Das Bundesamt für Migration und Flüchtlinge (BAMF) befragt Asylbewerber auf freiwilliger Basis zum Besuch von Bildungseinrichtungen im Herkunftsland. In einer BAMF-Kurzanalyse vom Oktober 2016 wurden die Ergebnisse von rund 250.000 erwachsenen Asylsuchenden aus dem ersten Halbjahr 2016 veröffentlicht. Sie sind nicht repräsentativ und beruhen auf der Selbsteinschätzung der befragten Flüchtlinge. Auskunft geben sie über den Besuch der Bildungseinrichtungen, nicht über die jeweiligen Abschlüsse. </a:t>
            </a:r>
          </a:p>
          <a:p>
            <a:endParaRPr lang="de-DE" sz="1100" dirty="0"/>
          </a:p>
          <a:p>
            <a:r>
              <a:rPr lang="de-DE" sz="1100" dirty="0"/>
              <a:t>Die Ergebnisse im Überblick:</a:t>
            </a:r>
          </a:p>
          <a:p>
            <a:r>
              <a:rPr lang="de-DE" sz="1100" dirty="0"/>
              <a:t>Rund 17 Prozent haben eine Hochschule besucht und ein gutes Fünftel ein Gymnasium. </a:t>
            </a:r>
          </a:p>
          <a:p>
            <a:r>
              <a:rPr lang="de-DE" sz="1100" dirty="0"/>
              <a:t>Rund 31 Prozent gaben an, eine Mittelschule besucht zu haben. 21 Prozent sind weniger als fünf Jahre zur Schule gegangen. Jeder zehnte Befragte gab an, keine Schule besucht zu haben. </a:t>
            </a:r>
          </a:p>
          <a:p>
            <a:endParaRPr lang="de-DE" sz="1100" dirty="0"/>
          </a:p>
          <a:p>
            <a:r>
              <a:rPr lang="de-DE" sz="1100" dirty="0"/>
              <a:t>Laut der BAMF-Befragung verfügen Asylsuchende aus Syrien über ein überdurchschnittliches Bildungsniveau: Knapp die Hälfte gab an, eine Hochschule oder ein Gymnasium besucht zu haben. Der Anteil derer, die nur die Grundschule oder keine Schule besucht haben, ist geringer als im Durchschnitt der befragten Asylbewerber . </a:t>
            </a:r>
          </a:p>
          <a:p>
            <a:endParaRPr lang="de-DE" sz="1100" dirty="0"/>
          </a:p>
          <a:p>
            <a:r>
              <a:rPr lang="de-DE" sz="1100" dirty="0"/>
              <a:t>Außerdem fragte das BAMF für diesen Bericht Asylsuchende, ob sie in ihrem Herkunftsland bereits gearbeitet hätten:</a:t>
            </a:r>
          </a:p>
          <a:p>
            <a:r>
              <a:rPr lang="de-DE" sz="1100" dirty="0"/>
              <a:t>64 Prozent der Befragten gaben an, dass sie im Herkunftsland einem bezahlten Beruf nachgegangen waren. Sechs Prozent hatten keine Arbeit und 30 Prozent fielen in die Kategorie "Hausfrau, Rentner, Schüler, Student". 15 Prozent haben im handwerklichen Bereich und zehn Prozent im Dienstleistungssektor gearbeitet. Jeweils acht Prozent gingen Hilfstätigkeiten nach oder waren im Baugewerbe beschäftigt. Unter den Frauen stellen Lehrerinnen die größte Berufsgruppe (21 Prozent).  Insgesamt haben lediglich 29 Prozent der befragten Frauen angegeben, dass sie zuvor gearbeitet haben. Fünf Prozent waren arbeitslos und 66 Prozent Hausfrauen, Rentnerinnen, Schülerinnen oder Studentinnen.</a:t>
            </a:r>
          </a:p>
          <a:p>
            <a:endParaRPr lang="de-DE" sz="1100" dirty="0"/>
          </a:p>
          <a:p>
            <a:r>
              <a:rPr lang="de-DE" sz="1100" dirty="0"/>
              <a:t>Eine andere BAMF-Kurzanalyse vom Dezember 2015 beschränkt sich auf den Bildungsstand bereits anerkannter Flüchtlinge und Asylberechtigter, die Staatsangehörige folgender Länder sind: Afghanistan, Eritrea, Irak, Iran, Sri Lanka und Syrien. Fast die Hälfte (48 Prozent) der Befragten geben hier an, zehn bis 14 Jahre zur Schule gegangen zu sein. 62 Prozent haben weder eine Berufsausbildung noch ein Studium abgeschlossen.</a:t>
            </a:r>
          </a:p>
          <a:p>
            <a:pPr>
              <a:lnSpc>
                <a:spcPct val="100000"/>
              </a:lnSpc>
            </a:pPr>
            <a:endParaRPr lang="de-DE" sz="1100" spc="-1" dirty="0">
              <a:solidFill>
                <a:srgbClr val="000000"/>
              </a:solidFill>
              <a:uFill>
                <a:solidFill>
                  <a:srgbClr val="FFFFFF"/>
                </a:solidFill>
              </a:uFill>
              <a:latin typeface="Arial"/>
            </a:endParaRPr>
          </a:p>
          <a:p>
            <a:pPr>
              <a:lnSpc>
                <a:spcPct val="100000"/>
              </a:lnSpc>
            </a:pPr>
            <a:r>
              <a:rPr lang="de-DE" sz="1100" spc="-1" dirty="0">
                <a:solidFill>
                  <a:srgbClr val="000000"/>
                </a:solidFill>
                <a:uFill>
                  <a:solidFill>
                    <a:srgbClr val="FFFFFF"/>
                  </a:solidFill>
                </a:uFill>
                <a:latin typeface="Arial"/>
              </a:rPr>
              <a:t>Weitere Informationen zur Qualifikation der Flüchtlinge:</a:t>
            </a:r>
          </a:p>
          <a:p>
            <a:pPr>
              <a:lnSpc>
                <a:spcPct val="100000"/>
              </a:lnSpc>
            </a:pPr>
            <a:r>
              <a:rPr lang="de-DE" sz="1100" spc="-1" dirty="0">
                <a:solidFill>
                  <a:srgbClr val="000000"/>
                </a:solidFill>
                <a:uFill>
                  <a:solidFill>
                    <a:srgbClr val="FFFFFF"/>
                  </a:solidFill>
                </a:uFill>
                <a:hlinkClick r:id="rId4"/>
              </a:rPr>
              <a:t>https://mediendienst-integration.de/migration/flucht-asyl/arbeit-und-bildung.html</a:t>
            </a:r>
            <a:endParaRPr lang="de-DE" sz="1100" spc="-1" dirty="0">
              <a:solidFill>
                <a:srgbClr val="000000"/>
              </a:solidFill>
              <a:uFill>
                <a:solidFill>
                  <a:srgbClr val="FFFFFF"/>
                </a:solidFill>
              </a:uFill>
            </a:endParaRPr>
          </a:p>
          <a:p>
            <a:pPr>
              <a:lnSpc>
                <a:spcPct val="100000"/>
              </a:lnSpc>
            </a:pPr>
            <a:endParaRPr lang="de-DE" sz="1800" b="0" strike="noStrike" spc="-1" dirty="0">
              <a:solidFill>
                <a:srgbClr val="000000"/>
              </a:solidFill>
              <a:uFill>
                <a:solidFill>
                  <a:srgbClr val="FFFFFF"/>
                </a:solidFill>
              </a:uFill>
              <a:latin typeface="Arial"/>
            </a:endParaRPr>
          </a:p>
          <a:p>
            <a:pPr>
              <a:lnSpc>
                <a:spcPct val="100000"/>
              </a:lnSpc>
            </a:pPr>
            <a:endParaRPr lang="de-DE" sz="1800" b="0" strike="noStrike" spc="-1" dirty="0">
              <a:solidFill>
                <a:srgbClr val="000000"/>
              </a:solidFill>
              <a:uFill>
                <a:solidFill>
                  <a:srgbClr val="FFFFFF"/>
                </a:solidFill>
              </a:uFill>
              <a:latin typeface="Arial"/>
            </a:endParaRPr>
          </a:p>
        </p:txBody>
      </p:sp>
      <p:sp>
        <p:nvSpPr>
          <p:cNvPr id="380" name="CustomShape 3"/>
          <p:cNvSpPr/>
          <p:nvPr/>
        </p:nvSpPr>
        <p:spPr>
          <a:xfrm>
            <a:off x="2320920" y="4243320"/>
            <a:ext cx="178560" cy="5104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endParaRPr lang="de-DE" sz="1800" b="0" strike="noStrike" spc="-1">
              <a:solidFill>
                <a:srgbClr val="000000"/>
              </a:solidFill>
              <a:uFill>
                <a:solidFill>
                  <a:srgbClr val="FFFFFF"/>
                </a:solidFill>
              </a:uFill>
              <a:latin typeface="Arial"/>
            </a:endParaRPr>
          </a:p>
          <a:p>
            <a:pPr>
              <a:lnSpc>
                <a:spcPct val="100000"/>
              </a:lnSpc>
            </a:pPr>
            <a:endParaRPr lang="de-DE" sz="1800" b="0" strike="noStrike" spc="-1">
              <a:solidFill>
                <a:srgbClr val="000000"/>
              </a:solidFill>
              <a:uFill>
                <a:solidFill>
                  <a:srgbClr val="FFFFFF"/>
                </a:solidFill>
              </a:uFill>
              <a:latin typeface="Arial"/>
            </a:endParaRPr>
          </a:p>
        </p:txBody>
      </p:sp>
    </p:spTree>
    <p:extLst>
      <p:ext uri="{BB962C8B-B14F-4D97-AF65-F5344CB8AC3E}">
        <p14:creationId xmlns:p14="http://schemas.microsoft.com/office/powerpoint/2010/main" val="312806793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1" name="CustomShape 1"/>
          <p:cNvSpPr/>
          <p:nvPr/>
        </p:nvSpPr>
        <p:spPr>
          <a:xfrm>
            <a:off x="755640" y="5078520"/>
            <a:ext cx="6045840" cy="4809240"/>
          </a:xfrm>
          <a:prstGeom prst="rect">
            <a:avLst/>
          </a:prstGeom>
          <a:noFill/>
          <a:ln>
            <a:noFill/>
          </a:ln>
        </p:spPr>
        <p:style>
          <a:lnRef idx="0">
            <a:scrgbClr r="0" g="0" b="0"/>
          </a:lnRef>
          <a:fillRef idx="0">
            <a:scrgbClr r="0" g="0" b="0"/>
          </a:fillRef>
          <a:effectRef idx="0">
            <a:scrgbClr r="0" g="0" b="0"/>
          </a:effectRef>
          <a:fontRef idx="minor"/>
        </p:style>
      </p:sp>
      <p:sp>
        <p:nvSpPr>
          <p:cNvPr id="382" name="CustomShape 2"/>
          <p:cNvSpPr/>
          <p:nvPr/>
        </p:nvSpPr>
        <p:spPr>
          <a:xfrm>
            <a:off x="755640" y="5078520"/>
            <a:ext cx="6010920" cy="4774320"/>
          </a:xfrm>
          <a:prstGeom prst="rect">
            <a:avLst/>
          </a:prstGeom>
          <a:noFill/>
          <a:ln>
            <a:noFill/>
          </a:ln>
        </p:spPr>
        <p:style>
          <a:lnRef idx="0">
            <a:scrgbClr r="0" g="0" b="0"/>
          </a:lnRef>
          <a:fillRef idx="0">
            <a:scrgbClr r="0" g="0" b="0"/>
          </a:fillRef>
          <a:effectRef idx="0">
            <a:scrgbClr r="0" g="0" b="0"/>
          </a:effectRef>
          <a:fontRef idx="minor"/>
        </p:style>
        <p:txBody>
          <a:bodyPr lIns="0" tIns="0" rIns="0" bIns="0"/>
          <a:lstStyle/>
          <a:p>
            <a:pPr>
              <a:lnSpc>
                <a:spcPct val="100000"/>
              </a:lnSpc>
            </a:pPr>
            <a:r>
              <a:rPr lang="de-DE" sz="1100" b="0" strike="noStrike" spc="-1">
                <a:solidFill>
                  <a:srgbClr val="000000"/>
                </a:solidFill>
                <a:uFill>
                  <a:solidFill>
                    <a:srgbClr val="FFFFFF"/>
                  </a:solidFill>
                </a:uFill>
                <a:latin typeface="Arial"/>
                <a:ea typeface="Droid Sans Fallback"/>
              </a:rPr>
              <a:t>Weitere Informationen:</a:t>
            </a:r>
            <a:endParaRPr lang="de-DE" sz="1800" b="0" strike="noStrike" spc="-1">
              <a:solidFill>
                <a:srgbClr val="000000"/>
              </a:solidFill>
              <a:uFill>
                <a:solidFill>
                  <a:srgbClr val="FFFFFF"/>
                </a:solidFill>
              </a:uFill>
              <a:latin typeface="Arial"/>
            </a:endParaRPr>
          </a:p>
          <a:p>
            <a:pPr>
              <a:lnSpc>
                <a:spcPct val="100000"/>
              </a:lnSpc>
            </a:pPr>
            <a:r>
              <a:rPr lang="de-DE" sz="1100" b="0" u="sng" strike="noStrike" spc="-1">
                <a:solidFill>
                  <a:srgbClr val="CCCCFF"/>
                </a:solidFill>
                <a:uFill>
                  <a:solidFill>
                    <a:srgbClr val="FFFFFF"/>
                  </a:solidFill>
                </a:uFill>
                <a:latin typeface="Arial"/>
                <a:ea typeface="Droid Sans Fallback"/>
              </a:rPr>
              <a:t>http://www.baff-zentren.org/http://www.baff-zentren.org/wp-content/uploads/2015/09/Versorgungsbericht_mit-Umschlag_2015.compressed.pdf</a:t>
            </a:r>
            <a:endParaRPr lang="de-DE" sz="1800" b="0" strike="noStrike" spc="-1">
              <a:solidFill>
                <a:srgbClr val="000000"/>
              </a:solidFill>
              <a:uFill>
                <a:solidFill>
                  <a:srgbClr val="FFFFFF"/>
                </a:solidFill>
              </a:uFill>
              <a:latin typeface="Arial"/>
            </a:endParaRPr>
          </a:p>
          <a:p>
            <a:pPr>
              <a:lnSpc>
                <a:spcPct val="100000"/>
              </a:lnSpc>
            </a:pPr>
            <a:r>
              <a:rPr lang="de-DE" sz="1100" b="0" u="sng" strike="noStrike" spc="-1">
                <a:solidFill>
                  <a:srgbClr val="CCCCFF"/>
                </a:solidFill>
                <a:uFill>
                  <a:solidFill>
                    <a:srgbClr val="FFFFFF"/>
                  </a:solidFill>
                </a:uFill>
                <a:latin typeface="Arial"/>
                <a:ea typeface="Droid Sans Fallback"/>
              </a:rPr>
              <a:t>http://rlc-berlin.org/wp-content/uploads/2014/11/4-Einf%C3%BChrung-in-die-Traumalehre.pdf</a:t>
            </a:r>
            <a:endParaRPr lang="de-DE" sz="1800" b="0" strike="noStrike" spc="-1">
              <a:solidFill>
                <a:srgbClr val="000000"/>
              </a:solidFill>
              <a:uFill>
                <a:solidFill>
                  <a:srgbClr val="FFFFFF"/>
                </a:solidFill>
              </a:uFill>
              <a:latin typeface="Arial"/>
            </a:endParaRPr>
          </a:p>
          <a:p>
            <a:pPr>
              <a:lnSpc>
                <a:spcPct val="100000"/>
              </a:lnSpc>
            </a:pPr>
            <a:r>
              <a:rPr lang="de-DE" sz="1100" b="0" u="sng" strike="noStrike" spc="-1">
                <a:solidFill>
                  <a:srgbClr val="CCCCFF"/>
                </a:solidFill>
                <a:uFill>
                  <a:solidFill>
                    <a:srgbClr val="FFFFFF"/>
                  </a:solidFill>
                </a:uFill>
                <a:latin typeface="Arial"/>
                <a:ea typeface="Droid Sans Fallback"/>
              </a:rPr>
              <a:t>http://www.aerzteblatt.de/archiv/66991/Traumatisierte-Fluechtlinge-Psychische-Probleme-bleiben-meist-unerkannt</a:t>
            </a:r>
            <a:endParaRPr lang="de-DE" sz="1800" b="0" strike="noStrike" spc="-1">
              <a:solidFill>
                <a:srgbClr val="000000"/>
              </a:solidFill>
              <a:uFill>
                <a:solidFill>
                  <a:srgbClr val="FFFFFF"/>
                </a:solidFill>
              </a:uFill>
              <a:latin typeface="Arial"/>
            </a:endParaRPr>
          </a:p>
          <a:p>
            <a:pPr>
              <a:lnSpc>
                <a:spcPct val="100000"/>
              </a:lnSpc>
            </a:pPr>
            <a:r>
              <a:rPr lang="de-DE" sz="1100" b="0" u="sng" strike="noStrike" spc="-1">
                <a:solidFill>
                  <a:srgbClr val="CCCCFF"/>
                </a:solidFill>
                <a:uFill>
                  <a:solidFill>
                    <a:srgbClr val="FFFFFF"/>
                  </a:solidFill>
                </a:uFill>
                <a:latin typeface="Arial"/>
                <a:ea typeface="Droid Sans Fallback"/>
              </a:rPr>
              <a:t>http://xenion.org/wp-content/uploads/Psychische-Reaktionen-nach-Extrembelastungen.pdf</a:t>
            </a:r>
            <a:endParaRPr lang="de-DE" sz="1800" b="0" strike="noStrike" spc="-1">
              <a:solidFill>
                <a:srgbClr val="000000"/>
              </a:solidFill>
              <a:uFill>
                <a:solidFill>
                  <a:srgbClr val="FFFFFF"/>
                </a:solidFill>
              </a:uFill>
              <a:latin typeface="Arial"/>
            </a:endParaRPr>
          </a:p>
          <a:p>
            <a:pPr>
              <a:lnSpc>
                <a:spcPct val="100000"/>
              </a:lnSpc>
            </a:pPr>
            <a:endParaRPr lang="de-DE" sz="1800" b="0" strike="noStrike" spc="-1">
              <a:solidFill>
                <a:srgbClr val="000000"/>
              </a:solidFill>
              <a:uFill>
                <a:solidFill>
                  <a:srgbClr val="FFFFFF"/>
                </a:solidFill>
              </a:uFill>
              <a:latin typeface="Arial"/>
            </a:endParaRPr>
          </a:p>
        </p:txBody>
      </p:sp>
    </p:spTree>
    <p:extLst>
      <p:ext uri="{BB962C8B-B14F-4D97-AF65-F5344CB8AC3E}">
        <p14:creationId xmlns:p14="http://schemas.microsoft.com/office/powerpoint/2010/main" val="118269475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3" name="CustomShape 1"/>
          <p:cNvSpPr/>
          <p:nvPr/>
        </p:nvSpPr>
        <p:spPr>
          <a:xfrm>
            <a:off x="755640" y="5078520"/>
            <a:ext cx="6045840" cy="4809240"/>
          </a:xfrm>
          <a:prstGeom prst="rect">
            <a:avLst/>
          </a:prstGeom>
          <a:noFill/>
          <a:ln>
            <a:noFill/>
          </a:ln>
        </p:spPr>
        <p:style>
          <a:lnRef idx="0">
            <a:scrgbClr r="0" g="0" b="0"/>
          </a:lnRef>
          <a:fillRef idx="0">
            <a:scrgbClr r="0" g="0" b="0"/>
          </a:fillRef>
          <a:effectRef idx="0">
            <a:scrgbClr r="0" g="0" b="0"/>
          </a:effectRef>
          <a:fontRef idx="minor"/>
        </p:style>
      </p:sp>
      <p:sp>
        <p:nvSpPr>
          <p:cNvPr id="384" name="CustomShape 2"/>
          <p:cNvSpPr/>
          <p:nvPr/>
        </p:nvSpPr>
        <p:spPr>
          <a:xfrm>
            <a:off x="655560" y="992160"/>
            <a:ext cx="6010920" cy="4774320"/>
          </a:xfrm>
          <a:prstGeom prst="rect">
            <a:avLst/>
          </a:prstGeom>
          <a:noFill/>
          <a:ln>
            <a:noFill/>
          </a:ln>
        </p:spPr>
        <p:style>
          <a:lnRef idx="0">
            <a:scrgbClr r="0" g="0" b="0"/>
          </a:lnRef>
          <a:fillRef idx="0">
            <a:scrgbClr r="0" g="0" b="0"/>
          </a:fillRef>
          <a:effectRef idx="0">
            <a:scrgbClr r="0" g="0" b="0"/>
          </a:effectRef>
          <a:fontRef idx="minor"/>
        </p:style>
        <p:txBody>
          <a:bodyPr lIns="0" tIns="0" rIns="0" bIns="0"/>
          <a:lstStyle/>
          <a:p>
            <a:pPr>
              <a:lnSpc>
                <a:spcPct val="100000"/>
              </a:lnSpc>
            </a:pPr>
            <a:r>
              <a:rPr lang="de-DE" sz="1100" b="1" strike="noStrike" spc="-1" dirty="0">
                <a:solidFill>
                  <a:srgbClr val="000000"/>
                </a:solidFill>
                <a:uFill>
                  <a:solidFill>
                    <a:srgbClr val="FFFFFF"/>
                  </a:solidFill>
                </a:uFill>
                <a:latin typeface="Arial"/>
                <a:ea typeface="Droid Sans Fallback"/>
              </a:rPr>
              <a:t>Gesundheit:</a:t>
            </a:r>
            <a:r>
              <a:rPr lang="de-DE" sz="1100" b="0" strike="noStrike" spc="-1" dirty="0">
                <a:solidFill>
                  <a:srgbClr val="000000"/>
                </a:solidFill>
                <a:uFill>
                  <a:solidFill>
                    <a:srgbClr val="FFFFFF"/>
                  </a:solidFill>
                </a:uFill>
                <a:latin typeface="Arial"/>
                <a:ea typeface="Droid Sans Fallback"/>
              </a:rPr>
              <a:t> Eine Untersuchung von Medizinern der TU München von Flüchtlingskindern im September 2015 in der Erstaufnahme zeigt, dass die Zahl der Kinder und Jugendlichen mit Belastungsstörungen, emotionalen Störungen wie auch körperlichen Erkrankungen auffällig hoch ist. Rund 22 Prozent litten unter einer Posttraumatischen Belastungsstörung (PTBS), 16 Prozent unter einer Anpassungsstörung. 63 Prozent der untersuchten Kinder und Jugendlichen hatten Karies, 25 Prozent Erkrankungen der Atemwege, 11 Prozent infektiöse oder parasitäre Erkrankungen. Bei 42 Prozent fehlten Impfungen. Jedes zehnte Kind musste akut behandelt werden.  </a:t>
            </a:r>
            <a:r>
              <a:rPr lang="de-DE" sz="1100" b="0" strike="noStrike" spc="-1" dirty="0">
                <a:solidFill>
                  <a:srgbClr val="CCCCFF"/>
                </a:solidFill>
                <a:uFill>
                  <a:solidFill>
                    <a:srgbClr val="FFFFFF"/>
                  </a:solidFill>
                </a:uFill>
                <a:latin typeface="Arial"/>
                <a:ea typeface="Droid Sans Fallback"/>
                <a:hlinkClick r:id="rId3"/>
              </a:rPr>
              <a:t>https://www.tum.de/die-tum/aktuelles/pressemitteilungen/kurz/article/32590/</a:t>
            </a:r>
            <a:endParaRPr lang="de-DE" sz="1100" b="0" strike="noStrike" spc="-1" dirty="0">
              <a:solidFill>
                <a:srgbClr val="CCCCFF"/>
              </a:solidFill>
              <a:uFill>
                <a:solidFill>
                  <a:srgbClr val="FFFFFF"/>
                </a:solidFill>
              </a:uFill>
              <a:latin typeface="Arial"/>
              <a:ea typeface="Droid Sans Fallback"/>
            </a:endParaRPr>
          </a:p>
          <a:p>
            <a:pPr>
              <a:lnSpc>
                <a:spcPct val="100000"/>
              </a:lnSpc>
            </a:pPr>
            <a:endParaRPr lang="de-DE" sz="1800" b="0" strike="noStrike" spc="-1" dirty="0">
              <a:solidFill>
                <a:srgbClr val="000000"/>
              </a:solidFill>
              <a:uFill>
                <a:solidFill>
                  <a:srgbClr val="FFFFFF"/>
                </a:solidFill>
              </a:uFill>
              <a:latin typeface="Arial"/>
            </a:endParaRPr>
          </a:p>
          <a:p>
            <a:pPr>
              <a:lnSpc>
                <a:spcPct val="93000"/>
              </a:lnSpc>
            </a:pPr>
            <a:endParaRPr lang="de-DE" sz="1800" b="0" strike="noStrike" spc="-1" dirty="0">
              <a:solidFill>
                <a:srgbClr val="000000"/>
              </a:solidFill>
              <a:uFill>
                <a:solidFill>
                  <a:srgbClr val="FFFFFF"/>
                </a:solidFill>
              </a:uFill>
              <a:latin typeface="Arial"/>
            </a:endParaRPr>
          </a:p>
          <a:p>
            <a:pPr>
              <a:lnSpc>
                <a:spcPct val="93000"/>
              </a:lnSpc>
            </a:pPr>
            <a:r>
              <a:rPr lang="de-DE" sz="1100" b="1" strike="noStrike" spc="-1" dirty="0">
                <a:solidFill>
                  <a:srgbClr val="000000"/>
                </a:solidFill>
                <a:uFill>
                  <a:solidFill>
                    <a:srgbClr val="FFFFFF"/>
                  </a:solidFill>
                </a:uFill>
                <a:latin typeface="Arial"/>
                <a:ea typeface="Droid Sans Fallback"/>
              </a:rPr>
              <a:t>Weitere Informationen:</a:t>
            </a:r>
            <a:endParaRPr lang="de-DE" sz="1800" b="0" strike="noStrike" spc="-1" dirty="0">
              <a:solidFill>
                <a:srgbClr val="000000"/>
              </a:solidFill>
              <a:uFill>
                <a:solidFill>
                  <a:srgbClr val="FFFFFF"/>
                </a:solidFill>
              </a:uFill>
              <a:latin typeface="Arial"/>
            </a:endParaRPr>
          </a:p>
          <a:p>
            <a:pPr>
              <a:lnSpc>
                <a:spcPct val="100000"/>
              </a:lnSpc>
            </a:pPr>
            <a:r>
              <a:rPr lang="de-DE" sz="1100" b="0" strike="noStrike" spc="-1" dirty="0">
                <a:solidFill>
                  <a:srgbClr val="000000"/>
                </a:solidFill>
                <a:uFill>
                  <a:solidFill>
                    <a:srgbClr val="FFFFFF"/>
                  </a:solidFill>
                </a:uFill>
                <a:latin typeface="Arial"/>
                <a:ea typeface="Droid Sans Fallback"/>
              </a:rPr>
              <a:t>UNICEF, In erster Linie Kinder:</a:t>
            </a:r>
            <a:endParaRPr lang="de-DE" sz="1800" b="0" strike="noStrike" spc="-1" dirty="0">
              <a:solidFill>
                <a:srgbClr val="000000"/>
              </a:solidFill>
              <a:uFill>
                <a:solidFill>
                  <a:srgbClr val="FFFFFF"/>
                </a:solidFill>
              </a:uFill>
              <a:latin typeface="Arial"/>
            </a:endParaRPr>
          </a:p>
          <a:p>
            <a:pPr>
              <a:lnSpc>
                <a:spcPct val="100000"/>
              </a:lnSpc>
            </a:pPr>
            <a:r>
              <a:rPr lang="de-DE" sz="1100" b="0" u="sng" strike="noStrike" spc="-1" dirty="0">
                <a:solidFill>
                  <a:srgbClr val="CCCCFF"/>
                </a:solidFill>
                <a:uFill>
                  <a:solidFill>
                    <a:srgbClr val="FFFFFF"/>
                  </a:solidFill>
                </a:uFill>
                <a:latin typeface="Arial"/>
                <a:ea typeface="Droid Sans Fallback"/>
                <a:hlinkClick r:id="rId4"/>
              </a:rPr>
              <a:t>http://www.unicef.de/blob/56282/fa13c2eefcd41dfca5d89d44c72e72e3/fluechtlingskinder-in-deutschland-unicef-studie-2014-data.pdf</a:t>
            </a:r>
            <a:endParaRPr lang="de-DE" sz="1100" b="0" u="sng" strike="noStrike" spc="-1" dirty="0">
              <a:solidFill>
                <a:srgbClr val="CCCCFF"/>
              </a:solidFill>
              <a:uFill>
                <a:solidFill>
                  <a:srgbClr val="FFFFFF"/>
                </a:solidFill>
              </a:uFill>
              <a:latin typeface="Arial"/>
              <a:ea typeface="Droid Sans Fallback"/>
            </a:endParaRPr>
          </a:p>
          <a:p>
            <a:pPr>
              <a:lnSpc>
                <a:spcPct val="100000"/>
              </a:lnSpc>
            </a:pPr>
            <a:endParaRPr lang="de-DE" sz="1800" b="0" strike="noStrike" spc="-1" dirty="0">
              <a:solidFill>
                <a:srgbClr val="000000"/>
              </a:solidFill>
              <a:uFill>
                <a:solidFill>
                  <a:srgbClr val="FFFFFF"/>
                </a:solidFill>
              </a:uFill>
              <a:latin typeface="Arial"/>
            </a:endParaRPr>
          </a:p>
          <a:p>
            <a:pPr>
              <a:lnSpc>
                <a:spcPct val="93000"/>
              </a:lnSpc>
            </a:pPr>
            <a:endParaRPr lang="de-DE" sz="1800" b="0" strike="noStrike" spc="-1" dirty="0">
              <a:solidFill>
                <a:srgbClr val="000000"/>
              </a:solidFill>
              <a:uFill>
                <a:solidFill>
                  <a:srgbClr val="FFFFFF"/>
                </a:solidFill>
              </a:uFill>
              <a:latin typeface="Arial"/>
            </a:endParaRPr>
          </a:p>
          <a:p>
            <a:pPr>
              <a:lnSpc>
                <a:spcPct val="93000"/>
              </a:lnSpc>
            </a:pPr>
            <a:r>
              <a:rPr lang="de-DE" sz="1100" b="0" strike="noStrike" spc="-1" dirty="0">
                <a:solidFill>
                  <a:srgbClr val="000000"/>
                </a:solidFill>
                <a:uFill>
                  <a:solidFill>
                    <a:srgbClr val="FFFFFF"/>
                  </a:solidFill>
                </a:uFill>
                <a:latin typeface="Arial"/>
                <a:ea typeface="Droid Sans Fallback"/>
              </a:rPr>
              <a:t>Flüchtlingskinder und jugendliche Flüchtlinge in der Schule:</a:t>
            </a:r>
            <a:endParaRPr lang="de-DE" sz="1800" b="0" strike="noStrike" spc="-1" dirty="0">
              <a:solidFill>
                <a:srgbClr val="000000"/>
              </a:solidFill>
              <a:uFill>
                <a:solidFill>
                  <a:srgbClr val="FFFFFF"/>
                </a:solidFill>
              </a:uFill>
              <a:latin typeface="Arial"/>
            </a:endParaRPr>
          </a:p>
          <a:p>
            <a:pPr>
              <a:lnSpc>
                <a:spcPct val="93000"/>
              </a:lnSpc>
            </a:pPr>
            <a:r>
              <a:rPr lang="de-DE" sz="1100" b="0" u="sng" strike="noStrike" spc="-1" dirty="0">
                <a:solidFill>
                  <a:srgbClr val="CCCCFF"/>
                </a:solidFill>
                <a:uFill>
                  <a:solidFill>
                    <a:srgbClr val="FFFFFF"/>
                  </a:solidFill>
                </a:uFill>
                <a:latin typeface="Arial"/>
                <a:ea typeface="Droid Sans Fallback"/>
                <a:hlinkClick r:id="rId5"/>
              </a:rPr>
              <a:t>http://km-bw.de/site/pbs-bw-new/get/documents/KULTUS.Dachmandant/KULTUS/kultusportal-bw/Publikationen%20ab%202015/2015-07-03-Fluechtlingskinder-Screen.pdf</a:t>
            </a:r>
            <a:endParaRPr lang="de-DE" sz="1100" b="0" u="sng" strike="noStrike" spc="-1" dirty="0">
              <a:solidFill>
                <a:srgbClr val="CCCCFF"/>
              </a:solidFill>
              <a:uFill>
                <a:solidFill>
                  <a:srgbClr val="FFFFFF"/>
                </a:solidFill>
              </a:uFill>
              <a:latin typeface="Arial"/>
              <a:ea typeface="Droid Sans Fallback"/>
            </a:endParaRPr>
          </a:p>
          <a:p>
            <a:pPr>
              <a:lnSpc>
                <a:spcPct val="93000"/>
              </a:lnSpc>
            </a:pPr>
            <a:endParaRPr lang="de-DE" sz="1800" b="0" strike="noStrike" spc="-1" dirty="0">
              <a:solidFill>
                <a:srgbClr val="000000"/>
              </a:solidFill>
              <a:uFill>
                <a:solidFill>
                  <a:srgbClr val="FFFFFF"/>
                </a:solidFill>
              </a:uFill>
              <a:latin typeface="Arial"/>
            </a:endParaRPr>
          </a:p>
          <a:p>
            <a:pPr>
              <a:lnSpc>
                <a:spcPct val="93000"/>
              </a:lnSpc>
            </a:pPr>
            <a:r>
              <a:rPr lang="de-DE" sz="1100" b="0" u="sng" strike="noStrike" spc="-1" dirty="0">
                <a:solidFill>
                  <a:srgbClr val="CCCCFF"/>
                </a:solidFill>
                <a:uFill>
                  <a:solidFill>
                    <a:srgbClr val="FFFFFF"/>
                  </a:solidFill>
                </a:uFill>
                <a:latin typeface="Arial"/>
                <a:ea typeface="Droid Sans Fallback"/>
                <a:hlinkClick r:id="rId6"/>
              </a:rPr>
              <a:t>http://www.dji.de/index.php?id=43323&amp;print=1</a:t>
            </a:r>
            <a:endParaRPr lang="de-DE" sz="1100" b="0" u="sng" strike="noStrike" spc="-1" dirty="0">
              <a:solidFill>
                <a:srgbClr val="CCCCFF"/>
              </a:solidFill>
              <a:uFill>
                <a:solidFill>
                  <a:srgbClr val="FFFFFF"/>
                </a:solidFill>
              </a:uFill>
              <a:latin typeface="Arial"/>
              <a:ea typeface="Droid Sans Fallback"/>
            </a:endParaRPr>
          </a:p>
          <a:p>
            <a:pPr>
              <a:lnSpc>
                <a:spcPct val="93000"/>
              </a:lnSpc>
            </a:pPr>
            <a:r>
              <a:rPr lang="de-DE" sz="1100" b="0" u="sng" strike="noStrike" spc="-1" dirty="0">
                <a:solidFill>
                  <a:srgbClr val="000000"/>
                </a:solidFill>
                <a:uFill>
                  <a:solidFill>
                    <a:srgbClr val="FFFFFF"/>
                  </a:solidFill>
                </a:uFill>
                <a:latin typeface="Arial"/>
                <a:ea typeface="Droid Sans Fallback"/>
                <a:hlinkClick r:id="rId7"/>
              </a:rPr>
              <a:t>http://www.dji.de/index.php?id=43324&amp;print=1</a:t>
            </a:r>
            <a:endParaRPr lang="de-DE" sz="1100" b="0" u="sng" strike="noStrike" spc="-1" dirty="0">
              <a:solidFill>
                <a:srgbClr val="000000"/>
              </a:solidFill>
              <a:uFill>
                <a:solidFill>
                  <a:srgbClr val="FFFFFF"/>
                </a:solidFill>
              </a:uFill>
              <a:latin typeface="Arial"/>
              <a:ea typeface="Droid Sans Fallback"/>
            </a:endParaRPr>
          </a:p>
          <a:p>
            <a:pPr>
              <a:lnSpc>
                <a:spcPct val="93000"/>
              </a:lnSpc>
            </a:pPr>
            <a:endParaRPr lang="de-DE" sz="1800" b="0" strike="noStrike" spc="-1" dirty="0">
              <a:solidFill>
                <a:srgbClr val="000000"/>
              </a:solidFill>
              <a:uFill>
                <a:solidFill>
                  <a:srgbClr val="FFFFFF"/>
                </a:solidFill>
              </a:uFill>
              <a:latin typeface="Arial"/>
            </a:endParaRPr>
          </a:p>
        </p:txBody>
      </p:sp>
    </p:spTree>
    <p:extLst>
      <p:ext uri="{BB962C8B-B14F-4D97-AF65-F5344CB8AC3E}">
        <p14:creationId xmlns:p14="http://schemas.microsoft.com/office/powerpoint/2010/main" val="319893315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5" name="CustomShape 1"/>
          <p:cNvSpPr/>
          <p:nvPr/>
        </p:nvSpPr>
        <p:spPr>
          <a:xfrm>
            <a:off x="755640" y="5078520"/>
            <a:ext cx="6045840" cy="4809240"/>
          </a:xfrm>
          <a:prstGeom prst="rect">
            <a:avLst/>
          </a:prstGeom>
          <a:noFill/>
          <a:ln>
            <a:noFill/>
          </a:ln>
        </p:spPr>
        <p:style>
          <a:lnRef idx="0">
            <a:scrgbClr r="0" g="0" b="0"/>
          </a:lnRef>
          <a:fillRef idx="0">
            <a:scrgbClr r="0" g="0" b="0"/>
          </a:fillRef>
          <a:effectRef idx="0">
            <a:scrgbClr r="0" g="0" b="0"/>
          </a:effectRef>
          <a:fontRef idx="minor"/>
        </p:style>
      </p:sp>
      <p:sp>
        <p:nvSpPr>
          <p:cNvPr id="386" name="CustomShape 2"/>
          <p:cNvSpPr/>
          <p:nvPr/>
        </p:nvSpPr>
        <p:spPr>
          <a:xfrm>
            <a:off x="755640" y="777960"/>
            <a:ext cx="6020640" cy="4783680"/>
          </a:xfrm>
          <a:prstGeom prst="rect">
            <a:avLst/>
          </a:prstGeom>
          <a:noFill/>
          <a:ln>
            <a:noFill/>
          </a:ln>
        </p:spPr>
        <p:style>
          <a:lnRef idx="0">
            <a:scrgbClr r="0" g="0" b="0"/>
          </a:lnRef>
          <a:fillRef idx="0">
            <a:scrgbClr r="0" g="0" b="0"/>
          </a:fillRef>
          <a:effectRef idx="0">
            <a:scrgbClr r="0" g="0" b="0"/>
          </a:effectRef>
          <a:fontRef idx="minor"/>
        </p:style>
        <p:txBody>
          <a:bodyPr lIns="0" tIns="0" rIns="0" bIns="0"/>
          <a:lstStyle/>
          <a:p>
            <a:pPr>
              <a:lnSpc>
                <a:spcPct val="100000"/>
              </a:lnSpc>
            </a:pPr>
            <a:r>
              <a:rPr lang="de-DE" sz="1100" b="1" spc="-1" dirty="0">
                <a:solidFill>
                  <a:srgbClr val="000000"/>
                </a:solidFill>
                <a:uFill>
                  <a:solidFill>
                    <a:srgbClr val="FFFFFF"/>
                  </a:solidFill>
                </a:uFill>
                <a:ea typeface="Droid Sans Fallback"/>
              </a:rPr>
              <a:t>Quelle:</a:t>
            </a:r>
          </a:p>
          <a:p>
            <a:pPr>
              <a:lnSpc>
                <a:spcPct val="100000"/>
              </a:lnSpc>
            </a:pPr>
            <a:r>
              <a:rPr lang="de-DE" sz="1100" spc="-1" dirty="0">
                <a:solidFill>
                  <a:srgbClr val="000000"/>
                </a:solidFill>
                <a:uFill>
                  <a:solidFill>
                    <a:srgbClr val="FFFFFF"/>
                  </a:solidFill>
                </a:uFill>
                <a:ea typeface="Droid Sans Fallback"/>
                <a:hlinkClick r:id="rId3"/>
              </a:rPr>
              <a:t>http://www.bamf.de/SharedDocs/Anlagen/DE/Downloads/Infothek/Statistik/Asyl/aktuelle-zahlen-zu-asyl-april-2017.pdf?__blob=publicationFile</a:t>
            </a:r>
            <a:endParaRPr lang="de-DE" sz="1100" spc="-1" dirty="0">
              <a:solidFill>
                <a:srgbClr val="000000"/>
              </a:solidFill>
              <a:uFill>
                <a:solidFill>
                  <a:srgbClr val="FFFFFF"/>
                </a:solidFill>
              </a:uFill>
              <a:ea typeface="Droid Sans Fallback"/>
            </a:endParaRPr>
          </a:p>
          <a:p>
            <a:pPr>
              <a:lnSpc>
                <a:spcPct val="100000"/>
              </a:lnSpc>
            </a:pPr>
            <a:endParaRPr lang="de-DE" sz="1100" b="1" spc="-1" dirty="0">
              <a:solidFill>
                <a:srgbClr val="000000"/>
              </a:solidFill>
              <a:uFill>
                <a:solidFill>
                  <a:srgbClr val="FFFFFF"/>
                </a:solidFill>
              </a:uFill>
              <a:latin typeface="Arial"/>
              <a:ea typeface="Droid Sans Fallback"/>
            </a:endParaRPr>
          </a:p>
          <a:p>
            <a:pPr>
              <a:lnSpc>
                <a:spcPct val="100000"/>
              </a:lnSpc>
            </a:pPr>
            <a:r>
              <a:rPr lang="de-DE" sz="1100" b="1" strike="noStrike" spc="-1" dirty="0">
                <a:solidFill>
                  <a:srgbClr val="000000"/>
                </a:solidFill>
                <a:uFill>
                  <a:solidFill>
                    <a:srgbClr val="FFFFFF"/>
                  </a:solidFill>
                </a:uFill>
                <a:latin typeface="Arial"/>
                <a:ea typeface="Droid Sans Fallback"/>
              </a:rPr>
              <a:t>Balkanländer:</a:t>
            </a:r>
            <a:endParaRPr lang="de-DE" sz="1800" b="0" strike="noStrike" spc="-1" dirty="0">
              <a:solidFill>
                <a:srgbClr val="000000"/>
              </a:solidFill>
              <a:uFill>
                <a:solidFill>
                  <a:srgbClr val="FFFFFF"/>
                </a:solidFill>
              </a:uFill>
              <a:latin typeface="Arial"/>
            </a:endParaRPr>
          </a:p>
          <a:p>
            <a:pPr>
              <a:lnSpc>
                <a:spcPct val="100000"/>
              </a:lnSpc>
            </a:pPr>
            <a:r>
              <a:rPr lang="de-DE" sz="1100" b="0" strike="noStrike" spc="-1" dirty="0">
                <a:solidFill>
                  <a:srgbClr val="000000"/>
                </a:solidFill>
                <a:uFill>
                  <a:solidFill>
                    <a:srgbClr val="FFFFFF"/>
                  </a:solidFill>
                </a:uFill>
                <a:latin typeface="Arial"/>
                <a:ea typeface="Droid Sans Fallback"/>
              </a:rPr>
              <a:t>Während im Februar 2015 noch 16.616 Personen (42.7 % aller Zugänge) aus dem Kosovo stammten, ist das Kosovo Ende 2016 unter den „Top-10-Ländern“ nicht mehr vertreten. Ähnlich verhält es sich mit Serbien. Auch Geflüchtete aus Albanien sind im April 2017 nicht mehr unter den „Top-10“ vertreten. Im ganzen Jahr 2016 kamen 2,1% der Geflüchteten aus Albanien. </a:t>
            </a:r>
            <a:endParaRPr lang="de-DE" sz="1100" b="0" u="sng" strike="noStrike" spc="-1" dirty="0">
              <a:solidFill>
                <a:srgbClr val="000000"/>
              </a:solidFill>
              <a:uFill>
                <a:solidFill>
                  <a:srgbClr val="FFFFFF"/>
                </a:solidFill>
              </a:uFill>
              <a:latin typeface="Arial"/>
              <a:ea typeface="Droid Sans Fallback"/>
            </a:endParaRPr>
          </a:p>
          <a:p>
            <a:pPr>
              <a:lnSpc>
                <a:spcPct val="100000"/>
              </a:lnSpc>
            </a:pPr>
            <a:r>
              <a:rPr lang="de-DE" sz="1000" spc="-1" dirty="0">
                <a:solidFill>
                  <a:srgbClr val="000000"/>
                </a:solidFill>
                <a:uFill>
                  <a:solidFill>
                    <a:srgbClr val="FFFFFF"/>
                  </a:solidFill>
                </a:uFill>
                <a:hlinkClick r:id="rId4"/>
              </a:rPr>
              <a:t>Quelle für Gesamtjahr 2016: http://www.bamf.de/SharedDocs/Anlagen/DE/Downloads/Infothek/Statistik/Asyl/aktuelle-zahlen-zu-asyl-dezember-2016.pdf?__blob=publicationFile</a:t>
            </a:r>
            <a:endParaRPr lang="de-DE" sz="1000" spc="-1" dirty="0">
              <a:solidFill>
                <a:srgbClr val="000000"/>
              </a:solidFill>
              <a:uFill>
                <a:solidFill>
                  <a:srgbClr val="FFFFFF"/>
                </a:solidFill>
              </a:uFill>
            </a:endParaRPr>
          </a:p>
          <a:p>
            <a:pPr>
              <a:lnSpc>
                <a:spcPct val="100000"/>
              </a:lnSpc>
            </a:pPr>
            <a:endParaRPr lang="de-DE" sz="1000" spc="-1" dirty="0">
              <a:solidFill>
                <a:srgbClr val="000000"/>
              </a:solidFill>
              <a:uFill>
                <a:solidFill>
                  <a:srgbClr val="FFFFFF"/>
                </a:solidFill>
              </a:uFill>
            </a:endParaRPr>
          </a:p>
          <a:p>
            <a:pPr>
              <a:lnSpc>
                <a:spcPct val="100000"/>
              </a:lnSpc>
            </a:pPr>
            <a:r>
              <a:rPr lang="de-DE" sz="1000" spc="-1" dirty="0">
                <a:solidFill>
                  <a:srgbClr val="000000"/>
                </a:solidFill>
                <a:uFill>
                  <a:solidFill>
                    <a:srgbClr val="FFFFFF"/>
                  </a:solidFill>
                </a:uFill>
              </a:rPr>
              <a:t>Neu in den Top-10-Herkunftsländern ist 2017 die Türkei. 2,9% der Geflüchteten kamen in den ersten 4 Monaten des Jahres aus der Türkei.</a:t>
            </a:r>
          </a:p>
          <a:p>
            <a:pPr>
              <a:lnSpc>
                <a:spcPct val="100000"/>
              </a:lnSpc>
            </a:pPr>
            <a:endParaRPr lang="de-DE" sz="1000" b="0" strike="noStrike" spc="-1" dirty="0">
              <a:solidFill>
                <a:srgbClr val="000000"/>
              </a:solidFill>
              <a:uFill>
                <a:solidFill>
                  <a:srgbClr val="FFFFFF"/>
                </a:solidFill>
              </a:uFill>
              <a:latin typeface="Arial"/>
            </a:endParaRPr>
          </a:p>
          <a:p>
            <a:pPr>
              <a:lnSpc>
                <a:spcPct val="93000"/>
              </a:lnSpc>
            </a:pPr>
            <a:r>
              <a:rPr lang="de-DE" sz="1100" b="1" strike="noStrike" spc="-1" dirty="0">
                <a:solidFill>
                  <a:srgbClr val="000000"/>
                </a:solidFill>
                <a:uFill>
                  <a:solidFill>
                    <a:srgbClr val="FFFFFF"/>
                  </a:solidFill>
                </a:uFill>
                <a:latin typeface="Arial"/>
                <a:ea typeface="Droid Sans Fallback"/>
              </a:rPr>
              <a:t>Allgemeines zu Herkunftsländer-Recherchen</a:t>
            </a:r>
            <a:r>
              <a:rPr lang="de-DE" sz="1100" b="0" strike="noStrike" spc="-1" dirty="0">
                <a:solidFill>
                  <a:srgbClr val="000000"/>
                </a:solidFill>
                <a:uFill>
                  <a:solidFill>
                    <a:srgbClr val="FFFFFF"/>
                  </a:solidFill>
                </a:uFill>
                <a:latin typeface="Arial"/>
                <a:ea typeface="Droid Sans Fallback"/>
              </a:rPr>
              <a:t>: </a:t>
            </a:r>
            <a:endParaRPr lang="de-DE" sz="1800" b="0" strike="noStrike" spc="-1" dirty="0">
              <a:solidFill>
                <a:srgbClr val="000000"/>
              </a:solidFill>
              <a:uFill>
                <a:solidFill>
                  <a:srgbClr val="FFFFFF"/>
                </a:solidFill>
              </a:uFill>
              <a:latin typeface="Arial"/>
            </a:endParaRPr>
          </a:p>
          <a:p>
            <a:pPr>
              <a:lnSpc>
                <a:spcPct val="93000"/>
              </a:lnSpc>
            </a:pPr>
            <a:r>
              <a:rPr lang="de-DE" sz="1100" b="0" strike="noStrike" spc="-1" dirty="0">
                <a:solidFill>
                  <a:srgbClr val="000000"/>
                </a:solidFill>
                <a:uFill>
                  <a:solidFill>
                    <a:srgbClr val="FFFFFF"/>
                  </a:solidFill>
                </a:uFill>
                <a:latin typeface="Arial"/>
                <a:ea typeface="Droid Sans Fallback"/>
              </a:rPr>
              <a:t>Informationen zu verschiedenen Herkunftsländern finden sich auf der Internetseite des European Country </a:t>
            </a:r>
            <a:r>
              <a:rPr lang="de-DE" sz="1100" b="0" strike="noStrike" spc="-1" dirty="0" err="1">
                <a:solidFill>
                  <a:srgbClr val="000000"/>
                </a:solidFill>
                <a:uFill>
                  <a:solidFill>
                    <a:srgbClr val="FFFFFF"/>
                  </a:solidFill>
                </a:uFill>
                <a:latin typeface="Arial"/>
                <a:ea typeface="Droid Sans Fallback"/>
              </a:rPr>
              <a:t>of</a:t>
            </a:r>
            <a:r>
              <a:rPr lang="de-DE" sz="1100" b="0" strike="noStrike" spc="-1" dirty="0">
                <a:solidFill>
                  <a:srgbClr val="000000"/>
                </a:solidFill>
                <a:uFill>
                  <a:solidFill>
                    <a:srgbClr val="FFFFFF"/>
                  </a:solidFill>
                </a:uFill>
                <a:latin typeface="Arial"/>
                <a:ea typeface="Droid Sans Fallback"/>
              </a:rPr>
              <a:t> Origin Information Network unter </a:t>
            </a:r>
            <a:r>
              <a:rPr lang="de-DE" sz="1100" b="0" u="sng" strike="noStrike" spc="-1" dirty="0">
                <a:solidFill>
                  <a:srgbClr val="CCCCFF"/>
                </a:solidFill>
                <a:uFill>
                  <a:solidFill>
                    <a:srgbClr val="FFFFFF"/>
                  </a:solidFill>
                </a:uFill>
                <a:latin typeface="Arial"/>
                <a:ea typeface="Droid Sans Fallback"/>
              </a:rPr>
              <a:t>www.ecoi.net</a:t>
            </a:r>
            <a:r>
              <a:rPr lang="de-DE" sz="1100" b="0" strike="noStrike" spc="-1" dirty="0">
                <a:solidFill>
                  <a:srgbClr val="000000"/>
                </a:solidFill>
                <a:uFill>
                  <a:solidFill>
                    <a:srgbClr val="FFFFFF"/>
                  </a:solidFill>
                </a:uFill>
                <a:latin typeface="Arial"/>
                <a:ea typeface="Droid Sans Fallback"/>
              </a:rPr>
              <a:t> sowie in der Datenbank des UNHCR unter </a:t>
            </a:r>
            <a:r>
              <a:rPr lang="de-DE" sz="1100" b="0" u="sng" strike="noStrike" spc="-1" dirty="0">
                <a:solidFill>
                  <a:srgbClr val="CCCCFF"/>
                </a:solidFill>
                <a:uFill>
                  <a:solidFill>
                    <a:srgbClr val="FFFFFF"/>
                  </a:solidFill>
                </a:uFill>
                <a:latin typeface="Arial"/>
                <a:ea typeface="Droid Sans Fallback"/>
              </a:rPr>
              <a:t>www.refworld.org</a:t>
            </a:r>
            <a:r>
              <a:rPr lang="de-DE" sz="1100" b="0" strike="noStrike" spc="-1" dirty="0">
                <a:solidFill>
                  <a:srgbClr val="000000"/>
                </a:solidFill>
                <a:uFill>
                  <a:solidFill>
                    <a:srgbClr val="FFFFFF"/>
                  </a:solidFill>
                </a:uFill>
                <a:latin typeface="Arial"/>
                <a:ea typeface="Droid Sans Fallback"/>
              </a:rPr>
              <a:t> und auf der Page von Amnesty International unter </a:t>
            </a:r>
            <a:r>
              <a:rPr lang="de-DE" sz="1100" b="0" u="sng" strike="noStrike" spc="-1" dirty="0">
                <a:solidFill>
                  <a:srgbClr val="CCCCFF"/>
                </a:solidFill>
                <a:uFill>
                  <a:solidFill>
                    <a:srgbClr val="FFFFFF"/>
                  </a:solidFill>
                </a:uFill>
                <a:latin typeface="Arial"/>
                <a:ea typeface="Droid Sans Fallback"/>
              </a:rPr>
              <a:t>https://www.amnesty.org/en/countries/</a:t>
            </a:r>
            <a:endParaRPr lang="de-DE" sz="1800" b="0" strike="noStrike" spc="-1" dirty="0">
              <a:solidFill>
                <a:srgbClr val="000000"/>
              </a:solidFill>
              <a:uFill>
                <a:solidFill>
                  <a:srgbClr val="FFFFFF"/>
                </a:solidFill>
              </a:uFill>
              <a:latin typeface="Arial"/>
            </a:endParaRPr>
          </a:p>
          <a:p>
            <a:pPr>
              <a:lnSpc>
                <a:spcPct val="93000"/>
              </a:lnSpc>
            </a:pPr>
            <a:endParaRPr lang="de-DE" sz="1800" b="0" strike="noStrike" spc="-1" dirty="0">
              <a:solidFill>
                <a:srgbClr val="000000"/>
              </a:solidFill>
              <a:uFill>
                <a:solidFill>
                  <a:srgbClr val="FFFFFF"/>
                </a:solidFill>
              </a:uFill>
              <a:latin typeface="Arial"/>
            </a:endParaRPr>
          </a:p>
          <a:p>
            <a:pPr>
              <a:lnSpc>
                <a:spcPct val="93000"/>
              </a:lnSpc>
            </a:pPr>
            <a:endParaRPr lang="de-DE" sz="1800" b="0" strike="noStrike" spc="-1" dirty="0">
              <a:solidFill>
                <a:srgbClr val="000000"/>
              </a:solidFill>
              <a:uFill>
                <a:solidFill>
                  <a:srgbClr val="FFFFFF"/>
                </a:solidFill>
              </a:uFill>
              <a:latin typeface="Arial"/>
            </a:endParaRPr>
          </a:p>
        </p:txBody>
      </p:sp>
    </p:spTree>
    <p:extLst>
      <p:ext uri="{BB962C8B-B14F-4D97-AF65-F5344CB8AC3E}">
        <p14:creationId xmlns:p14="http://schemas.microsoft.com/office/powerpoint/2010/main" val="411994337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7" name="CustomShape 1"/>
          <p:cNvSpPr/>
          <p:nvPr/>
        </p:nvSpPr>
        <p:spPr>
          <a:xfrm>
            <a:off x="755640" y="5078520"/>
            <a:ext cx="6045840" cy="4809240"/>
          </a:xfrm>
          <a:prstGeom prst="rect">
            <a:avLst/>
          </a:prstGeom>
          <a:noFill/>
          <a:ln>
            <a:noFill/>
          </a:ln>
        </p:spPr>
        <p:style>
          <a:lnRef idx="0">
            <a:scrgbClr r="0" g="0" b="0"/>
          </a:lnRef>
          <a:fillRef idx="0">
            <a:scrgbClr r="0" g="0" b="0"/>
          </a:fillRef>
          <a:effectRef idx="0">
            <a:scrgbClr r="0" g="0" b="0"/>
          </a:effectRef>
          <a:fontRef idx="minor"/>
        </p:style>
      </p:sp>
      <p:sp>
        <p:nvSpPr>
          <p:cNvPr id="388" name="CustomShape 2"/>
          <p:cNvSpPr/>
          <p:nvPr/>
        </p:nvSpPr>
        <p:spPr>
          <a:xfrm>
            <a:off x="755640" y="738360"/>
            <a:ext cx="6017400" cy="7561800"/>
          </a:xfrm>
          <a:prstGeom prst="rect">
            <a:avLst/>
          </a:prstGeom>
          <a:noFill/>
          <a:ln>
            <a:noFill/>
          </a:ln>
        </p:spPr>
        <p:style>
          <a:lnRef idx="0">
            <a:scrgbClr r="0" g="0" b="0"/>
          </a:lnRef>
          <a:fillRef idx="0">
            <a:scrgbClr r="0" g="0" b="0"/>
          </a:fillRef>
          <a:effectRef idx="0">
            <a:scrgbClr r="0" g="0" b="0"/>
          </a:effectRef>
          <a:fontRef idx="minor"/>
        </p:style>
        <p:txBody>
          <a:bodyPr lIns="0" tIns="0" rIns="0" bIns="0"/>
          <a:lstStyle/>
          <a:p>
            <a:pPr>
              <a:lnSpc>
                <a:spcPct val="100000"/>
              </a:lnSpc>
            </a:pPr>
            <a:r>
              <a:rPr lang="de-DE" sz="1100" b="1" strike="noStrike" spc="-1" dirty="0">
                <a:solidFill>
                  <a:srgbClr val="000000"/>
                </a:solidFill>
                <a:uFill>
                  <a:solidFill>
                    <a:srgbClr val="FFFFFF"/>
                  </a:solidFill>
                </a:uFill>
                <a:latin typeface="Arial"/>
                <a:ea typeface="Droid Sans Fallback"/>
              </a:rPr>
              <a:t>Bevölkerung:</a:t>
            </a:r>
            <a:r>
              <a:rPr lang="de-DE" sz="1100" b="0" strike="noStrike" spc="-1" dirty="0">
                <a:solidFill>
                  <a:srgbClr val="000000"/>
                </a:solidFill>
                <a:uFill>
                  <a:solidFill>
                    <a:srgbClr val="FFFFFF"/>
                  </a:solidFill>
                </a:uFill>
                <a:latin typeface="Arial"/>
                <a:ea typeface="Droid Sans Fallback"/>
              </a:rPr>
              <a:t> ca. 22 Millionen (Stand 2011); überwiegend Araber - Syrer, Palästinenser (ca. 529.000 UNHCR registriert) und Iraker (davon etwa 40.000 beim UNHCR registriert); ethnische Minderheiten: Kurden, Armenier, Turkmenen, Tscherkessen.</a:t>
            </a:r>
            <a:endParaRPr lang="de-DE" sz="1800" b="0" strike="noStrike" spc="-1" dirty="0">
              <a:solidFill>
                <a:srgbClr val="000000"/>
              </a:solidFill>
              <a:uFill>
                <a:solidFill>
                  <a:srgbClr val="FFFFFF"/>
                </a:solidFill>
              </a:uFill>
              <a:latin typeface="Arial"/>
            </a:endParaRPr>
          </a:p>
          <a:p>
            <a:pPr>
              <a:lnSpc>
                <a:spcPct val="100000"/>
              </a:lnSpc>
            </a:pPr>
            <a:r>
              <a:rPr lang="de-DE" sz="1100" b="1" strike="noStrike" spc="-1" dirty="0">
                <a:solidFill>
                  <a:srgbClr val="000000"/>
                </a:solidFill>
                <a:uFill>
                  <a:solidFill>
                    <a:srgbClr val="FFFFFF"/>
                  </a:solidFill>
                </a:uFill>
                <a:latin typeface="Arial"/>
                <a:ea typeface="Droid Sans Fallback"/>
              </a:rPr>
              <a:t>Religionen:</a:t>
            </a:r>
            <a:r>
              <a:rPr lang="de-DE" sz="1100" b="0" strike="noStrike" spc="-1" dirty="0">
                <a:solidFill>
                  <a:srgbClr val="000000"/>
                </a:solidFill>
                <a:uFill>
                  <a:solidFill>
                    <a:srgbClr val="FFFFFF"/>
                  </a:solidFill>
                </a:uFill>
                <a:latin typeface="Arial"/>
                <a:ea typeface="Droid Sans Fallback"/>
              </a:rPr>
              <a:t> mehrheitlich sunnitische Muslime; Minderheiten: alawitische Muslime, Christen, Drusen, schiitische Muslime, Ismaeliten, einige Juden.</a:t>
            </a:r>
            <a:endParaRPr lang="de-DE" sz="1800" b="0" strike="noStrike" spc="-1" dirty="0">
              <a:solidFill>
                <a:srgbClr val="000000"/>
              </a:solidFill>
              <a:uFill>
                <a:solidFill>
                  <a:srgbClr val="FFFFFF"/>
                </a:solidFill>
              </a:uFill>
              <a:latin typeface="Arial"/>
            </a:endParaRPr>
          </a:p>
          <a:p>
            <a:pPr>
              <a:lnSpc>
                <a:spcPct val="100000"/>
              </a:lnSpc>
            </a:pPr>
            <a:endParaRPr lang="de-DE" sz="1800" b="0" strike="noStrike" spc="-1" dirty="0">
              <a:solidFill>
                <a:srgbClr val="000000"/>
              </a:solidFill>
              <a:uFill>
                <a:solidFill>
                  <a:srgbClr val="FFFFFF"/>
                </a:solidFill>
              </a:uFill>
              <a:latin typeface="Arial"/>
            </a:endParaRPr>
          </a:p>
          <a:p>
            <a:pPr>
              <a:lnSpc>
                <a:spcPct val="100000"/>
              </a:lnSpc>
            </a:pPr>
            <a:r>
              <a:rPr lang="de-DE" sz="1100" b="0" strike="noStrike" spc="-1" dirty="0">
                <a:solidFill>
                  <a:srgbClr val="000000"/>
                </a:solidFill>
                <a:uFill>
                  <a:solidFill>
                    <a:srgbClr val="FFFFFF"/>
                  </a:solidFill>
                </a:uFill>
                <a:latin typeface="Arial"/>
                <a:ea typeface="Droid Sans Fallback"/>
              </a:rPr>
              <a:t>In Syrien herrscht seit 2011 ein Bürgerkrieg. Auslöser war das brutale Vorgehen des autokratischen Regimes von Präsident Baschar al-Assad gegen die Proteste der Bevölkerung für mehr Freiheit und Demokratie. Auch nach vier Jahren Blutvergießen besteht wenig Aussicht auf Frieden. Die Situation mit sehr unterschiedlichen Kriegsteilnehmern und Fronten ist verfahren, die internationale Gemeinschaft kann sich nicht auf eine gemeinsame Haltung einigen.</a:t>
            </a:r>
            <a:endParaRPr lang="de-DE" sz="1800" b="0" strike="noStrike" spc="-1" dirty="0">
              <a:solidFill>
                <a:srgbClr val="000000"/>
              </a:solidFill>
              <a:uFill>
                <a:solidFill>
                  <a:srgbClr val="FFFFFF"/>
                </a:solidFill>
              </a:uFill>
              <a:latin typeface="Arial"/>
            </a:endParaRPr>
          </a:p>
          <a:p>
            <a:pPr>
              <a:lnSpc>
                <a:spcPct val="100000"/>
              </a:lnSpc>
            </a:pPr>
            <a:r>
              <a:rPr lang="de-DE" sz="1100" b="0" strike="noStrike" spc="-1" dirty="0">
                <a:solidFill>
                  <a:srgbClr val="000000"/>
                </a:solidFill>
                <a:uFill>
                  <a:solidFill>
                    <a:srgbClr val="FFFFFF"/>
                  </a:solidFill>
                </a:uFill>
                <a:latin typeface="Arial"/>
                <a:ea typeface="Droid Sans Fallback"/>
              </a:rPr>
              <a:t>Seit Beginn des Konflikts haben nach Angaben der Vereinten Nationen etwa 220.000 Menschen ihr Leben verloren.</a:t>
            </a:r>
            <a:endParaRPr lang="de-DE" sz="1800" b="0" strike="noStrike" spc="-1" dirty="0">
              <a:solidFill>
                <a:srgbClr val="000000"/>
              </a:solidFill>
              <a:uFill>
                <a:solidFill>
                  <a:srgbClr val="FFFFFF"/>
                </a:solidFill>
              </a:uFill>
              <a:latin typeface="Arial"/>
            </a:endParaRPr>
          </a:p>
          <a:p>
            <a:pPr>
              <a:lnSpc>
                <a:spcPct val="100000"/>
              </a:lnSpc>
            </a:pPr>
            <a:r>
              <a:rPr lang="de-DE" sz="1100" b="0" strike="noStrike" spc="-1" dirty="0">
                <a:solidFill>
                  <a:srgbClr val="000000"/>
                </a:solidFill>
                <a:uFill>
                  <a:solidFill>
                    <a:srgbClr val="FFFFFF"/>
                  </a:solidFill>
                </a:uFill>
                <a:latin typeface="Arial"/>
                <a:ea typeface="Droid Sans Fallback"/>
              </a:rPr>
              <a:t>Die syrische Regierung und regierungsfreundliche Milizen sowie immer häufiger auch andere Kriegsparteien nehmen die Zivilbevölkerung demnach bewusst unter Beschuss. Großflächige Bombardements mit Fassbomben und Streumunition fänden oft weitab der Frontlinie in dicht besiedelten Wohngebieten statt. Vermutlich wurde wiederholt auch Giftgas eingesetzt. In einigen Gebieten wende die Regierung eine „Ergeben-oder-Verhungern-Taktik“ an und schneide die Bevölkerung systematisch vom Zugang zu Nahrungsmitteln und medizinischer Versorgung ab.</a:t>
            </a:r>
            <a:endParaRPr lang="de-DE" sz="1800" b="0" strike="noStrike" spc="-1" dirty="0">
              <a:solidFill>
                <a:srgbClr val="000000"/>
              </a:solidFill>
              <a:uFill>
                <a:solidFill>
                  <a:srgbClr val="FFFFFF"/>
                </a:solidFill>
              </a:uFill>
              <a:latin typeface="Arial"/>
            </a:endParaRPr>
          </a:p>
          <a:p>
            <a:pPr>
              <a:lnSpc>
                <a:spcPct val="100000"/>
              </a:lnSpc>
            </a:pPr>
            <a:r>
              <a:rPr lang="de-DE" sz="1100" b="0" strike="noStrike" spc="-1" dirty="0">
                <a:solidFill>
                  <a:srgbClr val="000000"/>
                </a:solidFill>
                <a:uFill>
                  <a:solidFill>
                    <a:srgbClr val="FFFFFF"/>
                  </a:solidFill>
                </a:uFill>
                <a:latin typeface="Arial"/>
                <a:ea typeface="Droid Sans Fallback"/>
              </a:rPr>
              <a:t>Zahlreiche Menschen wurden von der Regierung willkürlich verhaftet, gefoltert und in Gefängnissen umgebracht. Auch regierungsfeindliche Milizen sowie verschiedene militante islamistische Gruppierungen wie der „Islamische Staat“ und die „Al-Nusra Front“ haben nach Angaben von Menschenrechtsorganisationen Menschen gefoltert, Zivilisten angegriffen und Kindersoldaten rekrutiert.</a:t>
            </a:r>
            <a:endParaRPr lang="de-DE" sz="1800" b="0" strike="noStrike" spc="-1" dirty="0">
              <a:solidFill>
                <a:srgbClr val="000000"/>
              </a:solidFill>
              <a:uFill>
                <a:solidFill>
                  <a:srgbClr val="FFFFFF"/>
                </a:solidFill>
              </a:uFill>
              <a:latin typeface="Arial"/>
            </a:endParaRPr>
          </a:p>
          <a:p>
            <a:pPr>
              <a:lnSpc>
                <a:spcPct val="100000"/>
              </a:lnSpc>
            </a:pPr>
            <a:r>
              <a:rPr lang="de-DE" sz="1100" b="0" strike="noStrike" spc="-1" dirty="0">
                <a:solidFill>
                  <a:srgbClr val="000000"/>
                </a:solidFill>
                <a:uFill>
                  <a:solidFill>
                    <a:srgbClr val="FFFFFF"/>
                  </a:solidFill>
                </a:uFill>
                <a:latin typeface="Arial"/>
                <a:ea typeface="Droid Sans Fallback"/>
              </a:rPr>
              <a:t>Vor diesen Zuständen ist heute etwa die Hälfte der Einwohner Syriens auf der Flucht. Bis Juli 2015 mussten mehr als vier Millionen Menschen ihr Heimatland verlassen. Die meisten von ihnen leben derzeit in Flüchtlingslagern in der Türkei und in Jordanien, Libanon, Irak und Ägypten. Hinzu kommen laut UNHCR etwa 6,5 Millionen Binnenflüchtlinge. </a:t>
            </a:r>
            <a:endParaRPr lang="de-DE" sz="1800" b="0" strike="noStrike" spc="-1" dirty="0">
              <a:solidFill>
                <a:srgbClr val="000000"/>
              </a:solidFill>
              <a:uFill>
                <a:solidFill>
                  <a:srgbClr val="FFFFFF"/>
                </a:solidFill>
              </a:uFill>
              <a:latin typeface="Arial"/>
            </a:endParaRPr>
          </a:p>
          <a:p>
            <a:pPr>
              <a:lnSpc>
                <a:spcPct val="100000"/>
              </a:lnSpc>
            </a:pPr>
            <a:r>
              <a:rPr lang="de-DE" sz="1100" b="0" strike="noStrike" spc="-1" dirty="0">
                <a:solidFill>
                  <a:srgbClr val="000000"/>
                </a:solidFill>
                <a:uFill>
                  <a:solidFill>
                    <a:srgbClr val="FFFFFF"/>
                  </a:solidFill>
                </a:uFill>
                <a:latin typeface="Arial"/>
                <a:ea typeface="Droid Sans Fallback"/>
              </a:rPr>
              <a:t>Nach Europa kamen nach Angaben seit Beginn des Bürgerkriegs demnach rund 310.000 Syrer, 121.000 davon leben in Deutschland.</a:t>
            </a:r>
            <a:endParaRPr lang="de-DE" sz="1800" b="0" strike="noStrike" spc="-1" dirty="0">
              <a:solidFill>
                <a:srgbClr val="000000"/>
              </a:solidFill>
              <a:uFill>
                <a:solidFill>
                  <a:srgbClr val="FFFFFF"/>
                </a:solidFill>
              </a:uFill>
              <a:latin typeface="Arial"/>
            </a:endParaRPr>
          </a:p>
          <a:p>
            <a:pPr>
              <a:lnSpc>
                <a:spcPct val="100000"/>
              </a:lnSpc>
            </a:pPr>
            <a:endParaRPr lang="de-DE" sz="1800" b="0" strike="noStrike" spc="-1" dirty="0">
              <a:solidFill>
                <a:srgbClr val="000000"/>
              </a:solidFill>
              <a:uFill>
                <a:solidFill>
                  <a:srgbClr val="FFFFFF"/>
                </a:solidFill>
              </a:uFill>
              <a:latin typeface="Arial"/>
            </a:endParaRPr>
          </a:p>
          <a:p>
            <a:pPr>
              <a:lnSpc>
                <a:spcPct val="100000"/>
              </a:lnSpc>
            </a:pPr>
            <a:r>
              <a:rPr lang="de-DE" sz="1100" b="0" strike="noStrike" spc="-1" dirty="0">
                <a:solidFill>
                  <a:srgbClr val="000000"/>
                </a:solidFill>
                <a:uFill>
                  <a:solidFill>
                    <a:srgbClr val="FFFFFF"/>
                  </a:solidFill>
                </a:uFill>
                <a:latin typeface="Arial"/>
                <a:ea typeface="Droid Sans Fallback"/>
              </a:rPr>
              <a:t>ENTSCHEIDUNGEN 2016: 2016 hat die zuständige Behörde in Deutschland fast 292.000 Asylanträge von </a:t>
            </a:r>
            <a:r>
              <a:rPr lang="de-DE" sz="1100" b="0" strike="noStrike" spc="-1" dirty="0" err="1">
                <a:solidFill>
                  <a:srgbClr val="000000"/>
                </a:solidFill>
                <a:uFill>
                  <a:solidFill>
                    <a:srgbClr val="FFFFFF"/>
                  </a:solidFill>
                </a:uFill>
                <a:latin typeface="Arial"/>
                <a:ea typeface="Droid Sans Fallback"/>
              </a:rPr>
              <a:t>SyrerInnen</a:t>
            </a:r>
            <a:r>
              <a:rPr lang="de-DE" sz="1100" b="0" strike="noStrike" spc="-1" dirty="0">
                <a:solidFill>
                  <a:srgbClr val="000000"/>
                </a:solidFill>
                <a:uFill>
                  <a:solidFill>
                    <a:srgbClr val="FFFFFF"/>
                  </a:solidFill>
                </a:uFill>
                <a:latin typeface="Arial"/>
                <a:ea typeface="Droid Sans Fallback"/>
              </a:rPr>
              <a:t> entschieden.  </a:t>
            </a:r>
            <a:r>
              <a:rPr lang="de-DE" sz="1100" b="1" strike="noStrike" spc="-1" dirty="0">
                <a:solidFill>
                  <a:srgbClr val="000000"/>
                </a:solidFill>
                <a:uFill>
                  <a:solidFill>
                    <a:srgbClr val="FFFFFF"/>
                  </a:solidFill>
                </a:uFill>
                <a:latin typeface="Arial"/>
                <a:ea typeface="Droid Sans Fallback"/>
              </a:rPr>
              <a:t>Die „bereinigte“ Schutzquote liegt bei 99,9%</a:t>
            </a:r>
            <a:endParaRPr lang="de-DE" sz="1800" b="0" strike="noStrike" spc="-1" dirty="0">
              <a:solidFill>
                <a:srgbClr val="000000"/>
              </a:solidFill>
              <a:uFill>
                <a:solidFill>
                  <a:srgbClr val="FFFFFF"/>
                </a:solidFill>
              </a:uFill>
              <a:latin typeface="Arial"/>
            </a:endParaRPr>
          </a:p>
          <a:p>
            <a:pPr>
              <a:lnSpc>
                <a:spcPct val="100000"/>
              </a:lnSpc>
            </a:pPr>
            <a:endParaRPr lang="de-DE" sz="1800" b="0" strike="noStrike" spc="-1" dirty="0">
              <a:solidFill>
                <a:srgbClr val="000000"/>
              </a:solidFill>
              <a:uFill>
                <a:solidFill>
                  <a:srgbClr val="FFFFFF"/>
                </a:solidFill>
              </a:uFill>
              <a:latin typeface="Arial"/>
            </a:endParaRPr>
          </a:p>
          <a:p>
            <a:pPr>
              <a:lnSpc>
                <a:spcPct val="100000"/>
              </a:lnSpc>
            </a:pPr>
            <a:r>
              <a:rPr lang="de-DE" sz="1100" b="1" strike="noStrike" spc="-1" dirty="0">
                <a:solidFill>
                  <a:srgbClr val="000000"/>
                </a:solidFill>
                <a:uFill>
                  <a:solidFill>
                    <a:srgbClr val="FFFFFF"/>
                  </a:solidFill>
                </a:uFill>
                <a:latin typeface="Arial"/>
                <a:ea typeface="Droid Sans Fallback"/>
              </a:rPr>
              <a:t>Weitere Informationen:</a:t>
            </a:r>
            <a:r>
              <a:rPr lang="de-DE" sz="1100" b="0" u="sng" strike="noStrike" spc="-1" dirty="0">
                <a:solidFill>
                  <a:srgbClr val="000000"/>
                </a:solidFill>
                <a:uFill>
                  <a:solidFill>
                    <a:srgbClr val="FFFFFF"/>
                  </a:solidFill>
                </a:uFill>
                <a:latin typeface="Arial"/>
                <a:ea typeface="Droid Sans Fallback"/>
              </a:rPr>
              <a:t> </a:t>
            </a:r>
            <a:r>
              <a:rPr lang="de-DE" sz="1100" b="0" u="sng" strike="noStrike" spc="-1" dirty="0">
                <a:solidFill>
                  <a:srgbClr val="CCCCFF"/>
                </a:solidFill>
                <a:uFill>
                  <a:solidFill>
                    <a:srgbClr val="FFFFFF"/>
                  </a:solidFill>
                </a:uFill>
                <a:latin typeface="Arial"/>
                <a:ea typeface="Droid Sans Fallback"/>
                <a:hlinkClick r:id="rId3"/>
              </a:rPr>
              <a:t>http://mediendienst-integration.de/fileadmin/Dateien/Informationspapier_Herkunftslaender_Asyl.pdf</a:t>
            </a:r>
            <a:endParaRPr lang="de-DE" sz="1800" b="0" strike="noStrike" spc="-1" dirty="0">
              <a:solidFill>
                <a:srgbClr val="000000"/>
              </a:solidFill>
              <a:uFill>
                <a:solidFill>
                  <a:srgbClr val="FFFFFF"/>
                </a:solidFill>
              </a:uFill>
              <a:latin typeface="Arial"/>
            </a:endParaRPr>
          </a:p>
          <a:p>
            <a:pPr>
              <a:lnSpc>
                <a:spcPct val="100000"/>
              </a:lnSpc>
            </a:pPr>
            <a:r>
              <a:rPr lang="de-DE" sz="1100" b="0" u="sng" strike="noStrike" spc="-1" dirty="0">
                <a:solidFill>
                  <a:srgbClr val="CCCCFF"/>
                </a:solidFill>
                <a:uFill>
                  <a:solidFill>
                    <a:srgbClr val="FFFFFF"/>
                  </a:solidFill>
                </a:uFill>
                <a:latin typeface="Arial"/>
                <a:ea typeface="Droid Sans Fallback"/>
                <a:hlinkClick r:id="rId4"/>
              </a:rPr>
              <a:t>https://www.amnesty.de/laenderbericht/syrien</a:t>
            </a:r>
            <a:endParaRPr lang="de-DE" sz="1800" b="0" strike="noStrike" spc="-1" dirty="0">
              <a:solidFill>
                <a:srgbClr val="000000"/>
              </a:solidFill>
              <a:uFill>
                <a:solidFill>
                  <a:srgbClr val="FFFFFF"/>
                </a:solidFill>
              </a:uFill>
              <a:latin typeface="Arial"/>
            </a:endParaRPr>
          </a:p>
          <a:p>
            <a:pPr>
              <a:lnSpc>
                <a:spcPct val="100000"/>
              </a:lnSpc>
            </a:pPr>
            <a:r>
              <a:rPr lang="de-DE" sz="1100" b="0" u="sng" strike="noStrike" spc="-1" dirty="0">
                <a:solidFill>
                  <a:srgbClr val="CCCCFF"/>
                </a:solidFill>
                <a:uFill>
                  <a:solidFill>
                    <a:srgbClr val="FFFFFF"/>
                  </a:solidFill>
                </a:uFill>
                <a:latin typeface="Arial"/>
                <a:ea typeface="Droid Sans Fallback"/>
                <a:hlinkClick r:id="rId5"/>
              </a:rPr>
              <a:t>https://www.hrw.org/middle-east/n-africa/syria</a:t>
            </a:r>
            <a:endParaRPr lang="de-DE" sz="1100" b="0" u="sng" strike="noStrike" spc="-1" dirty="0">
              <a:solidFill>
                <a:srgbClr val="CCCCFF"/>
              </a:solidFill>
              <a:uFill>
                <a:solidFill>
                  <a:srgbClr val="FFFFFF"/>
                </a:solidFill>
              </a:uFill>
              <a:latin typeface="Arial"/>
              <a:ea typeface="Droid Sans Fallback"/>
            </a:endParaRPr>
          </a:p>
          <a:p>
            <a:pPr>
              <a:lnSpc>
                <a:spcPct val="100000"/>
              </a:lnSpc>
            </a:pPr>
            <a:r>
              <a:rPr lang="de-DE" sz="1100" u="sng" spc="-1" dirty="0">
                <a:solidFill>
                  <a:srgbClr val="CCCCFF"/>
                </a:solidFill>
                <a:uFill>
                  <a:solidFill>
                    <a:srgbClr val="FFFFFF"/>
                  </a:solidFill>
                </a:uFill>
                <a:ea typeface="Droid Sans Fallback"/>
                <a:hlinkClick r:id="rId6"/>
              </a:rPr>
              <a:t>http://dipbt.bundestag.de/dip21/btd/18/112/1811262.pdf</a:t>
            </a:r>
            <a:endParaRPr lang="de-DE" sz="1100" u="sng" spc="-1" dirty="0">
              <a:solidFill>
                <a:srgbClr val="CCCCFF"/>
              </a:solidFill>
              <a:uFill>
                <a:solidFill>
                  <a:srgbClr val="FFFFFF"/>
                </a:solidFill>
              </a:uFill>
              <a:ea typeface="Droid Sans Fallback"/>
            </a:endParaRPr>
          </a:p>
          <a:p>
            <a:pPr>
              <a:lnSpc>
                <a:spcPct val="100000"/>
              </a:lnSpc>
            </a:pPr>
            <a:endParaRPr lang="de-DE" sz="1100" b="0" u="sng" strike="noStrike" spc="-1" dirty="0">
              <a:solidFill>
                <a:srgbClr val="CCCCFF"/>
              </a:solidFill>
              <a:uFill>
                <a:solidFill>
                  <a:srgbClr val="FFFFFF"/>
                </a:solidFill>
              </a:uFill>
              <a:latin typeface="Arial"/>
              <a:ea typeface="Droid Sans Fallback"/>
            </a:endParaRPr>
          </a:p>
          <a:p>
            <a:pPr>
              <a:lnSpc>
                <a:spcPct val="100000"/>
              </a:lnSpc>
            </a:pPr>
            <a:r>
              <a:rPr lang="de-DE" sz="1000" spc="-1" dirty="0">
                <a:solidFill>
                  <a:srgbClr val="000000"/>
                </a:solidFill>
                <a:uFill>
                  <a:solidFill>
                    <a:srgbClr val="FFFFFF"/>
                  </a:solidFill>
                </a:uFill>
              </a:rPr>
              <a:t>„</a:t>
            </a:r>
            <a:r>
              <a:rPr lang="de-DE" sz="1000" b="1" spc="-1" dirty="0">
                <a:solidFill>
                  <a:srgbClr val="000000"/>
                </a:solidFill>
                <a:uFill>
                  <a:solidFill>
                    <a:srgbClr val="FFFFFF"/>
                  </a:solidFill>
                </a:uFill>
              </a:rPr>
              <a:t>bereinigte Schutzquote“</a:t>
            </a:r>
          </a:p>
          <a:p>
            <a:pPr>
              <a:lnSpc>
                <a:spcPct val="100000"/>
              </a:lnSpc>
            </a:pPr>
            <a:r>
              <a:rPr lang="de-DE" sz="1000" spc="-1" dirty="0">
                <a:solidFill>
                  <a:srgbClr val="000000"/>
                </a:solidFill>
                <a:uFill>
                  <a:solidFill>
                    <a:srgbClr val="FFFFFF"/>
                  </a:solidFill>
                </a:uFill>
              </a:rPr>
              <a:t>Bei der bereinigten Schutzquote bleiben formelle Entscheidungen unberücksichtigt - also jene, in denen das BAMF keine inhaltliche Aussage zum Antrag trifft, sondern die Fälle sich bereits vor der behördlichen Entscheidung anderweitig erledigen, beispielsweise, wenn gar nicht Deutschland, sondern ein anderer EU-Mitgliedstaat für die Durchführung des Asylverfahrens zuständig ist (Dublin-Verordnung), jemand seinen Asylantrag zurückzieht oder durch Heirat seinen Aufenthaltsstatus ändert.</a:t>
            </a:r>
          </a:p>
          <a:p>
            <a:pPr>
              <a:lnSpc>
                <a:spcPct val="100000"/>
              </a:lnSpc>
            </a:pPr>
            <a:endParaRPr lang="de-DE" sz="1800" b="0" strike="noStrike" spc="-1" dirty="0">
              <a:solidFill>
                <a:srgbClr val="000000"/>
              </a:solidFill>
              <a:uFill>
                <a:solidFill>
                  <a:srgbClr val="FFFFFF"/>
                </a:solidFill>
              </a:uFill>
              <a:latin typeface="Arial"/>
            </a:endParaRPr>
          </a:p>
          <a:p>
            <a:pPr>
              <a:lnSpc>
                <a:spcPct val="100000"/>
              </a:lnSpc>
            </a:pPr>
            <a:endParaRPr lang="de-DE" sz="1800" b="0" strike="noStrike" spc="-1" dirty="0">
              <a:solidFill>
                <a:srgbClr val="000000"/>
              </a:solidFill>
              <a:uFill>
                <a:solidFill>
                  <a:srgbClr val="FFFFFF"/>
                </a:solidFill>
              </a:uFill>
              <a:latin typeface="Arial"/>
            </a:endParaRPr>
          </a:p>
        </p:txBody>
      </p:sp>
    </p:spTree>
    <p:extLst>
      <p:ext uri="{BB962C8B-B14F-4D97-AF65-F5344CB8AC3E}">
        <p14:creationId xmlns:p14="http://schemas.microsoft.com/office/powerpoint/2010/main" val="106720989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 name="CustomShape 1"/>
          <p:cNvSpPr/>
          <p:nvPr/>
        </p:nvSpPr>
        <p:spPr>
          <a:xfrm>
            <a:off x="755640" y="5078520"/>
            <a:ext cx="6045840" cy="4809240"/>
          </a:xfrm>
          <a:prstGeom prst="rect">
            <a:avLst/>
          </a:prstGeom>
          <a:noFill/>
          <a:ln>
            <a:noFill/>
          </a:ln>
        </p:spPr>
        <p:style>
          <a:lnRef idx="0">
            <a:scrgbClr r="0" g="0" b="0"/>
          </a:lnRef>
          <a:fillRef idx="0">
            <a:scrgbClr r="0" g="0" b="0"/>
          </a:fillRef>
          <a:effectRef idx="0">
            <a:scrgbClr r="0" g="0" b="0"/>
          </a:effectRef>
          <a:fontRef idx="minor"/>
        </p:style>
      </p:sp>
      <p:sp>
        <p:nvSpPr>
          <p:cNvPr id="390" name="CustomShape 2"/>
          <p:cNvSpPr/>
          <p:nvPr/>
        </p:nvSpPr>
        <p:spPr>
          <a:xfrm>
            <a:off x="755640" y="878040"/>
            <a:ext cx="6017400" cy="5275110"/>
          </a:xfrm>
          <a:prstGeom prst="rect">
            <a:avLst/>
          </a:prstGeom>
          <a:noFill/>
          <a:ln>
            <a:noFill/>
          </a:ln>
        </p:spPr>
        <p:style>
          <a:lnRef idx="0">
            <a:scrgbClr r="0" g="0" b="0"/>
          </a:lnRef>
          <a:fillRef idx="0">
            <a:scrgbClr r="0" g="0" b="0"/>
          </a:fillRef>
          <a:effectRef idx="0">
            <a:scrgbClr r="0" g="0" b="0"/>
          </a:effectRef>
          <a:fontRef idx="minor"/>
        </p:style>
        <p:txBody>
          <a:bodyPr lIns="0" tIns="0" rIns="0" bIns="0"/>
          <a:lstStyle/>
          <a:p>
            <a:pPr>
              <a:lnSpc>
                <a:spcPct val="100000"/>
              </a:lnSpc>
            </a:pPr>
            <a:r>
              <a:rPr lang="de-DE" sz="1100" b="1" strike="noStrike" spc="-1" dirty="0">
                <a:solidFill>
                  <a:srgbClr val="000000"/>
                </a:solidFill>
                <a:uFill>
                  <a:solidFill>
                    <a:srgbClr val="FFFFFF"/>
                  </a:solidFill>
                </a:uFill>
                <a:latin typeface="Arial"/>
                <a:ea typeface="Droid Sans Fallback"/>
              </a:rPr>
              <a:t>Bevölkerung:</a:t>
            </a:r>
            <a:r>
              <a:rPr lang="de-DE" sz="1100" b="0" strike="noStrike" spc="-1" dirty="0">
                <a:solidFill>
                  <a:srgbClr val="000000"/>
                </a:solidFill>
                <a:uFill>
                  <a:solidFill>
                    <a:srgbClr val="FFFFFF"/>
                  </a:solidFill>
                </a:uFill>
                <a:latin typeface="Arial"/>
                <a:ea typeface="Droid Sans Fallback"/>
              </a:rPr>
              <a:t> ca. 34 Millionen Einwohnern aus. Knapp 70% der Bevölkerung wohnt in Städten. Ethnische Bevölkerungsgruppen: ca. 80% Araber, (offiziell) 17% Kurden. Ethnische Minderheiten: Turkmenen, </a:t>
            </a:r>
            <a:r>
              <a:rPr lang="de-DE" sz="1100" b="0" strike="noStrike" spc="-1" dirty="0" err="1">
                <a:solidFill>
                  <a:srgbClr val="000000"/>
                </a:solidFill>
                <a:uFill>
                  <a:solidFill>
                    <a:srgbClr val="FFFFFF"/>
                  </a:solidFill>
                </a:uFill>
                <a:latin typeface="Arial"/>
                <a:ea typeface="Droid Sans Fallback"/>
              </a:rPr>
              <a:t>Mandäer</a:t>
            </a:r>
            <a:r>
              <a:rPr lang="de-DE" sz="1100" b="0" strike="noStrike" spc="-1" dirty="0">
                <a:solidFill>
                  <a:srgbClr val="000000"/>
                </a:solidFill>
                <a:uFill>
                  <a:solidFill>
                    <a:srgbClr val="FFFFFF"/>
                  </a:solidFill>
                </a:uFill>
                <a:latin typeface="Arial"/>
                <a:ea typeface="Droid Sans Fallback"/>
              </a:rPr>
              <a:t>, sehr wenige Juden, „schwarze Iraker“.</a:t>
            </a:r>
            <a:endParaRPr lang="de-DE" sz="1800" b="0" strike="noStrike" spc="-1" dirty="0">
              <a:solidFill>
                <a:srgbClr val="000000"/>
              </a:solidFill>
              <a:uFill>
                <a:solidFill>
                  <a:srgbClr val="FFFFFF"/>
                </a:solidFill>
              </a:uFill>
              <a:latin typeface="Arial"/>
            </a:endParaRPr>
          </a:p>
          <a:p>
            <a:pPr>
              <a:lnSpc>
                <a:spcPct val="100000"/>
              </a:lnSpc>
            </a:pPr>
            <a:endParaRPr lang="de-DE" sz="1800" b="0" strike="noStrike" spc="-1" dirty="0">
              <a:solidFill>
                <a:srgbClr val="000000"/>
              </a:solidFill>
              <a:uFill>
                <a:solidFill>
                  <a:srgbClr val="FFFFFF"/>
                </a:solidFill>
              </a:uFill>
              <a:latin typeface="Arial"/>
            </a:endParaRPr>
          </a:p>
          <a:p>
            <a:pPr>
              <a:lnSpc>
                <a:spcPct val="100000"/>
              </a:lnSpc>
            </a:pPr>
            <a:r>
              <a:rPr lang="de-DE" sz="1100" b="1" strike="noStrike" spc="-1" dirty="0">
                <a:solidFill>
                  <a:srgbClr val="000000"/>
                </a:solidFill>
                <a:uFill>
                  <a:solidFill>
                    <a:srgbClr val="FFFFFF"/>
                  </a:solidFill>
                </a:uFill>
                <a:latin typeface="Arial"/>
                <a:ea typeface="Droid Sans Fallback"/>
              </a:rPr>
              <a:t>Religion</a:t>
            </a:r>
            <a:r>
              <a:rPr lang="de-DE" sz="1100" b="0" strike="noStrike" spc="-1" dirty="0">
                <a:solidFill>
                  <a:srgbClr val="000000"/>
                </a:solidFill>
                <a:uFill>
                  <a:solidFill>
                    <a:srgbClr val="FFFFFF"/>
                  </a:solidFill>
                </a:uFill>
                <a:latin typeface="Arial"/>
                <a:ea typeface="Droid Sans Fallback"/>
              </a:rPr>
              <a:t>: Mehr als 95% Muslime, davon ca. 60% Schiiten und ca. 35% Sunniten. Angehörige verschiedener christlicher Kirchen und zahlreiche kleinere Religionsgruppen wie Jesiden, </a:t>
            </a:r>
            <a:r>
              <a:rPr lang="de-DE" sz="1100" b="0" strike="noStrike" spc="-1" dirty="0" err="1">
                <a:solidFill>
                  <a:srgbClr val="000000"/>
                </a:solidFill>
                <a:uFill>
                  <a:solidFill>
                    <a:srgbClr val="FFFFFF"/>
                  </a:solidFill>
                </a:uFill>
                <a:latin typeface="Arial"/>
                <a:ea typeface="Droid Sans Fallback"/>
              </a:rPr>
              <a:t>Mandäer</a:t>
            </a:r>
            <a:r>
              <a:rPr lang="de-DE" sz="1100" b="0" strike="noStrike" spc="-1" dirty="0">
                <a:solidFill>
                  <a:srgbClr val="000000"/>
                </a:solidFill>
                <a:uFill>
                  <a:solidFill>
                    <a:srgbClr val="FFFFFF"/>
                  </a:solidFill>
                </a:uFill>
                <a:latin typeface="Arial"/>
                <a:ea typeface="Droid Sans Fallback"/>
              </a:rPr>
              <a:t>, </a:t>
            </a:r>
            <a:r>
              <a:rPr lang="de-DE" sz="1100" b="0" strike="noStrike" spc="-1" dirty="0" err="1">
                <a:solidFill>
                  <a:srgbClr val="000000"/>
                </a:solidFill>
                <a:uFill>
                  <a:solidFill>
                    <a:srgbClr val="FFFFFF"/>
                  </a:solidFill>
                </a:uFill>
                <a:latin typeface="Arial"/>
                <a:ea typeface="Droid Sans Fallback"/>
              </a:rPr>
              <a:t>Shabak</a:t>
            </a:r>
            <a:r>
              <a:rPr lang="de-DE" sz="1100" b="0" strike="noStrike" spc="-1" dirty="0">
                <a:solidFill>
                  <a:srgbClr val="000000"/>
                </a:solidFill>
                <a:uFill>
                  <a:solidFill>
                    <a:srgbClr val="FFFFFF"/>
                  </a:solidFill>
                </a:uFill>
                <a:latin typeface="Arial"/>
                <a:ea typeface="Droid Sans Fallback"/>
              </a:rPr>
              <a:t>. </a:t>
            </a:r>
            <a:endParaRPr lang="de-DE" sz="1800" b="0" strike="noStrike" spc="-1" dirty="0">
              <a:solidFill>
                <a:srgbClr val="000000"/>
              </a:solidFill>
              <a:uFill>
                <a:solidFill>
                  <a:srgbClr val="FFFFFF"/>
                </a:solidFill>
              </a:uFill>
              <a:latin typeface="Arial"/>
            </a:endParaRPr>
          </a:p>
          <a:p>
            <a:pPr>
              <a:lnSpc>
                <a:spcPct val="100000"/>
              </a:lnSpc>
            </a:pPr>
            <a:endParaRPr lang="de-DE" sz="1800" b="0" strike="noStrike" spc="-1" dirty="0">
              <a:solidFill>
                <a:srgbClr val="000000"/>
              </a:solidFill>
              <a:uFill>
                <a:solidFill>
                  <a:srgbClr val="FFFFFF"/>
                </a:solidFill>
              </a:uFill>
              <a:latin typeface="Arial"/>
            </a:endParaRPr>
          </a:p>
          <a:p>
            <a:pPr>
              <a:lnSpc>
                <a:spcPct val="100000"/>
              </a:lnSpc>
            </a:pPr>
            <a:r>
              <a:rPr lang="de-DE" sz="1100" b="0" strike="noStrike" spc="-1" dirty="0">
                <a:solidFill>
                  <a:srgbClr val="000000"/>
                </a:solidFill>
                <a:uFill>
                  <a:solidFill>
                    <a:srgbClr val="FFFFFF"/>
                  </a:solidFill>
                </a:uFill>
                <a:latin typeface="Arial"/>
                <a:ea typeface="Droid Sans Fallback"/>
              </a:rPr>
              <a:t>Der Irak befindet sich seit der militärischen Invasion durch die USA und Großbritannien im Jahr 2003 in einem Strudel aus politischer und ethnischer Gewalt, in dem mehrere hunderttausend Zivilisten ums Leben kamen.</a:t>
            </a:r>
            <a:endParaRPr lang="de-DE" sz="1800" b="0" strike="noStrike" spc="-1" dirty="0">
              <a:solidFill>
                <a:srgbClr val="000000"/>
              </a:solidFill>
              <a:uFill>
                <a:solidFill>
                  <a:srgbClr val="FFFFFF"/>
                </a:solidFill>
              </a:uFill>
              <a:latin typeface="Arial"/>
            </a:endParaRPr>
          </a:p>
          <a:p>
            <a:pPr>
              <a:lnSpc>
                <a:spcPct val="100000"/>
              </a:lnSpc>
            </a:pPr>
            <a:r>
              <a:rPr lang="de-DE" sz="1100" b="0" strike="noStrike" spc="-1" dirty="0">
                <a:solidFill>
                  <a:srgbClr val="000000"/>
                </a:solidFill>
                <a:uFill>
                  <a:solidFill>
                    <a:srgbClr val="FFFFFF"/>
                  </a:solidFill>
                </a:uFill>
                <a:latin typeface="Arial"/>
                <a:ea typeface="Droid Sans Fallback"/>
              </a:rPr>
              <a:t>Seit der Einnahme der Millionenstadt </a:t>
            </a:r>
            <a:r>
              <a:rPr lang="de-DE" sz="1100" b="0" strike="noStrike" spc="-1" dirty="0" err="1">
                <a:solidFill>
                  <a:srgbClr val="000000"/>
                </a:solidFill>
                <a:uFill>
                  <a:solidFill>
                    <a:srgbClr val="FFFFFF"/>
                  </a:solidFill>
                </a:uFill>
                <a:latin typeface="Arial"/>
                <a:ea typeface="Droid Sans Fallback"/>
              </a:rPr>
              <a:t>Mossul</a:t>
            </a:r>
            <a:r>
              <a:rPr lang="de-DE" sz="1100" b="0" strike="noStrike" spc="-1" dirty="0">
                <a:solidFill>
                  <a:srgbClr val="000000"/>
                </a:solidFill>
                <a:uFill>
                  <a:solidFill>
                    <a:srgbClr val="FFFFFF"/>
                  </a:solidFill>
                </a:uFill>
                <a:latin typeface="Arial"/>
                <a:ea typeface="Droid Sans Fallback"/>
              </a:rPr>
              <a:t> durch die Organisation „Islamischer Staat“ (IS) im Juni 2014 hat sich die Lage noch einmal dramatisch verschlechtert. Heute kontrolliert der IS weite Teile des Zentral- und Nordiraks, wo es zu Massenexekutionen und -vergewaltigungen, ethnischen Säuberungen sowie zu Bomben- und Granatenangriffen auf die Zivilbevölkerung kommt. Zwischen Januar und Oktober 2014 wurden rund 10.000 Zivilisten getötet.</a:t>
            </a:r>
            <a:endParaRPr lang="de-DE" sz="1800" b="0" strike="noStrike" spc="-1" dirty="0">
              <a:solidFill>
                <a:srgbClr val="000000"/>
              </a:solidFill>
              <a:uFill>
                <a:solidFill>
                  <a:srgbClr val="FFFFFF"/>
                </a:solidFill>
              </a:uFill>
              <a:latin typeface="Arial"/>
            </a:endParaRPr>
          </a:p>
          <a:p>
            <a:pPr>
              <a:lnSpc>
                <a:spcPct val="100000"/>
              </a:lnSpc>
            </a:pPr>
            <a:r>
              <a:rPr lang="de-DE" sz="1100" b="0" strike="noStrike" spc="-1" dirty="0">
                <a:solidFill>
                  <a:srgbClr val="000000"/>
                </a:solidFill>
                <a:uFill>
                  <a:solidFill>
                    <a:srgbClr val="FFFFFF"/>
                  </a:solidFill>
                </a:uFill>
                <a:latin typeface="Arial"/>
                <a:ea typeface="Droid Sans Fallback"/>
              </a:rPr>
              <a:t>Besonders brutal agierte der IS nach der Einnahme der nordirakischen Stadt </a:t>
            </a:r>
            <a:r>
              <a:rPr lang="de-DE" sz="1100" b="0" strike="noStrike" spc="-1" dirty="0" err="1">
                <a:solidFill>
                  <a:srgbClr val="000000"/>
                </a:solidFill>
                <a:uFill>
                  <a:solidFill>
                    <a:srgbClr val="FFFFFF"/>
                  </a:solidFill>
                </a:uFill>
                <a:latin typeface="Arial"/>
                <a:ea typeface="Droid Sans Fallback"/>
              </a:rPr>
              <a:t>Sindschar</a:t>
            </a:r>
            <a:r>
              <a:rPr lang="de-DE" sz="1100" b="0" strike="noStrike" spc="-1" dirty="0">
                <a:solidFill>
                  <a:srgbClr val="000000"/>
                </a:solidFill>
                <a:uFill>
                  <a:solidFill>
                    <a:srgbClr val="FFFFFF"/>
                  </a:solidFill>
                </a:uFill>
                <a:latin typeface="Arial"/>
                <a:ea typeface="Droid Sans Fallback"/>
              </a:rPr>
              <a:t> im August 2014, als Tausende Angehörige der Jesiden-Minderheit ermordet wurden. Noch immer werden regelmäßig Massengräber entdeckt. Die UN erhebt den Vorwurf des Genozids. Laut Amnesty International wurden hunderte von jesidischen Mädchen verschleppt und als Sexsklavinnen missbraucht.</a:t>
            </a:r>
            <a:endParaRPr lang="de-DE" sz="1800" b="0" strike="noStrike" spc="-1" dirty="0">
              <a:solidFill>
                <a:srgbClr val="000000"/>
              </a:solidFill>
              <a:uFill>
                <a:solidFill>
                  <a:srgbClr val="FFFFFF"/>
                </a:solidFill>
              </a:uFill>
              <a:latin typeface="Arial"/>
            </a:endParaRPr>
          </a:p>
          <a:p>
            <a:pPr>
              <a:lnSpc>
                <a:spcPct val="100000"/>
              </a:lnSpc>
            </a:pPr>
            <a:r>
              <a:rPr lang="de-DE" sz="1100" b="0" strike="noStrike" spc="-1" dirty="0">
                <a:solidFill>
                  <a:srgbClr val="000000"/>
                </a:solidFill>
                <a:uFill>
                  <a:solidFill>
                    <a:srgbClr val="FFFFFF"/>
                  </a:solidFill>
                </a:uFill>
                <a:latin typeface="Arial"/>
                <a:ea typeface="Droid Sans Fallback"/>
              </a:rPr>
              <a:t>Aktuell sind etwa 4 Millionen Iraker auf der Flucht.</a:t>
            </a:r>
            <a:endParaRPr lang="de-DE" sz="1800" b="0" strike="noStrike" spc="-1" dirty="0">
              <a:solidFill>
                <a:srgbClr val="000000"/>
              </a:solidFill>
              <a:uFill>
                <a:solidFill>
                  <a:srgbClr val="FFFFFF"/>
                </a:solidFill>
              </a:uFill>
              <a:latin typeface="Arial"/>
            </a:endParaRPr>
          </a:p>
          <a:p>
            <a:pPr>
              <a:lnSpc>
                <a:spcPct val="100000"/>
              </a:lnSpc>
            </a:pPr>
            <a:endParaRPr lang="de-DE" sz="1800" b="0" strike="noStrike" spc="-1" dirty="0">
              <a:solidFill>
                <a:srgbClr val="000000"/>
              </a:solidFill>
              <a:uFill>
                <a:solidFill>
                  <a:srgbClr val="FFFFFF"/>
                </a:solidFill>
              </a:uFill>
              <a:latin typeface="Arial"/>
            </a:endParaRPr>
          </a:p>
          <a:p>
            <a:pPr>
              <a:lnSpc>
                <a:spcPct val="100000"/>
              </a:lnSpc>
            </a:pPr>
            <a:r>
              <a:rPr lang="de-DE" sz="1100" b="0" strike="noStrike" spc="-1" dirty="0">
                <a:solidFill>
                  <a:srgbClr val="000000"/>
                </a:solidFill>
                <a:uFill>
                  <a:solidFill>
                    <a:srgbClr val="FFFFFF"/>
                  </a:solidFill>
                </a:uFill>
                <a:latin typeface="Arial"/>
                <a:ea typeface="Droid Sans Fallback"/>
              </a:rPr>
              <a:t>ENTSCHEIDUNGEN 2016: 2016 entschied die zuständige Behörde in Deutschland über mehr als 67.000 Asylanträge aus dem Irak. </a:t>
            </a:r>
            <a:r>
              <a:rPr lang="de-DE" sz="1100" b="1" strike="noStrike" spc="-1" dirty="0">
                <a:solidFill>
                  <a:srgbClr val="000000"/>
                </a:solidFill>
                <a:uFill>
                  <a:solidFill>
                    <a:srgbClr val="FFFFFF"/>
                  </a:solidFill>
                </a:uFill>
                <a:latin typeface="Arial"/>
                <a:ea typeface="Droid Sans Fallback"/>
              </a:rPr>
              <a:t>Die bereinigte Schutzquote liegt bei 77,2%.</a:t>
            </a:r>
            <a:endParaRPr lang="de-DE" sz="1800" b="0" strike="noStrike" spc="-1" dirty="0">
              <a:solidFill>
                <a:srgbClr val="000000"/>
              </a:solidFill>
              <a:uFill>
                <a:solidFill>
                  <a:srgbClr val="FFFFFF"/>
                </a:solidFill>
              </a:uFill>
              <a:latin typeface="Arial"/>
            </a:endParaRPr>
          </a:p>
          <a:p>
            <a:pPr>
              <a:lnSpc>
                <a:spcPct val="100000"/>
              </a:lnSpc>
            </a:pPr>
            <a:endParaRPr lang="de-DE" sz="1800" b="0" strike="noStrike" spc="-1" dirty="0">
              <a:solidFill>
                <a:srgbClr val="000000"/>
              </a:solidFill>
              <a:uFill>
                <a:solidFill>
                  <a:srgbClr val="FFFFFF"/>
                </a:solidFill>
              </a:uFill>
              <a:latin typeface="Arial"/>
            </a:endParaRPr>
          </a:p>
          <a:p>
            <a:pPr>
              <a:lnSpc>
                <a:spcPct val="100000"/>
              </a:lnSpc>
            </a:pPr>
            <a:r>
              <a:rPr lang="de-DE" sz="1100" b="0" strike="noStrike" spc="-1" dirty="0">
                <a:solidFill>
                  <a:srgbClr val="000000"/>
                </a:solidFill>
                <a:uFill>
                  <a:solidFill>
                    <a:srgbClr val="FFFFFF"/>
                  </a:solidFill>
                </a:uFill>
                <a:latin typeface="Arial"/>
                <a:ea typeface="Droid Sans Fallback"/>
              </a:rPr>
              <a:t>Weitere Informationen:</a:t>
            </a:r>
            <a:r>
              <a:rPr lang="de-DE" sz="1100" b="0" u="sng" strike="noStrike" spc="-1" dirty="0">
                <a:solidFill>
                  <a:srgbClr val="000000"/>
                </a:solidFill>
                <a:uFill>
                  <a:solidFill>
                    <a:srgbClr val="FFFFFF"/>
                  </a:solidFill>
                </a:uFill>
                <a:latin typeface="Arial"/>
                <a:ea typeface="Droid Sans Fallback"/>
              </a:rPr>
              <a:t> </a:t>
            </a:r>
            <a:r>
              <a:rPr lang="de-DE" sz="1100" b="0" u="sng" strike="noStrike" spc="-1" dirty="0">
                <a:solidFill>
                  <a:srgbClr val="000000"/>
                </a:solidFill>
                <a:uFill>
                  <a:solidFill>
                    <a:srgbClr val="FFFFFF"/>
                  </a:solidFill>
                </a:uFill>
                <a:latin typeface="Frutiger Linotype"/>
                <a:ea typeface="Droid Sans Fallback"/>
              </a:rPr>
              <a:t> </a:t>
            </a:r>
            <a:r>
              <a:rPr lang="de-DE" sz="1100" b="0" u="sng" strike="noStrike" spc="-1" dirty="0">
                <a:solidFill>
                  <a:srgbClr val="CCCCFF"/>
                </a:solidFill>
                <a:uFill>
                  <a:solidFill>
                    <a:srgbClr val="FFFFFF"/>
                  </a:solidFill>
                </a:uFill>
                <a:latin typeface="Arial"/>
                <a:ea typeface="Droid Sans Fallback"/>
                <a:hlinkClick r:id="rId3"/>
              </a:rPr>
              <a:t>https://www.amnesty.de/jahresbericht/2015/irak</a:t>
            </a:r>
            <a:endParaRPr lang="de-DE" sz="1100" b="0" u="sng" strike="noStrike" spc="-1" dirty="0">
              <a:solidFill>
                <a:srgbClr val="CCCCFF"/>
              </a:solidFill>
              <a:uFill>
                <a:solidFill>
                  <a:srgbClr val="FFFFFF"/>
                </a:solidFill>
              </a:uFill>
              <a:latin typeface="Arial"/>
              <a:ea typeface="Droid Sans Fallback"/>
            </a:endParaRPr>
          </a:p>
          <a:p>
            <a:pPr>
              <a:lnSpc>
                <a:spcPct val="100000"/>
              </a:lnSpc>
            </a:pPr>
            <a:r>
              <a:rPr lang="de-DE" sz="1100" u="sng" spc="-1" dirty="0">
                <a:solidFill>
                  <a:srgbClr val="CCCCFF"/>
                </a:solidFill>
                <a:uFill>
                  <a:solidFill>
                    <a:srgbClr val="FFFFFF"/>
                  </a:solidFill>
                </a:uFill>
                <a:ea typeface="Droid Sans Fallback"/>
                <a:hlinkClick r:id="rId4"/>
              </a:rPr>
              <a:t>http://dipbt.bundestag.de/dip21/btd/18/112/1811262.pdf</a:t>
            </a:r>
            <a:endParaRPr lang="de-DE" sz="1100" u="sng" spc="-1" dirty="0">
              <a:solidFill>
                <a:srgbClr val="CCCCFF"/>
              </a:solidFill>
              <a:uFill>
                <a:solidFill>
                  <a:srgbClr val="FFFFFF"/>
                </a:solidFill>
              </a:uFill>
              <a:ea typeface="Droid Sans Fallback"/>
            </a:endParaRPr>
          </a:p>
          <a:p>
            <a:pPr>
              <a:lnSpc>
                <a:spcPct val="100000"/>
              </a:lnSpc>
            </a:pPr>
            <a:r>
              <a:rPr lang="de-DE" sz="1100" u="sng" spc="-1" dirty="0">
                <a:solidFill>
                  <a:srgbClr val="CCCCFF"/>
                </a:solidFill>
                <a:uFill>
                  <a:solidFill>
                    <a:srgbClr val="FFFFFF"/>
                  </a:solidFill>
                </a:uFill>
                <a:ea typeface="Droid Sans Fallback"/>
                <a:hlinkClick r:id="rId5"/>
              </a:rPr>
              <a:t>http://www.bamf.de/SharedDocs/Anlagen/DE/Downloads/Infothek/Statistik/Asyl/201612-statistik-anlage-asyl-geschaeftsbericht.pdf?__blob=publicationFile</a:t>
            </a:r>
            <a:endParaRPr lang="de-DE" sz="1100" u="sng" spc="-1" dirty="0">
              <a:solidFill>
                <a:srgbClr val="CCCCFF"/>
              </a:solidFill>
              <a:uFill>
                <a:solidFill>
                  <a:srgbClr val="FFFFFF"/>
                </a:solidFill>
              </a:uFill>
              <a:ea typeface="Droid Sans Fallback"/>
            </a:endParaRPr>
          </a:p>
          <a:p>
            <a:pPr>
              <a:lnSpc>
                <a:spcPct val="100000"/>
              </a:lnSpc>
            </a:pPr>
            <a:endParaRPr lang="de-DE" sz="1100" u="sng" spc="-1" dirty="0">
              <a:solidFill>
                <a:srgbClr val="CCCCFF"/>
              </a:solidFill>
              <a:uFill>
                <a:solidFill>
                  <a:srgbClr val="FFFFFF"/>
                </a:solidFill>
              </a:uFill>
              <a:ea typeface="Droid Sans Fallback"/>
            </a:endParaRPr>
          </a:p>
          <a:p>
            <a:pPr>
              <a:lnSpc>
                <a:spcPct val="100000"/>
              </a:lnSpc>
            </a:pPr>
            <a:endParaRPr lang="de-DE" sz="1100" b="0" u="sng" strike="noStrike" spc="-1" dirty="0">
              <a:solidFill>
                <a:srgbClr val="CCCCFF"/>
              </a:solidFill>
              <a:uFill>
                <a:solidFill>
                  <a:srgbClr val="FFFFFF"/>
                </a:solidFill>
              </a:uFill>
              <a:latin typeface="Arial"/>
              <a:ea typeface="Droid Sans Fallback"/>
            </a:endParaRPr>
          </a:p>
          <a:p>
            <a:pPr>
              <a:lnSpc>
                <a:spcPct val="100000"/>
              </a:lnSpc>
            </a:pPr>
            <a:endParaRPr lang="de-DE" sz="1800" b="0" strike="noStrike" spc="-1" dirty="0">
              <a:solidFill>
                <a:srgbClr val="000000"/>
              </a:solidFill>
              <a:uFill>
                <a:solidFill>
                  <a:srgbClr val="FFFFFF"/>
                </a:solidFill>
              </a:uFill>
              <a:latin typeface="Arial"/>
            </a:endParaRPr>
          </a:p>
        </p:txBody>
      </p:sp>
    </p:spTree>
    <p:extLst>
      <p:ext uri="{BB962C8B-B14F-4D97-AF65-F5344CB8AC3E}">
        <p14:creationId xmlns:p14="http://schemas.microsoft.com/office/powerpoint/2010/main" val="128339281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1" name="CustomShape 1"/>
          <p:cNvSpPr/>
          <p:nvPr/>
        </p:nvSpPr>
        <p:spPr>
          <a:xfrm>
            <a:off x="755640" y="5078520"/>
            <a:ext cx="6045840" cy="4809240"/>
          </a:xfrm>
          <a:prstGeom prst="rect">
            <a:avLst/>
          </a:prstGeom>
          <a:noFill/>
          <a:ln>
            <a:noFill/>
          </a:ln>
        </p:spPr>
        <p:style>
          <a:lnRef idx="0">
            <a:scrgbClr r="0" g="0" b="0"/>
          </a:lnRef>
          <a:fillRef idx="0">
            <a:scrgbClr r="0" g="0" b="0"/>
          </a:fillRef>
          <a:effectRef idx="0">
            <a:scrgbClr r="0" g="0" b="0"/>
          </a:effectRef>
          <a:fontRef idx="minor"/>
        </p:style>
      </p:sp>
      <p:sp>
        <p:nvSpPr>
          <p:cNvPr id="392" name="CustomShape 2"/>
          <p:cNvSpPr/>
          <p:nvPr/>
        </p:nvSpPr>
        <p:spPr>
          <a:xfrm>
            <a:off x="647640" y="919439"/>
            <a:ext cx="6017400" cy="7529235"/>
          </a:xfrm>
          <a:prstGeom prst="rect">
            <a:avLst/>
          </a:prstGeom>
          <a:noFill/>
          <a:ln>
            <a:noFill/>
          </a:ln>
        </p:spPr>
        <p:style>
          <a:lnRef idx="0">
            <a:scrgbClr r="0" g="0" b="0"/>
          </a:lnRef>
          <a:fillRef idx="0">
            <a:scrgbClr r="0" g="0" b="0"/>
          </a:fillRef>
          <a:effectRef idx="0">
            <a:scrgbClr r="0" g="0" b="0"/>
          </a:effectRef>
          <a:fontRef idx="minor"/>
        </p:style>
        <p:txBody>
          <a:bodyPr lIns="0" tIns="0" rIns="0" bIns="0"/>
          <a:lstStyle/>
          <a:p>
            <a:pPr>
              <a:lnSpc>
                <a:spcPct val="100000"/>
              </a:lnSpc>
            </a:pPr>
            <a:r>
              <a:rPr lang="de-DE" sz="1100" b="0" strike="noStrike" spc="-1" dirty="0">
                <a:solidFill>
                  <a:srgbClr val="000000"/>
                </a:solidFill>
                <a:uFill>
                  <a:solidFill>
                    <a:srgbClr val="FFFFFF"/>
                  </a:solidFill>
                </a:uFill>
                <a:latin typeface="Arial"/>
                <a:ea typeface="Droid Sans Fallback"/>
              </a:rPr>
              <a:t>Einwohnerzahl: 31,3 Millionen</a:t>
            </a:r>
            <a:endParaRPr lang="de-DE" sz="1800" b="0" strike="noStrike" spc="-1" dirty="0">
              <a:solidFill>
                <a:srgbClr val="000000"/>
              </a:solidFill>
              <a:uFill>
                <a:solidFill>
                  <a:srgbClr val="FFFFFF"/>
                </a:solidFill>
              </a:uFill>
              <a:latin typeface="Arial"/>
            </a:endParaRPr>
          </a:p>
          <a:p>
            <a:pPr>
              <a:lnSpc>
                <a:spcPct val="100000"/>
              </a:lnSpc>
            </a:pPr>
            <a:endParaRPr lang="de-DE" sz="1800" b="0" strike="noStrike" spc="-1" dirty="0">
              <a:solidFill>
                <a:srgbClr val="000000"/>
              </a:solidFill>
              <a:uFill>
                <a:solidFill>
                  <a:srgbClr val="FFFFFF"/>
                </a:solidFill>
              </a:uFill>
              <a:latin typeface="Arial"/>
            </a:endParaRPr>
          </a:p>
          <a:p>
            <a:pPr>
              <a:lnSpc>
                <a:spcPct val="100000"/>
              </a:lnSpc>
            </a:pPr>
            <a:r>
              <a:rPr lang="de-DE" sz="1100" b="0" strike="noStrike" spc="-1" dirty="0">
                <a:solidFill>
                  <a:srgbClr val="000000"/>
                </a:solidFill>
                <a:uFill>
                  <a:solidFill>
                    <a:srgbClr val="FFFFFF"/>
                  </a:solidFill>
                </a:uFill>
                <a:latin typeface="Arial"/>
                <a:ea typeface="Droid Sans Fallback"/>
              </a:rPr>
              <a:t>Afghanistan befindet sich derzeit in einer brisanten Umbruchphase. 2014 ist die NATO-Mission „International Security Assistance Force“ (ISAF) zu Ende gegangen. Die Mission war nach dem US-geführten Militärschlag gegen das afghanische Taliban-Regime 2001 gestartet und sollte für Frieden und Wiederaufbau sorgen. Nun sind die meisten internationalen Truppen abgezogen und die afghanischen Streitkräfte haben die volle Verantwortung übernommen.</a:t>
            </a:r>
            <a:endParaRPr lang="de-DE" sz="1800" b="0" strike="noStrike" spc="-1" dirty="0">
              <a:solidFill>
                <a:srgbClr val="000000"/>
              </a:solidFill>
              <a:uFill>
                <a:solidFill>
                  <a:srgbClr val="FFFFFF"/>
                </a:solidFill>
              </a:uFill>
              <a:latin typeface="Arial"/>
            </a:endParaRPr>
          </a:p>
          <a:p>
            <a:pPr>
              <a:lnSpc>
                <a:spcPct val="100000"/>
              </a:lnSpc>
            </a:pPr>
            <a:r>
              <a:rPr lang="de-DE" sz="1100" b="0" strike="noStrike" spc="-1" dirty="0">
                <a:solidFill>
                  <a:srgbClr val="000000"/>
                </a:solidFill>
                <a:uFill>
                  <a:solidFill>
                    <a:srgbClr val="FFFFFF"/>
                  </a:solidFill>
                </a:uFill>
                <a:latin typeface="Arial"/>
                <a:ea typeface="Droid Sans Fallback"/>
              </a:rPr>
              <a:t>Nach zwei Amtszeiten endete 2014 außerdem die zehnjährige Präsidentschaft von Hamid </a:t>
            </a:r>
            <a:r>
              <a:rPr lang="de-DE" sz="1100" b="0" strike="noStrike" spc="-1" dirty="0" err="1">
                <a:solidFill>
                  <a:srgbClr val="000000"/>
                </a:solidFill>
                <a:uFill>
                  <a:solidFill>
                    <a:srgbClr val="FFFFFF"/>
                  </a:solidFill>
                </a:uFill>
                <a:latin typeface="Arial"/>
                <a:ea typeface="Droid Sans Fallback"/>
              </a:rPr>
              <a:t>Karzai</a:t>
            </a:r>
            <a:r>
              <a:rPr lang="de-DE" sz="1100" b="0" strike="noStrike" spc="-1" dirty="0">
                <a:solidFill>
                  <a:srgbClr val="000000"/>
                </a:solidFill>
                <a:uFill>
                  <a:solidFill>
                    <a:srgbClr val="FFFFFF"/>
                  </a:solidFill>
                </a:uFill>
                <a:latin typeface="Arial"/>
                <a:ea typeface="Droid Sans Fallback"/>
              </a:rPr>
              <a:t>. Auf die Wahlen im Juni folgte ein monatelanger Streit zwischen den beiden Kandidaten, der das Land politisch weiter spaltete.</a:t>
            </a:r>
            <a:endParaRPr lang="de-DE" sz="1800" b="0" strike="noStrike" spc="-1" dirty="0">
              <a:solidFill>
                <a:srgbClr val="000000"/>
              </a:solidFill>
              <a:uFill>
                <a:solidFill>
                  <a:srgbClr val="FFFFFF"/>
                </a:solidFill>
              </a:uFill>
              <a:latin typeface="Arial"/>
            </a:endParaRPr>
          </a:p>
          <a:p>
            <a:pPr>
              <a:lnSpc>
                <a:spcPct val="100000"/>
              </a:lnSpc>
            </a:pPr>
            <a:r>
              <a:rPr lang="de-DE" sz="1100" b="0" strike="noStrike" spc="-1" dirty="0">
                <a:solidFill>
                  <a:srgbClr val="000000"/>
                </a:solidFill>
                <a:uFill>
                  <a:solidFill>
                    <a:srgbClr val="FFFFFF"/>
                  </a:solidFill>
                </a:uFill>
                <a:latin typeface="Arial"/>
                <a:ea typeface="Droid Sans Fallback"/>
              </a:rPr>
              <a:t>Seit 2014 hat sich die Sicherheitslage in Afghanistan massiv verschlechtert. Die „International Crisis Group“ berichtet von eskalierender Gewalt und verstärkten Angriffen durch aufständische Taliban und andere Gruppierungen sowie einem Wiederaufflammen von ethnischen Konflikten und Stammesfehden, deren Ausbruch durch die Präsenz von internationalen Truppen temporär unterdrückt wurde. Die UN-Mission in Afghanistan zählte die höchste Zahl an zivilen Todesopfern seit Beginn der Aufzeichnungen im Jahr 2009. </a:t>
            </a:r>
            <a:endParaRPr lang="de-DE" sz="1800" b="0" strike="noStrike" spc="-1" dirty="0">
              <a:solidFill>
                <a:srgbClr val="000000"/>
              </a:solidFill>
              <a:uFill>
                <a:solidFill>
                  <a:srgbClr val="FFFFFF"/>
                </a:solidFill>
              </a:uFill>
              <a:latin typeface="Arial"/>
            </a:endParaRPr>
          </a:p>
          <a:p>
            <a:pPr>
              <a:lnSpc>
                <a:spcPct val="100000"/>
              </a:lnSpc>
            </a:pPr>
            <a:r>
              <a:rPr lang="de-DE" sz="1100" b="0" strike="noStrike" spc="-1" dirty="0">
                <a:solidFill>
                  <a:srgbClr val="000000"/>
                </a:solidFill>
                <a:uFill>
                  <a:solidFill>
                    <a:srgbClr val="FFFFFF"/>
                  </a:solidFill>
                </a:uFill>
                <a:latin typeface="Arial"/>
                <a:ea typeface="Droid Sans Fallback"/>
              </a:rPr>
              <a:t>Mehrere tausend Zivilisten starben 2014 in dem Konflikt zwischen Regierung und den Taliban sowie anderen regierungsfeindlichen Truppen. Unter den Todesopfern sind auch viele Kinder, die auf Minen traten.</a:t>
            </a:r>
            <a:endParaRPr lang="de-DE" sz="1800" b="0" strike="noStrike" spc="-1" dirty="0">
              <a:solidFill>
                <a:srgbClr val="000000"/>
              </a:solidFill>
              <a:uFill>
                <a:solidFill>
                  <a:srgbClr val="FFFFFF"/>
                </a:solidFill>
              </a:uFill>
              <a:latin typeface="Arial"/>
            </a:endParaRPr>
          </a:p>
          <a:p>
            <a:pPr>
              <a:lnSpc>
                <a:spcPct val="100000"/>
              </a:lnSpc>
            </a:pPr>
            <a:r>
              <a:rPr lang="de-DE" sz="1100" b="0" strike="noStrike" spc="-1" dirty="0">
                <a:solidFill>
                  <a:srgbClr val="000000"/>
                </a:solidFill>
                <a:uFill>
                  <a:solidFill>
                    <a:srgbClr val="FFFFFF"/>
                  </a:solidFill>
                </a:uFill>
                <a:latin typeface="Arial"/>
                <a:ea typeface="Droid Sans Fallback"/>
              </a:rPr>
              <a:t>Im Moment befinden sich weltweit mehr als 3,7 Millionen Afghanen auf der Flucht.</a:t>
            </a:r>
            <a:endParaRPr lang="de-DE" sz="1800" b="0" strike="noStrike" spc="-1" dirty="0">
              <a:solidFill>
                <a:srgbClr val="000000"/>
              </a:solidFill>
              <a:uFill>
                <a:solidFill>
                  <a:srgbClr val="FFFFFF"/>
                </a:solidFill>
              </a:uFill>
              <a:latin typeface="Arial"/>
            </a:endParaRPr>
          </a:p>
          <a:p>
            <a:pPr>
              <a:lnSpc>
                <a:spcPct val="100000"/>
              </a:lnSpc>
            </a:pPr>
            <a:endParaRPr lang="de-DE" sz="1800" b="0" strike="noStrike" spc="-1" dirty="0">
              <a:solidFill>
                <a:srgbClr val="000000"/>
              </a:solidFill>
              <a:uFill>
                <a:solidFill>
                  <a:srgbClr val="FFFFFF"/>
                </a:solidFill>
              </a:uFill>
              <a:latin typeface="Arial"/>
            </a:endParaRPr>
          </a:p>
          <a:p>
            <a:pPr>
              <a:lnSpc>
                <a:spcPct val="100000"/>
              </a:lnSpc>
            </a:pPr>
            <a:r>
              <a:rPr lang="de-DE" sz="1100" b="0" strike="noStrike" spc="-1" dirty="0">
                <a:solidFill>
                  <a:srgbClr val="000000"/>
                </a:solidFill>
                <a:uFill>
                  <a:solidFill>
                    <a:srgbClr val="FFFFFF"/>
                  </a:solidFill>
                </a:uFill>
                <a:latin typeface="Arial"/>
                <a:ea typeface="Droid Sans Fallback"/>
              </a:rPr>
              <a:t>ENTSCHEIDUNGEN 2016: 2016 entschied das Bundesamt für Migration und Flüchtlinge über 67.381 Asylanträge aus Afghanistan. In fast 40% aller Fälle traf das Bundesamt keine inhaltliche, sondern nur eine „formale“ Entscheidung. Es handelt sich vor allem um „Dublin“-Fälle. </a:t>
            </a:r>
            <a:r>
              <a:rPr lang="de-DE" sz="1100" spc="-1" dirty="0">
                <a:solidFill>
                  <a:srgbClr val="000000"/>
                </a:solidFill>
                <a:uFill>
                  <a:solidFill>
                    <a:srgbClr val="FFFFFF"/>
                  </a:solidFill>
                </a:uFill>
                <a:ea typeface="Droid Sans Fallback"/>
              </a:rPr>
              <a:t>(</a:t>
            </a:r>
            <a:r>
              <a:rPr lang="de-DE" sz="1100" spc="-1" dirty="0">
                <a:solidFill>
                  <a:srgbClr val="000000"/>
                </a:solidFill>
                <a:uFill>
                  <a:solidFill>
                    <a:srgbClr val="FFFFFF"/>
                  </a:solidFill>
                </a:uFill>
                <a:ea typeface="Droid Sans Fallback"/>
                <a:hlinkClick r:id="rId3"/>
              </a:rPr>
              <a:t>http://www.bamf.de/SharedDocs/Anlagen/DE/Downloads/Infothek/Statistik/Asyl/201612-statistik-anlage-asyl-geschaeftsbericht.pdf?__blob=publicationFile</a:t>
            </a:r>
            <a:r>
              <a:rPr lang="de-DE" sz="1100" spc="-1" dirty="0">
                <a:solidFill>
                  <a:srgbClr val="000000"/>
                </a:solidFill>
                <a:uFill>
                  <a:solidFill>
                    <a:srgbClr val="FFFFFF"/>
                  </a:solidFill>
                </a:uFill>
                <a:ea typeface="Droid Sans Fallback"/>
              </a:rPr>
              <a:t>)</a:t>
            </a:r>
            <a:endParaRPr lang="de-DE" sz="1800" b="0" strike="noStrike" spc="-1" dirty="0">
              <a:solidFill>
                <a:srgbClr val="000000"/>
              </a:solidFill>
              <a:uFill>
                <a:solidFill>
                  <a:srgbClr val="FFFFFF"/>
                </a:solidFill>
              </a:uFill>
              <a:latin typeface="Arial"/>
            </a:endParaRPr>
          </a:p>
          <a:p>
            <a:pPr>
              <a:lnSpc>
                <a:spcPct val="100000"/>
              </a:lnSpc>
            </a:pPr>
            <a:endParaRPr lang="de-DE" sz="1800" b="0" strike="noStrike" spc="-1" dirty="0">
              <a:solidFill>
                <a:srgbClr val="000000"/>
              </a:solidFill>
              <a:uFill>
                <a:solidFill>
                  <a:srgbClr val="FFFFFF"/>
                </a:solidFill>
              </a:uFill>
              <a:latin typeface="Arial"/>
            </a:endParaRPr>
          </a:p>
          <a:p>
            <a:pPr>
              <a:lnSpc>
                <a:spcPct val="100000"/>
              </a:lnSpc>
            </a:pPr>
            <a:r>
              <a:rPr lang="de-DE" sz="1100" b="0" strike="noStrike" spc="-1" dirty="0">
                <a:solidFill>
                  <a:srgbClr val="000000"/>
                </a:solidFill>
                <a:uFill>
                  <a:solidFill>
                    <a:srgbClr val="FFFFFF"/>
                  </a:solidFill>
                </a:uFill>
                <a:latin typeface="Arial"/>
                <a:ea typeface="Droid Sans Fallback"/>
              </a:rPr>
              <a:t>Rechnet man diese heraus, d.h. betrachtet man nur die „bereinigte Schutzquote“ so wurden 2016 60,5% der afghanischen Flüchtlinge anerkannt.</a:t>
            </a:r>
          </a:p>
          <a:p>
            <a:pPr>
              <a:lnSpc>
                <a:spcPct val="100000"/>
              </a:lnSpc>
            </a:pPr>
            <a:r>
              <a:rPr lang="de-DE" sz="1000" spc="-1" dirty="0">
                <a:solidFill>
                  <a:srgbClr val="000000"/>
                </a:solidFill>
                <a:uFill>
                  <a:solidFill>
                    <a:srgbClr val="FFFFFF"/>
                  </a:solidFill>
                </a:uFill>
                <a:hlinkClick r:id="rId4"/>
              </a:rPr>
              <a:t>http://dipbt.bundestag.de/dip21/btd/18/112/1811262.pdf</a:t>
            </a:r>
            <a:endParaRPr lang="de-DE" sz="1000" spc="-1" dirty="0">
              <a:solidFill>
                <a:srgbClr val="000000"/>
              </a:solidFill>
              <a:uFill>
                <a:solidFill>
                  <a:srgbClr val="FFFFFF"/>
                </a:solidFill>
              </a:uFill>
            </a:endParaRPr>
          </a:p>
          <a:p>
            <a:pPr>
              <a:lnSpc>
                <a:spcPct val="100000"/>
              </a:lnSpc>
            </a:pPr>
            <a:endParaRPr lang="de-DE" sz="1000" b="1" strike="noStrike" spc="-1" dirty="0">
              <a:solidFill>
                <a:srgbClr val="000000"/>
              </a:solidFill>
              <a:uFill>
                <a:solidFill>
                  <a:srgbClr val="FFFFFF"/>
                </a:solidFill>
              </a:uFill>
              <a:latin typeface="Arial"/>
              <a:ea typeface="Droid Sans Fallback"/>
            </a:endParaRPr>
          </a:p>
          <a:p>
            <a:pPr>
              <a:lnSpc>
                <a:spcPct val="100000"/>
              </a:lnSpc>
            </a:pPr>
            <a:r>
              <a:rPr lang="de-DE" sz="1100" b="1" strike="noStrike" spc="-1" dirty="0">
                <a:solidFill>
                  <a:srgbClr val="000000"/>
                </a:solidFill>
                <a:uFill>
                  <a:solidFill>
                    <a:srgbClr val="FFFFFF"/>
                  </a:solidFill>
                </a:uFill>
                <a:latin typeface="Arial"/>
                <a:ea typeface="Droid Sans Fallback"/>
              </a:rPr>
              <a:t>Weitere Informationen:</a:t>
            </a:r>
            <a:endParaRPr lang="de-DE" sz="1800" b="0" strike="noStrike" spc="-1" dirty="0">
              <a:solidFill>
                <a:srgbClr val="000000"/>
              </a:solidFill>
              <a:uFill>
                <a:solidFill>
                  <a:srgbClr val="FFFFFF"/>
                </a:solidFill>
              </a:uFill>
              <a:latin typeface="Arial"/>
            </a:endParaRPr>
          </a:p>
          <a:p>
            <a:pPr>
              <a:lnSpc>
                <a:spcPct val="100000"/>
              </a:lnSpc>
            </a:pPr>
            <a:r>
              <a:rPr lang="de-DE" sz="1100" b="0" strike="noStrike" spc="-1" dirty="0">
                <a:solidFill>
                  <a:srgbClr val="000000"/>
                </a:solidFill>
                <a:uFill>
                  <a:solidFill>
                    <a:srgbClr val="FFFFFF"/>
                  </a:solidFill>
                </a:uFill>
                <a:latin typeface="Arial"/>
                <a:ea typeface="Droid Sans Fallback"/>
              </a:rPr>
              <a:t>Pro Asyl, Juni 2015:</a:t>
            </a:r>
            <a:r>
              <a:rPr lang="de-DE" sz="1100" b="0" u="sng" strike="noStrike" spc="-1" dirty="0">
                <a:solidFill>
                  <a:srgbClr val="000000"/>
                </a:solidFill>
                <a:uFill>
                  <a:solidFill>
                    <a:srgbClr val="FFFFFF"/>
                  </a:solidFill>
                </a:uFill>
                <a:latin typeface="Arial"/>
                <a:ea typeface="Droid Sans Fallback"/>
              </a:rPr>
              <a:t> </a:t>
            </a:r>
            <a:r>
              <a:rPr lang="de-DE" sz="1100" b="0" u="sng" strike="noStrike" spc="-1" dirty="0">
                <a:solidFill>
                  <a:srgbClr val="CCCCFF"/>
                </a:solidFill>
                <a:uFill>
                  <a:solidFill>
                    <a:srgbClr val="FFFFFF"/>
                  </a:solidFill>
                </a:uFill>
                <a:latin typeface="Arial"/>
                <a:ea typeface="Droid Sans Fallback"/>
                <a:hlinkClick r:id="rId5"/>
              </a:rPr>
              <a:t>https://www.proasyl.de/material/afghanistan-kein-sicheres-land-fuer-fluechtlinge/</a:t>
            </a:r>
            <a:endParaRPr lang="de-DE" sz="1100" b="0" u="sng" strike="noStrike" spc="-1" dirty="0">
              <a:solidFill>
                <a:srgbClr val="CCCCFF"/>
              </a:solidFill>
              <a:uFill>
                <a:solidFill>
                  <a:srgbClr val="FFFFFF"/>
                </a:solidFill>
              </a:uFill>
              <a:latin typeface="Arial"/>
              <a:ea typeface="Droid Sans Fallback"/>
            </a:endParaRPr>
          </a:p>
          <a:p>
            <a:pPr>
              <a:lnSpc>
                <a:spcPct val="100000"/>
              </a:lnSpc>
            </a:pPr>
            <a:r>
              <a:rPr lang="de-DE" sz="1100" b="0" strike="noStrike" spc="-1" dirty="0">
                <a:solidFill>
                  <a:srgbClr val="000000"/>
                </a:solidFill>
                <a:uFill>
                  <a:solidFill>
                    <a:srgbClr val="FFFFFF"/>
                  </a:solidFill>
                </a:uFill>
                <a:latin typeface="Arial"/>
                <a:ea typeface="Droid Sans Fallback"/>
              </a:rPr>
              <a:t>Amnesty International, Jahresbericht 2015:</a:t>
            </a:r>
            <a:r>
              <a:rPr lang="de-DE" sz="1100" b="0" u="sng" strike="noStrike" spc="-1" dirty="0">
                <a:solidFill>
                  <a:srgbClr val="000000"/>
                </a:solidFill>
                <a:uFill>
                  <a:solidFill>
                    <a:srgbClr val="FFFFFF"/>
                  </a:solidFill>
                </a:uFill>
                <a:latin typeface="Arial"/>
                <a:ea typeface="Droid Sans Fallback"/>
              </a:rPr>
              <a:t> </a:t>
            </a:r>
            <a:r>
              <a:rPr lang="de-DE" sz="1100" b="0" u="sng" strike="noStrike" spc="-1" dirty="0">
                <a:solidFill>
                  <a:srgbClr val="000000"/>
                </a:solidFill>
                <a:uFill>
                  <a:solidFill>
                    <a:srgbClr val="FFFFFF"/>
                  </a:solidFill>
                </a:uFill>
                <a:latin typeface="Arial"/>
                <a:ea typeface="Droid Sans Fallback"/>
                <a:hlinkClick r:id="rId6"/>
              </a:rPr>
              <a:t>https://www.amnesty.de/jahresbericht/2015/afghanistan</a:t>
            </a:r>
            <a:endParaRPr lang="de-DE" sz="1800" b="0" strike="noStrike" spc="-1" dirty="0">
              <a:solidFill>
                <a:srgbClr val="000000"/>
              </a:solidFill>
              <a:uFill>
                <a:solidFill>
                  <a:srgbClr val="FFFFFF"/>
                </a:solidFill>
              </a:uFill>
              <a:latin typeface="Arial"/>
            </a:endParaRPr>
          </a:p>
          <a:p>
            <a:pPr>
              <a:lnSpc>
                <a:spcPct val="100000"/>
              </a:lnSpc>
            </a:pPr>
            <a:r>
              <a:rPr lang="de-DE" sz="1100" b="0" u="sng" strike="noStrike" spc="-1" dirty="0">
                <a:solidFill>
                  <a:srgbClr val="000000"/>
                </a:solidFill>
                <a:uFill>
                  <a:solidFill>
                    <a:srgbClr val="FFFFFF"/>
                  </a:solidFill>
                </a:uFill>
                <a:latin typeface="Arial"/>
                <a:ea typeface="Droid Sans Fallback"/>
                <a:hlinkClick r:id="rId7"/>
              </a:rPr>
              <a:t>http://www.nds-fluerat.org/21600/aktuelles/zusammenstellung-erkenntnisquellen-zur-sicherheits-und-gefaehrdungslage-in-afghanistan/</a:t>
            </a:r>
            <a:endParaRPr lang="de-DE" sz="1800" b="0" strike="noStrike" spc="-1" dirty="0">
              <a:solidFill>
                <a:srgbClr val="000000"/>
              </a:solidFill>
              <a:uFill>
                <a:solidFill>
                  <a:srgbClr val="FFFFFF"/>
                </a:solidFill>
              </a:uFill>
              <a:latin typeface="Arial"/>
            </a:endParaRPr>
          </a:p>
          <a:p>
            <a:pPr>
              <a:lnSpc>
                <a:spcPct val="100000"/>
              </a:lnSpc>
            </a:pPr>
            <a:endParaRPr lang="de-DE" sz="1800" b="0" strike="noStrike" spc="-1" dirty="0">
              <a:solidFill>
                <a:srgbClr val="000000"/>
              </a:solidFill>
              <a:uFill>
                <a:solidFill>
                  <a:srgbClr val="FFFFFF"/>
                </a:solidFill>
              </a:uFill>
              <a:latin typeface="Arial"/>
            </a:endParaRPr>
          </a:p>
          <a:p>
            <a:pPr>
              <a:lnSpc>
                <a:spcPct val="100000"/>
              </a:lnSpc>
            </a:pPr>
            <a:endParaRPr lang="de-DE" sz="1800" b="0" strike="noStrike" spc="-1" dirty="0">
              <a:solidFill>
                <a:srgbClr val="000000"/>
              </a:solidFill>
              <a:uFill>
                <a:solidFill>
                  <a:srgbClr val="FFFFFF"/>
                </a:solidFill>
              </a:uFill>
              <a:latin typeface="Arial"/>
            </a:endParaRPr>
          </a:p>
        </p:txBody>
      </p:sp>
    </p:spTree>
    <p:extLst>
      <p:ext uri="{BB962C8B-B14F-4D97-AF65-F5344CB8AC3E}">
        <p14:creationId xmlns:p14="http://schemas.microsoft.com/office/powerpoint/2010/main" val="365808893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5" name="CustomShape 1"/>
          <p:cNvSpPr/>
          <p:nvPr/>
        </p:nvSpPr>
        <p:spPr>
          <a:xfrm>
            <a:off x="755640" y="5078520"/>
            <a:ext cx="6045840" cy="4809240"/>
          </a:xfrm>
          <a:prstGeom prst="rect">
            <a:avLst/>
          </a:prstGeom>
          <a:noFill/>
          <a:ln>
            <a:noFill/>
          </a:ln>
        </p:spPr>
        <p:style>
          <a:lnRef idx="0">
            <a:scrgbClr r="0" g="0" b="0"/>
          </a:lnRef>
          <a:fillRef idx="0">
            <a:scrgbClr r="0" g="0" b="0"/>
          </a:fillRef>
          <a:effectRef idx="0">
            <a:scrgbClr r="0" g="0" b="0"/>
          </a:effectRef>
          <a:fontRef idx="minor"/>
        </p:style>
      </p:sp>
      <p:sp>
        <p:nvSpPr>
          <p:cNvPr id="336" name="CustomShape 2"/>
          <p:cNvSpPr/>
          <p:nvPr/>
        </p:nvSpPr>
        <p:spPr>
          <a:xfrm>
            <a:off x="755640" y="5078520"/>
            <a:ext cx="6023520" cy="5198040"/>
          </a:xfrm>
          <a:prstGeom prst="rect">
            <a:avLst/>
          </a:prstGeom>
          <a:noFill/>
          <a:ln>
            <a:noFill/>
          </a:ln>
        </p:spPr>
        <p:style>
          <a:lnRef idx="0">
            <a:scrgbClr r="0" g="0" b="0"/>
          </a:lnRef>
          <a:fillRef idx="0">
            <a:scrgbClr r="0" g="0" b="0"/>
          </a:fillRef>
          <a:effectRef idx="0">
            <a:scrgbClr r="0" g="0" b="0"/>
          </a:effectRef>
          <a:fontRef idx="minor"/>
        </p:style>
      </p:sp>
      <p:sp>
        <p:nvSpPr>
          <p:cNvPr id="337" name="CustomShape 3"/>
          <p:cNvSpPr/>
          <p:nvPr/>
        </p:nvSpPr>
        <p:spPr>
          <a:xfrm>
            <a:off x="612720" y="892440"/>
            <a:ext cx="5999760" cy="4763160"/>
          </a:xfrm>
          <a:prstGeom prst="rect">
            <a:avLst/>
          </a:prstGeom>
          <a:noFill/>
          <a:ln>
            <a:noFill/>
          </a:ln>
        </p:spPr>
        <p:style>
          <a:lnRef idx="0">
            <a:scrgbClr r="0" g="0" b="0"/>
          </a:lnRef>
          <a:fillRef idx="0">
            <a:scrgbClr r="0" g="0" b="0"/>
          </a:fillRef>
          <a:effectRef idx="0">
            <a:scrgbClr r="0" g="0" b="0"/>
          </a:effectRef>
          <a:fontRef idx="minor"/>
        </p:style>
        <p:txBody>
          <a:bodyPr lIns="0" tIns="0" rIns="0" bIns="0"/>
          <a:lstStyle/>
          <a:p>
            <a:pPr>
              <a:lnSpc>
                <a:spcPct val="100000"/>
              </a:lnSpc>
            </a:pPr>
            <a:r>
              <a:rPr lang="de-DE" sz="1200" b="1" strike="noStrike" spc="-1" dirty="0">
                <a:solidFill>
                  <a:srgbClr val="000000"/>
                </a:solidFill>
                <a:uFill>
                  <a:solidFill>
                    <a:srgbClr val="FFFFFF"/>
                  </a:solidFill>
                </a:uFill>
                <a:latin typeface="Arial"/>
                <a:ea typeface="Droid Sans Fallback"/>
              </a:rPr>
              <a:t>Glossar:</a:t>
            </a:r>
            <a:endParaRPr lang="de-DE" sz="1800" b="0" strike="noStrike" spc="-1" dirty="0">
              <a:solidFill>
                <a:srgbClr val="000000"/>
              </a:solidFill>
              <a:uFill>
                <a:solidFill>
                  <a:srgbClr val="FFFFFF"/>
                </a:solidFill>
              </a:uFill>
              <a:latin typeface="Arial"/>
            </a:endParaRPr>
          </a:p>
          <a:p>
            <a:pPr>
              <a:lnSpc>
                <a:spcPct val="100000"/>
              </a:lnSpc>
            </a:pPr>
            <a:r>
              <a:rPr lang="de-DE" sz="1200" b="0" i="1" strike="noStrike" spc="-1" dirty="0">
                <a:solidFill>
                  <a:srgbClr val="000000"/>
                </a:solidFill>
                <a:uFill>
                  <a:solidFill>
                    <a:srgbClr val="FFFFFF"/>
                  </a:solidFill>
                </a:uFill>
                <a:latin typeface="Arial"/>
                <a:ea typeface="Droid Sans Fallback"/>
              </a:rPr>
              <a:t>Flüchtling: </a:t>
            </a:r>
            <a:r>
              <a:rPr lang="de-DE" sz="1200" b="0" strike="noStrike" spc="-1" dirty="0">
                <a:solidFill>
                  <a:srgbClr val="000000"/>
                </a:solidFill>
                <a:uFill>
                  <a:solidFill>
                    <a:srgbClr val="FFFFFF"/>
                  </a:solidFill>
                </a:uFill>
                <a:latin typeface="Arial"/>
                <a:ea typeface="Droid Sans Fallback"/>
              </a:rPr>
              <a:t>Der Begriff</a:t>
            </a:r>
            <a:r>
              <a:rPr lang="de-DE" sz="1200" b="0" i="1" strike="noStrike" spc="-1" dirty="0">
                <a:solidFill>
                  <a:srgbClr val="000000"/>
                </a:solidFill>
                <a:uFill>
                  <a:solidFill>
                    <a:srgbClr val="FFFFFF"/>
                  </a:solidFill>
                </a:uFill>
                <a:latin typeface="Arial"/>
                <a:ea typeface="Droid Sans Fallback"/>
              </a:rPr>
              <a:t> Flüchtling </a:t>
            </a:r>
            <a:r>
              <a:rPr lang="de-DE" sz="1200" b="0" strike="noStrike" spc="-1" dirty="0">
                <a:solidFill>
                  <a:srgbClr val="000000"/>
                </a:solidFill>
                <a:uFill>
                  <a:solidFill>
                    <a:srgbClr val="FFFFFF"/>
                  </a:solidFill>
                </a:uFill>
                <a:latin typeface="Arial"/>
                <a:ea typeface="Droid Sans Fallback"/>
              </a:rPr>
              <a:t>bezieht sich auf alle geflüchteten Menschen, ohne zu unterscheiden, aus welchen Gründen sie geflüchtet sind oder ob sie anerkannt wurden oder nicht. </a:t>
            </a:r>
            <a:endParaRPr lang="de-DE" sz="1800" b="0" strike="noStrike" spc="-1" dirty="0">
              <a:solidFill>
                <a:srgbClr val="000000"/>
              </a:solidFill>
              <a:uFill>
                <a:solidFill>
                  <a:srgbClr val="FFFFFF"/>
                </a:solidFill>
              </a:uFill>
              <a:latin typeface="Arial"/>
            </a:endParaRPr>
          </a:p>
          <a:p>
            <a:pPr>
              <a:lnSpc>
                <a:spcPct val="100000"/>
              </a:lnSpc>
            </a:pPr>
            <a:endParaRPr lang="de-DE" sz="1800" b="0" strike="noStrike" spc="-1" dirty="0">
              <a:solidFill>
                <a:srgbClr val="000000"/>
              </a:solidFill>
              <a:uFill>
                <a:solidFill>
                  <a:srgbClr val="FFFFFF"/>
                </a:solidFill>
              </a:uFill>
              <a:latin typeface="Arial"/>
            </a:endParaRPr>
          </a:p>
          <a:p>
            <a:pPr>
              <a:lnSpc>
                <a:spcPct val="100000"/>
              </a:lnSpc>
            </a:pPr>
            <a:r>
              <a:rPr lang="de-DE" sz="1200" b="0" i="1" strike="noStrike" spc="-1" dirty="0">
                <a:solidFill>
                  <a:srgbClr val="000000"/>
                </a:solidFill>
                <a:uFill>
                  <a:solidFill>
                    <a:srgbClr val="FFFFFF"/>
                  </a:solidFill>
                </a:uFill>
                <a:latin typeface="Arial"/>
                <a:ea typeface="Droid Sans Fallback"/>
              </a:rPr>
              <a:t>Geflüchtete</a:t>
            </a:r>
            <a:r>
              <a:rPr lang="de-DE" sz="1200" b="0" strike="noStrike" spc="-1" dirty="0">
                <a:solidFill>
                  <a:srgbClr val="000000"/>
                </a:solidFill>
                <a:uFill>
                  <a:solidFill>
                    <a:srgbClr val="FFFFFF"/>
                  </a:solidFill>
                </a:uFill>
                <a:latin typeface="Arial"/>
                <a:ea typeface="Droid Sans Fallback"/>
              </a:rPr>
              <a:t>: Der Begriff </a:t>
            </a:r>
            <a:r>
              <a:rPr lang="de-DE" sz="1200" b="0" i="1" strike="noStrike" spc="-1" dirty="0">
                <a:solidFill>
                  <a:srgbClr val="000000"/>
                </a:solidFill>
                <a:uFill>
                  <a:solidFill>
                    <a:srgbClr val="FFFFFF"/>
                  </a:solidFill>
                </a:uFill>
                <a:latin typeface="Arial"/>
                <a:ea typeface="Droid Sans Fallback"/>
              </a:rPr>
              <a:t>Geflüchtete/r</a:t>
            </a:r>
            <a:r>
              <a:rPr lang="de-DE" sz="1200" b="0" strike="noStrike" spc="-1" dirty="0">
                <a:solidFill>
                  <a:srgbClr val="000000"/>
                </a:solidFill>
                <a:uFill>
                  <a:solidFill>
                    <a:srgbClr val="FFFFFF"/>
                  </a:solidFill>
                </a:uFill>
                <a:latin typeface="Arial"/>
                <a:ea typeface="Droid Sans Fallback"/>
              </a:rPr>
              <a:t> löst derzeit den  Begriff </a:t>
            </a:r>
            <a:r>
              <a:rPr lang="de-DE" sz="1200" b="0" i="1" strike="noStrike" spc="-1" dirty="0">
                <a:solidFill>
                  <a:srgbClr val="000000"/>
                </a:solidFill>
                <a:uFill>
                  <a:solidFill>
                    <a:srgbClr val="FFFFFF"/>
                  </a:solidFill>
                </a:uFill>
                <a:latin typeface="Arial"/>
                <a:ea typeface="Droid Sans Fallback"/>
              </a:rPr>
              <a:t>Flüchtling </a:t>
            </a:r>
            <a:r>
              <a:rPr lang="de-DE" sz="1200" b="0" strike="noStrike" spc="-1" dirty="0">
                <a:solidFill>
                  <a:srgbClr val="000000"/>
                </a:solidFill>
                <a:uFill>
                  <a:solidFill>
                    <a:srgbClr val="FFFFFF"/>
                  </a:solidFill>
                </a:uFill>
                <a:latin typeface="Arial"/>
                <a:ea typeface="Droid Sans Fallback"/>
              </a:rPr>
              <a:t>ab, der von einigen </a:t>
            </a:r>
            <a:r>
              <a:rPr lang="de-DE" sz="1200" b="0" strike="noStrike" spc="-1" dirty="0" err="1">
                <a:solidFill>
                  <a:srgbClr val="000000"/>
                </a:solidFill>
                <a:uFill>
                  <a:solidFill>
                    <a:srgbClr val="FFFFFF"/>
                  </a:solidFill>
                </a:uFill>
                <a:latin typeface="Arial"/>
                <a:ea typeface="Droid Sans Fallback"/>
              </a:rPr>
              <a:t>Unterstützer_innen</a:t>
            </a:r>
            <a:r>
              <a:rPr lang="de-DE" sz="1200" b="0" strike="noStrike" spc="-1" dirty="0">
                <a:solidFill>
                  <a:srgbClr val="000000"/>
                </a:solidFill>
                <a:uFill>
                  <a:solidFill>
                    <a:srgbClr val="FFFFFF"/>
                  </a:solidFill>
                </a:uFill>
                <a:latin typeface="Arial"/>
                <a:ea typeface="Droid Sans Fallback"/>
              </a:rPr>
              <a:t> als negativ konnotiert empfunden wird: </a:t>
            </a:r>
            <a:r>
              <a:rPr lang="de-DE" sz="1200" b="0" strike="noStrike" spc="-1" dirty="0">
                <a:solidFill>
                  <a:srgbClr val="CCCCFF"/>
                </a:solidFill>
                <a:uFill>
                  <a:solidFill>
                    <a:srgbClr val="FFFFFF"/>
                  </a:solidFill>
                </a:uFill>
                <a:latin typeface="Arial"/>
                <a:ea typeface="Droid Sans Fallback"/>
              </a:rPr>
              <a:t>http://www.sprachlog.de/2012/12/01/fluechtlinge-und-gefluechtete/</a:t>
            </a:r>
            <a:endParaRPr lang="de-DE" sz="1800" b="0" strike="noStrike" spc="-1" dirty="0">
              <a:solidFill>
                <a:srgbClr val="000000"/>
              </a:solidFill>
              <a:uFill>
                <a:solidFill>
                  <a:srgbClr val="FFFFFF"/>
                </a:solidFill>
              </a:uFill>
              <a:latin typeface="Arial"/>
            </a:endParaRPr>
          </a:p>
          <a:p>
            <a:pPr>
              <a:lnSpc>
                <a:spcPct val="100000"/>
              </a:lnSpc>
            </a:pPr>
            <a:endParaRPr lang="de-DE" sz="1800" b="0" strike="noStrike" spc="-1" dirty="0">
              <a:solidFill>
                <a:srgbClr val="000000"/>
              </a:solidFill>
              <a:uFill>
                <a:solidFill>
                  <a:srgbClr val="FFFFFF"/>
                </a:solidFill>
              </a:uFill>
              <a:latin typeface="Arial"/>
            </a:endParaRPr>
          </a:p>
          <a:p>
            <a:pPr>
              <a:lnSpc>
                <a:spcPct val="100000"/>
              </a:lnSpc>
            </a:pPr>
            <a:r>
              <a:rPr lang="de-DE" sz="1200" b="0" i="1" strike="noStrike" spc="-1" dirty="0">
                <a:solidFill>
                  <a:srgbClr val="000000"/>
                </a:solidFill>
                <a:uFill>
                  <a:solidFill>
                    <a:srgbClr val="FFFFFF"/>
                  </a:solidFill>
                </a:uFill>
                <a:latin typeface="Arial"/>
                <a:ea typeface="Droid Sans Fallback"/>
              </a:rPr>
              <a:t>Asylsuchende/r:</a:t>
            </a:r>
            <a:r>
              <a:rPr lang="de-DE" sz="1200" b="0" strike="noStrike" spc="-1" dirty="0">
                <a:solidFill>
                  <a:srgbClr val="000000"/>
                </a:solidFill>
                <a:uFill>
                  <a:solidFill>
                    <a:srgbClr val="FFFFFF"/>
                  </a:solidFill>
                </a:uFill>
                <a:latin typeface="Arial"/>
                <a:ea typeface="Droid Sans Fallback"/>
              </a:rPr>
              <a:t> Der Begriff bezeichnet einen Flüchtling, der noch im Asylverfahren ist. Er löst den Begriff </a:t>
            </a:r>
            <a:r>
              <a:rPr lang="de-DE" sz="1200" b="0" i="1" strike="noStrike" spc="-1" dirty="0">
                <a:solidFill>
                  <a:srgbClr val="000000"/>
                </a:solidFill>
                <a:uFill>
                  <a:solidFill>
                    <a:srgbClr val="FFFFFF"/>
                  </a:solidFill>
                </a:uFill>
                <a:latin typeface="Arial"/>
                <a:ea typeface="Droid Sans Fallback"/>
              </a:rPr>
              <a:t>Asylbewerber </a:t>
            </a:r>
            <a:r>
              <a:rPr lang="de-DE" sz="1200" b="0" strike="noStrike" spc="-1" dirty="0">
                <a:solidFill>
                  <a:srgbClr val="000000"/>
                </a:solidFill>
                <a:uFill>
                  <a:solidFill>
                    <a:srgbClr val="FFFFFF"/>
                  </a:solidFill>
                </a:uFill>
                <a:latin typeface="Arial"/>
                <a:ea typeface="Droid Sans Fallback"/>
              </a:rPr>
              <a:t>ab. Denn um Asyl „bewirbt“ man sich nicht - wie beispielsweise um einen Arbeitsplatz – sondern Asyl beantragt man oder „sucht“ man.</a:t>
            </a:r>
            <a:endParaRPr lang="de-DE" sz="1800" b="0" strike="noStrike" spc="-1" dirty="0">
              <a:solidFill>
                <a:srgbClr val="000000"/>
              </a:solidFill>
              <a:uFill>
                <a:solidFill>
                  <a:srgbClr val="FFFFFF"/>
                </a:solidFill>
              </a:uFill>
              <a:latin typeface="Arial"/>
            </a:endParaRPr>
          </a:p>
          <a:p>
            <a:pPr>
              <a:lnSpc>
                <a:spcPct val="100000"/>
              </a:lnSpc>
            </a:pPr>
            <a:endParaRPr lang="de-DE" sz="1800" b="0" strike="noStrike" spc="-1" dirty="0">
              <a:solidFill>
                <a:srgbClr val="000000"/>
              </a:solidFill>
              <a:uFill>
                <a:solidFill>
                  <a:srgbClr val="FFFFFF"/>
                </a:solidFill>
              </a:uFill>
              <a:latin typeface="Arial"/>
            </a:endParaRPr>
          </a:p>
          <a:p>
            <a:pPr>
              <a:lnSpc>
                <a:spcPct val="100000"/>
              </a:lnSpc>
            </a:pPr>
            <a:r>
              <a:rPr lang="de-DE" sz="1200" b="0" i="1" strike="noStrike" spc="-1" dirty="0">
                <a:solidFill>
                  <a:srgbClr val="000000"/>
                </a:solidFill>
                <a:uFill>
                  <a:solidFill>
                    <a:srgbClr val="FFFFFF"/>
                  </a:solidFill>
                </a:uFill>
                <a:latin typeface="Arial"/>
                <a:ea typeface="Droid Sans Fallback"/>
              </a:rPr>
              <a:t>Asylant: </a:t>
            </a:r>
            <a:r>
              <a:rPr lang="de-DE" sz="1200" b="0" strike="noStrike" spc="-1" dirty="0">
                <a:solidFill>
                  <a:srgbClr val="000000"/>
                </a:solidFill>
                <a:uFill>
                  <a:solidFill>
                    <a:srgbClr val="FFFFFF"/>
                  </a:solidFill>
                </a:uFill>
                <a:latin typeface="Arial"/>
                <a:ea typeface="Droid Sans Fallback"/>
              </a:rPr>
              <a:t>Der Begriff ist seit den 90er Jahren negativ konnotiert und wird derzeit nur von Rechtsextremen oder aus Unkenntnis benutzt.</a:t>
            </a:r>
            <a:endParaRPr lang="de-DE" sz="1800" b="0" strike="noStrike" spc="-1" dirty="0">
              <a:solidFill>
                <a:srgbClr val="000000"/>
              </a:solidFill>
              <a:uFill>
                <a:solidFill>
                  <a:srgbClr val="FFFFFF"/>
                </a:solidFill>
              </a:uFill>
              <a:latin typeface="Arial"/>
            </a:endParaRPr>
          </a:p>
          <a:p>
            <a:pPr>
              <a:lnSpc>
                <a:spcPct val="100000"/>
              </a:lnSpc>
            </a:pPr>
            <a:endParaRPr lang="de-DE" sz="1800" b="0" strike="noStrike" spc="-1" dirty="0">
              <a:solidFill>
                <a:srgbClr val="000000"/>
              </a:solidFill>
              <a:uFill>
                <a:solidFill>
                  <a:srgbClr val="FFFFFF"/>
                </a:solidFill>
              </a:uFill>
              <a:latin typeface="Arial"/>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3" name="CustomShape 1"/>
          <p:cNvSpPr/>
          <p:nvPr/>
        </p:nvSpPr>
        <p:spPr>
          <a:xfrm>
            <a:off x="755640" y="5078520"/>
            <a:ext cx="6045840" cy="4809240"/>
          </a:xfrm>
          <a:prstGeom prst="rect">
            <a:avLst/>
          </a:prstGeom>
          <a:noFill/>
          <a:ln>
            <a:noFill/>
          </a:ln>
        </p:spPr>
        <p:style>
          <a:lnRef idx="0">
            <a:scrgbClr r="0" g="0" b="0"/>
          </a:lnRef>
          <a:fillRef idx="0">
            <a:scrgbClr r="0" g="0" b="0"/>
          </a:fillRef>
          <a:effectRef idx="0">
            <a:scrgbClr r="0" g="0" b="0"/>
          </a:effectRef>
          <a:fontRef idx="minor"/>
        </p:style>
      </p:sp>
      <p:sp>
        <p:nvSpPr>
          <p:cNvPr id="394" name="CustomShape 2"/>
          <p:cNvSpPr/>
          <p:nvPr/>
        </p:nvSpPr>
        <p:spPr>
          <a:xfrm>
            <a:off x="755640" y="716760"/>
            <a:ext cx="6017400" cy="6765120"/>
          </a:xfrm>
          <a:prstGeom prst="rect">
            <a:avLst/>
          </a:prstGeom>
          <a:noFill/>
          <a:ln>
            <a:noFill/>
          </a:ln>
        </p:spPr>
        <p:style>
          <a:lnRef idx="0">
            <a:scrgbClr r="0" g="0" b="0"/>
          </a:lnRef>
          <a:fillRef idx="0">
            <a:scrgbClr r="0" g="0" b="0"/>
          </a:fillRef>
          <a:effectRef idx="0">
            <a:scrgbClr r="0" g="0" b="0"/>
          </a:effectRef>
          <a:fontRef idx="minor"/>
        </p:style>
        <p:txBody>
          <a:bodyPr lIns="0" tIns="0" rIns="0" bIns="0"/>
          <a:lstStyle/>
          <a:p>
            <a:pPr>
              <a:lnSpc>
                <a:spcPct val="100000"/>
              </a:lnSpc>
            </a:pPr>
            <a:r>
              <a:rPr lang="de-DE" sz="1100" b="1" strike="noStrike" spc="-1" dirty="0">
                <a:solidFill>
                  <a:srgbClr val="000000"/>
                </a:solidFill>
                <a:uFill>
                  <a:solidFill>
                    <a:srgbClr val="FFFFFF"/>
                  </a:solidFill>
                </a:uFill>
                <a:latin typeface="Arial"/>
                <a:ea typeface="Droid Sans Fallback"/>
              </a:rPr>
              <a:t>Einwohner: </a:t>
            </a:r>
            <a:r>
              <a:rPr lang="de-DE" sz="1100" b="0" strike="noStrike" spc="-1" dirty="0">
                <a:solidFill>
                  <a:srgbClr val="000000"/>
                </a:solidFill>
                <a:uFill>
                  <a:solidFill>
                    <a:srgbClr val="FFFFFF"/>
                  </a:solidFill>
                </a:uFill>
                <a:latin typeface="Arial"/>
                <a:ea typeface="Droid Sans Fallback"/>
              </a:rPr>
              <a:t>ca. 5 Millionen, zusätzlich mehr als 800.000 außerhalb Eritreas (Europa, USA, Sudan, Saudi-Arabien)</a:t>
            </a:r>
            <a:endParaRPr lang="de-DE" sz="1800" b="0" strike="noStrike" spc="-1" dirty="0">
              <a:solidFill>
                <a:srgbClr val="000000"/>
              </a:solidFill>
              <a:uFill>
                <a:solidFill>
                  <a:srgbClr val="FFFFFF"/>
                </a:solidFill>
              </a:uFill>
              <a:latin typeface="Arial"/>
            </a:endParaRPr>
          </a:p>
          <a:p>
            <a:pPr>
              <a:lnSpc>
                <a:spcPct val="100000"/>
              </a:lnSpc>
            </a:pPr>
            <a:endParaRPr lang="de-DE" sz="1800" b="0" strike="noStrike" spc="-1" dirty="0">
              <a:solidFill>
                <a:srgbClr val="000000"/>
              </a:solidFill>
              <a:uFill>
                <a:solidFill>
                  <a:srgbClr val="FFFFFF"/>
                </a:solidFill>
              </a:uFill>
              <a:latin typeface="Arial"/>
            </a:endParaRPr>
          </a:p>
          <a:p>
            <a:pPr>
              <a:lnSpc>
                <a:spcPct val="100000"/>
              </a:lnSpc>
            </a:pPr>
            <a:r>
              <a:rPr lang="de-DE" sz="1100" b="1" strike="noStrike" spc="-1" dirty="0">
                <a:solidFill>
                  <a:srgbClr val="000000"/>
                </a:solidFill>
                <a:uFill>
                  <a:solidFill>
                    <a:srgbClr val="FFFFFF"/>
                  </a:solidFill>
                </a:uFill>
                <a:latin typeface="Arial"/>
                <a:ea typeface="Droid Sans Fallback"/>
              </a:rPr>
              <a:t>Religionen/Kirchen:</a:t>
            </a:r>
            <a:r>
              <a:rPr lang="de-DE" sz="1100" b="0" strike="noStrike" spc="-1" dirty="0">
                <a:solidFill>
                  <a:srgbClr val="000000"/>
                </a:solidFill>
                <a:uFill>
                  <a:solidFill>
                    <a:srgbClr val="FFFFFF"/>
                  </a:solidFill>
                </a:uFill>
                <a:latin typeface="Arial"/>
                <a:ea typeface="Droid Sans Fallback"/>
              </a:rPr>
              <a:t> ca. 50% Christen (überwiegend orthodox, auch römisch-katholisch und protestantisch) sowie 50% sunnitische Muslime</a:t>
            </a:r>
            <a:endParaRPr lang="de-DE" sz="1800" b="0" strike="noStrike" spc="-1" dirty="0">
              <a:solidFill>
                <a:srgbClr val="000000"/>
              </a:solidFill>
              <a:uFill>
                <a:solidFill>
                  <a:srgbClr val="FFFFFF"/>
                </a:solidFill>
              </a:uFill>
              <a:latin typeface="Arial"/>
            </a:endParaRPr>
          </a:p>
          <a:p>
            <a:pPr>
              <a:lnSpc>
                <a:spcPct val="100000"/>
              </a:lnSpc>
            </a:pPr>
            <a:endParaRPr lang="de-DE" sz="1800" b="0" strike="noStrike" spc="-1" dirty="0">
              <a:solidFill>
                <a:srgbClr val="000000"/>
              </a:solidFill>
              <a:uFill>
                <a:solidFill>
                  <a:srgbClr val="FFFFFF"/>
                </a:solidFill>
              </a:uFill>
              <a:latin typeface="Arial"/>
            </a:endParaRPr>
          </a:p>
          <a:p>
            <a:pPr>
              <a:lnSpc>
                <a:spcPct val="100000"/>
              </a:lnSpc>
            </a:pPr>
            <a:r>
              <a:rPr lang="de-DE" sz="1100" b="0" strike="noStrike" spc="-1" dirty="0">
                <a:solidFill>
                  <a:srgbClr val="000000"/>
                </a:solidFill>
                <a:uFill>
                  <a:solidFill>
                    <a:srgbClr val="FFFFFF"/>
                  </a:solidFill>
                </a:uFill>
                <a:latin typeface="Arial"/>
                <a:ea typeface="Droid Sans Fallback"/>
              </a:rPr>
              <a:t>Nach einem 30 Jahre andauernden Konflikt erlangte die frühere italienische Kolonie Eritrea im Jahr 1993 die Unabhängigkeit von Äthiopien. Doch die Freiheitsbewegung der Eritreischen Volksbefreiungsfront (EPLF) mündete in einen totalitären und repressiven Militärstaat. Präsident </a:t>
            </a:r>
            <a:r>
              <a:rPr lang="de-DE" sz="1100" b="0" strike="noStrike" spc="-1" dirty="0" err="1">
                <a:solidFill>
                  <a:srgbClr val="000000"/>
                </a:solidFill>
                <a:uFill>
                  <a:solidFill>
                    <a:srgbClr val="FFFFFF"/>
                  </a:solidFill>
                </a:uFill>
                <a:latin typeface="Arial"/>
                <a:ea typeface="Droid Sans Fallback"/>
              </a:rPr>
              <a:t>Isayas</a:t>
            </a:r>
            <a:r>
              <a:rPr lang="de-DE" sz="1100" b="0" strike="noStrike" spc="-1" dirty="0">
                <a:solidFill>
                  <a:srgbClr val="000000"/>
                </a:solidFill>
                <a:uFill>
                  <a:solidFill>
                    <a:srgbClr val="FFFFFF"/>
                  </a:solidFill>
                </a:uFill>
                <a:latin typeface="Arial"/>
                <a:ea typeface="Droid Sans Fallback"/>
              </a:rPr>
              <a:t> </a:t>
            </a:r>
            <a:r>
              <a:rPr lang="de-DE" sz="1100" b="0" strike="noStrike" spc="-1" dirty="0" err="1">
                <a:solidFill>
                  <a:srgbClr val="000000"/>
                </a:solidFill>
                <a:uFill>
                  <a:solidFill>
                    <a:srgbClr val="FFFFFF"/>
                  </a:solidFill>
                </a:uFill>
                <a:latin typeface="Arial"/>
                <a:ea typeface="Droid Sans Fallback"/>
              </a:rPr>
              <a:t>Afewerki</a:t>
            </a:r>
            <a:r>
              <a:rPr lang="de-DE" sz="1100" b="0" strike="noStrike" spc="-1" dirty="0">
                <a:solidFill>
                  <a:srgbClr val="000000"/>
                </a:solidFill>
                <a:uFill>
                  <a:solidFill>
                    <a:srgbClr val="FFFFFF"/>
                  </a:solidFill>
                </a:uFill>
                <a:latin typeface="Arial"/>
                <a:ea typeface="Droid Sans Fallback"/>
              </a:rPr>
              <a:t>, Vorsitzender des EPLF-Nachfolgers „Volksfront für Demokratie und Gerechtigkeit“ (PFDJ), regiert seit 1993 ohne parlamentarische Kontrolle oder die der Justiz. Die Verfassung von 1997 ist nie in Kraft getreten, eine Gewaltenteilung gibt es nicht. Von der Regierung werden regelmäßige und systematische Menschenrechtsverletzungen begangen, erklärten die Vereinten Nationen, von denen einige nach Ansicht der UN möglicherweise auch als Verbrechen gegen die Menschlichkeit zu werten sind. Eritreische Bürger werden demnach im In- und Ausland beinahe total überwacht. Es herrsche ein System, in dem willkürliche Festnahmen und Internierungen vorkommen, Menschen „verschwinden“ und gefoltert werden. Regelmäßig werden Menschen ohne Gerichtsprozess hingerichtet. Jeder Bürger kann auf unbestimmte Zeit zum Militär- und Arbeitsdienst eingezogen und damit de facto vom Staat versklavt werden, kritisiert das UN-Hochkommissariat für Menschenrechte.</a:t>
            </a:r>
            <a:endParaRPr lang="de-DE" sz="1800" b="0" strike="noStrike" spc="-1" dirty="0">
              <a:solidFill>
                <a:srgbClr val="000000"/>
              </a:solidFill>
              <a:uFill>
                <a:solidFill>
                  <a:srgbClr val="FFFFFF"/>
                </a:solidFill>
              </a:uFill>
              <a:latin typeface="Arial"/>
            </a:endParaRPr>
          </a:p>
          <a:p>
            <a:pPr>
              <a:lnSpc>
                <a:spcPct val="100000"/>
              </a:lnSpc>
            </a:pPr>
            <a:endParaRPr lang="de-DE" sz="1800" b="0" strike="noStrike" spc="-1" dirty="0">
              <a:solidFill>
                <a:srgbClr val="000000"/>
              </a:solidFill>
              <a:uFill>
                <a:solidFill>
                  <a:srgbClr val="FFFFFF"/>
                </a:solidFill>
              </a:uFill>
              <a:latin typeface="Arial"/>
            </a:endParaRPr>
          </a:p>
          <a:p>
            <a:pPr>
              <a:lnSpc>
                <a:spcPct val="100000"/>
              </a:lnSpc>
            </a:pPr>
            <a:r>
              <a:rPr lang="de-DE" sz="1100" b="0" strike="noStrike" spc="-1" dirty="0">
                <a:solidFill>
                  <a:srgbClr val="000000"/>
                </a:solidFill>
                <a:uFill>
                  <a:solidFill>
                    <a:srgbClr val="FFFFFF"/>
                  </a:solidFill>
                </a:uFill>
                <a:latin typeface="Arial"/>
                <a:ea typeface="Droid Sans Fallback"/>
              </a:rPr>
              <a:t>Weltweit sind etwa 400.000 Eritreer auf der Flucht. Das entspricht rund sechs Prozent der Bevölkerung. </a:t>
            </a:r>
            <a:endParaRPr lang="de-DE" sz="1800" b="0" strike="noStrike" spc="-1" dirty="0">
              <a:solidFill>
                <a:srgbClr val="000000"/>
              </a:solidFill>
              <a:uFill>
                <a:solidFill>
                  <a:srgbClr val="FFFFFF"/>
                </a:solidFill>
              </a:uFill>
              <a:latin typeface="Arial"/>
            </a:endParaRPr>
          </a:p>
          <a:p>
            <a:pPr>
              <a:lnSpc>
                <a:spcPct val="100000"/>
              </a:lnSpc>
            </a:pPr>
            <a:endParaRPr lang="de-DE" sz="1800" b="0" strike="noStrike" spc="-1" dirty="0">
              <a:solidFill>
                <a:srgbClr val="000000"/>
              </a:solidFill>
              <a:uFill>
                <a:solidFill>
                  <a:srgbClr val="FFFFFF"/>
                </a:solidFill>
              </a:uFill>
              <a:latin typeface="Arial"/>
            </a:endParaRPr>
          </a:p>
          <a:p>
            <a:pPr>
              <a:lnSpc>
                <a:spcPct val="100000"/>
              </a:lnSpc>
            </a:pPr>
            <a:r>
              <a:rPr lang="de-DE" sz="1100" b="0" strike="noStrike" spc="-1" dirty="0">
                <a:solidFill>
                  <a:srgbClr val="000000"/>
                </a:solidFill>
                <a:uFill>
                  <a:solidFill>
                    <a:srgbClr val="FFFFFF"/>
                  </a:solidFill>
                </a:uFill>
                <a:latin typeface="Arial"/>
                <a:ea typeface="Droid Sans Fallback"/>
              </a:rPr>
              <a:t>ENTSCHEIDUNGEN 2016: 2016 entschied das Bundesamt für Migration und Flüchtlinge über fast 22.000 Asylanträge </a:t>
            </a:r>
            <a:r>
              <a:rPr lang="de-DE" sz="1100" spc="-1" dirty="0">
                <a:solidFill>
                  <a:srgbClr val="000000"/>
                </a:solidFill>
                <a:uFill>
                  <a:solidFill>
                    <a:srgbClr val="FFFFFF"/>
                  </a:solidFill>
                </a:uFill>
                <a:latin typeface="Arial"/>
                <a:ea typeface="Droid Sans Fallback"/>
              </a:rPr>
              <a:t>von Geflüchteten </a:t>
            </a:r>
            <a:r>
              <a:rPr lang="de-DE" sz="1100" b="0" strike="noStrike" spc="-1" dirty="0">
                <a:solidFill>
                  <a:srgbClr val="000000"/>
                </a:solidFill>
                <a:uFill>
                  <a:solidFill>
                    <a:srgbClr val="FFFFFF"/>
                  </a:solidFill>
                </a:uFill>
                <a:latin typeface="Arial"/>
                <a:ea typeface="Droid Sans Fallback"/>
              </a:rPr>
              <a:t>aus Eritrea. Die bereinigte Schutzquote betrug 99,3%.</a:t>
            </a:r>
            <a:endParaRPr lang="de-DE" sz="1800" b="0" strike="noStrike" spc="-1" dirty="0">
              <a:solidFill>
                <a:srgbClr val="000000"/>
              </a:solidFill>
              <a:uFill>
                <a:solidFill>
                  <a:srgbClr val="FFFFFF"/>
                </a:solidFill>
              </a:uFill>
              <a:latin typeface="Arial"/>
            </a:endParaRPr>
          </a:p>
          <a:p>
            <a:pPr>
              <a:lnSpc>
                <a:spcPct val="100000"/>
              </a:lnSpc>
            </a:pPr>
            <a:endParaRPr lang="de-DE" sz="1800" b="0" strike="noStrike" spc="-1" dirty="0">
              <a:solidFill>
                <a:srgbClr val="000000"/>
              </a:solidFill>
              <a:uFill>
                <a:solidFill>
                  <a:srgbClr val="FFFFFF"/>
                </a:solidFill>
              </a:uFill>
              <a:latin typeface="Arial"/>
            </a:endParaRPr>
          </a:p>
          <a:p>
            <a:pPr>
              <a:lnSpc>
                <a:spcPct val="100000"/>
              </a:lnSpc>
            </a:pPr>
            <a:r>
              <a:rPr lang="de-DE" sz="1100" b="1" strike="noStrike" spc="-1" dirty="0">
                <a:solidFill>
                  <a:srgbClr val="000000"/>
                </a:solidFill>
                <a:uFill>
                  <a:solidFill>
                    <a:srgbClr val="FFFFFF"/>
                  </a:solidFill>
                </a:uFill>
                <a:latin typeface="Arial"/>
                <a:ea typeface="Droid Sans Fallback"/>
              </a:rPr>
              <a:t>Weiterführende Informationen:</a:t>
            </a:r>
            <a:endParaRPr lang="de-DE" sz="1800" b="0" strike="noStrike" spc="-1" dirty="0">
              <a:solidFill>
                <a:srgbClr val="000000"/>
              </a:solidFill>
              <a:uFill>
                <a:solidFill>
                  <a:srgbClr val="FFFFFF"/>
                </a:solidFill>
              </a:uFill>
              <a:latin typeface="Arial"/>
            </a:endParaRPr>
          </a:p>
          <a:p>
            <a:pPr>
              <a:lnSpc>
                <a:spcPct val="100000"/>
              </a:lnSpc>
            </a:pPr>
            <a:r>
              <a:rPr lang="de-DE" sz="1100" b="0" strike="noStrike" spc="-1" dirty="0">
                <a:solidFill>
                  <a:srgbClr val="000000"/>
                </a:solidFill>
                <a:uFill>
                  <a:solidFill>
                    <a:srgbClr val="FFFFFF"/>
                  </a:solidFill>
                </a:uFill>
                <a:latin typeface="Arial"/>
                <a:ea typeface="Droid Sans Fallback"/>
              </a:rPr>
              <a:t>Amnesty International Jahresbericht 2015:</a:t>
            </a:r>
            <a:r>
              <a:rPr lang="de-DE" sz="1100" b="0" u="sng" strike="noStrike" spc="-1" dirty="0">
                <a:solidFill>
                  <a:srgbClr val="000000"/>
                </a:solidFill>
                <a:uFill>
                  <a:solidFill>
                    <a:srgbClr val="FFFFFF"/>
                  </a:solidFill>
                </a:uFill>
                <a:latin typeface="Arial"/>
                <a:ea typeface="Droid Sans Fallback"/>
              </a:rPr>
              <a:t> </a:t>
            </a:r>
            <a:r>
              <a:rPr lang="de-DE" sz="1100" b="0" u="sng" strike="noStrike" spc="-1" dirty="0">
                <a:solidFill>
                  <a:srgbClr val="CCCCFF"/>
                </a:solidFill>
                <a:uFill>
                  <a:solidFill>
                    <a:srgbClr val="FFFFFF"/>
                  </a:solidFill>
                </a:uFill>
                <a:latin typeface="Arial"/>
                <a:ea typeface="Droid Sans Fallback"/>
                <a:hlinkClick r:id="rId3"/>
              </a:rPr>
              <a:t>https://www.amnesty.de/jahresbericht/2015/eritrea?destination=node%2F2909</a:t>
            </a:r>
            <a:endParaRPr lang="de-DE" sz="1100" b="0" u="sng" strike="noStrike" spc="-1" dirty="0">
              <a:solidFill>
                <a:srgbClr val="CCCCFF"/>
              </a:solidFill>
              <a:uFill>
                <a:solidFill>
                  <a:srgbClr val="FFFFFF"/>
                </a:solidFill>
              </a:uFill>
              <a:latin typeface="Arial"/>
              <a:ea typeface="Droid Sans Fallback"/>
            </a:endParaRPr>
          </a:p>
          <a:p>
            <a:pPr>
              <a:lnSpc>
                <a:spcPct val="100000"/>
              </a:lnSpc>
            </a:pPr>
            <a:endParaRPr lang="de-DE" sz="1800" b="0" strike="noStrike" spc="-1" dirty="0">
              <a:solidFill>
                <a:srgbClr val="000000"/>
              </a:solidFill>
              <a:uFill>
                <a:solidFill>
                  <a:srgbClr val="FFFFFF"/>
                </a:solidFill>
              </a:uFill>
              <a:latin typeface="Arial"/>
            </a:endParaRPr>
          </a:p>
          <a:p>
            <a:pPr>
              <a:lnSpc>
                <a:spcPct val="100000"/>
              </a:lnSpc>
            </a:pPr>
            <a:r>
              <a:rPr lang="de-DE" sz="1100" b="0" strike="noStrike" spc="-1" dirty="0">
                <a:solidFill>
                  <a:srgbClr val="000000"/>
                </a:solidFill>
                <a:uFill>
                  <a:solidFill>
                    <a:srgbClr val="FFFFFF"/>
                  </a:solidFill>
                </a:uFill>
                <a:latin typeface="Arial"/>
                <a:ea typeface="Droid Sans Fallback"/>
              </a:rPr>
              <a:t>UNHCR Menschenrechtsbericht, Juni 2015 [in Englisch]:</a:t>
            </a:r>
            <a:r>
              <a:rPr lang="de-DE" sz="1100" b="0" u="sng" strike="noStrike" spc="-1" dirty="0">
                <a:solidFill>
                  <a:srgbClr val="000000"/>
                </a:solidFill>
                <a:uFill>
                  <a:solidFill>
                    <a:srgbClr val="FFFFFF"/>
                  </a:solidFill>
                </a:uFill>
                <a:latin typeface="Arial"/>
                <a:ea typeface="Droid Sans Fallback"/>
              </a:rPr>
              <a:t> </a:t>
            </a:r>
            <a:r>
              <a:rPr lang="de-DE" sz="1100" b="0" u="sng" strike="noStrike" spc="-1" dirty="0">
                <a:solidFill>
                  <a:srgbClr val="CCCCFF"/>
                </a:solidFill>
                <a:uFill>
                  <a:solidFill>
                    <a:srgbClr val="FFFFFF"/>
                  </a:solidFill>
                </a:uFill>
                <a:latin typeface="Arial"/>
                <a:ea typeface="Droid Sans Fallback"/>
                <a:hlinkClick r:id="rId4"/>
              </a:rPr>
              <a:t>http://www.ohchr.org/EN/NewsEvents/Pages/DisplayNews.aspx?NewsID=16054&amp;LangID=E</a:t>
            </a:r>
            <a:endParaRPr lang="de-DE" sz="1100" b="0" u="sng" strike="noStrike" spc="-1" dirty="0">
              <a:solidFill>
                <a:srgbClr val="CCCCFF"/>
              </a:solidFill>
              <a:uFill>
                <a:solidFill>
                  <a:srgbClr val="FFFFFF"/>
                </a:solidFill>
              </a:uFill>
              <a:latin typeface="Arial"/>
              <a:ea typeface="Droid Sans Fallback"/>
            </a:endParaRPr>
          </a:p>
          <a:p>
            <a:pPr>
              <a:lnSpc>
                <a:spcPct val="100000"/>
              </a:lnSpc>
            </a:pPr>
            <a:endParaRPr lang="de-DE" sz="1800" b="0" strike="noStrike" spc="-1" dirty="0">
              <a:solidFill>
                <a:srgbClr val="000000"/>
              </a:solidFill>
              <a:uFill>
                <a:solidFill>
                  <a:srgbClr val="FFFFFF"/>
                </a:solidFill>
              </a:uFill>
              <a:latin typeface="Arial"/>
            </a:endParaRPr>
          </a:p>
        </p:txBody>
      </p:sp>
    </p:spTree>
    <p:extLst>
      <p:ext uri="{BB962C8B-B14F-4D97-AF65-F5344CB8AC3E}">
        <p14:creationId xmlns:p14="http://schemas.microsoft.com/office/powerpoint/2010/main" val="8422656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5" name="CustomShape 1"/>
          <p:cNvSpPr/>
          <p:nvPr/>
        </p:nvSpPr>
        <p:spPr>
          <a:xfrm>
            <a:off x="755640" y="5078520"/>
            <a:ext cx="6045840" cy="4809240"/>
          </a:xfrm>
          <a:prstGeom prst="rect">
            <a:avLst/>
          </a:prstGeom>
          <a:noFill/>
          <a:ln>
            <a:noFill/>
          </a:ln>
        </p:spPr>
        <p:style>
          <a:lnRef idx="0">
            <a:scrgbClr r="0" g="0" b="0"/>
          </a:lnRef>
          <a:fillRef idx="0">
            <a:scrgbClr r="0" g="0" b="0"/>
          </a:fillRef>
          <a:effectRef idx="0">
            <a:scrgbClr r="0" g="0" b="0"/>
          </a:effectRef>
          <a:fontRef idx="minor"/>
        </p:style>
      </p:sp>
      <p:sp>
        <p:nvSpPr>
          <p:cNvPr id="396" name="CustomShape 2"/>
          <p:cNvSpPr/>
          <p:nvPr/>
        </p:nvSpPr>
        <p:spPr>
          <a:xfrm>
            <a:off x="755640" y="924120"/>
            <a:ext cx="6017400" cy="7433280"/>
          </a:xfrm>
          <a:prstGeom prst="rect">
            <a:avLst/>
          </a:prstGeom>
          <a:noFill/>
          <a:ln>
            <a:noFill/>
          </a:ln>
        </p:spPr>
        <p:style>
          <a:lnRef idx="0">
            <a:scrgbClr r="0" g="0" b="0"/>
          </a:lnRef>
          <a:fillRef idx="0">
            <a:scrgbClr r="0" g="0" b="0"/>
          </a:fillRef>
          <a:effectRef idx="0">
            <a:scrgbClr r="0" g="0" b="0"/>
          </a:effectRef>
          <a:fontRef idx="minor"/>
        </p:style>
        <p:txBody>
          <a:bodyPr lIns="0" tIns="0" rIns="0" bIns="0"/>
          <a:lstStyle/>
          <a:p>
            <a:pPr>
              <a:lnSpc>
                <a:spcPct val="100000"/>
              </a:lnSpc>
            </a:pPr>
            <a:r>
              <a:rPr lang="de-DE" sz="1100" b="1" strike="noStrike" spc="-1" dirty="0">
                <a:solidFill>
                  <a:srgbClr val="000000"/>
                </a:solidFill>
                <a:uFill>
                  <a:solidFill>
                    <a:srgbClr val="FFFFFF"/>
                  </a:solidFill>
                </a:uFill>
                <a:latin typeface="Arial"/>
                <a:ea typeface="Droid Sans Fallback"/>
              </a:rPr>
              <a:t>Bevölkerung:</a:t>
            </a:r>
            <a:r>
              <a:rPr lang="de-DE" sz="1100" b="0" strike="noStrike" spc="-1" dirty="0">
                <a:solidFill>
                  <a:srgbClr val="000000"/>
                </a:solidFill>
                <a:uFill>
                  <a:solidFill>
                    <a:srgbClr val="FFFFFF"/>
                  </a:solidFill>
                </a:uFill>
                <a:latin typeface="Arial"/>
                <a:ea typeface="Droid Sans Fallback"/>
              </a:rPr>
              <a:t>7,5 </a:t>
            </a:r>
            <a:r>
              <a:rPr lang="de-DE" sz="1100" b="0" strike="noStrike" spc="-1" dirty="0" err="1">
                <a:solidFill>
                  <a:srgbClr val="000000"/>
                </a:solidFill>
                <a:uFill>
                  <a:solidFill>
                    <a:srgbClr val="FFFFFF"/>
                  </a:solidFill>
                </a:uFill>
                <a:latin typeface="Arial"/>
                <a:ea typeface="Droid Sans Fallback"/>
              </a:rPr>
              <a:t>Mio</a:t>
            </a:r>
            <a:r>
              <a:rPr lang="de-DE" sz="1100" b="0" strike="noStrike" spc="-1" dirty="0">
                <a:solidFill>
                  <a:srgbClr val="000000"/>
                </a:solidFill>
                <a:uFill>
                  <a:solidFill>
                    <a:srgbClr val="FFFFFF"/>
                  </a:solidFill>
                </a:uFill>
                <a:latin typeface="Arial"/>
                <a:ea typeface="Droid Sans Fallback"/>
              </a:rPr>
              <a:t> – 12 </a:t>
            </a:r>
            <a:r>
              <a:rPr lang="de-DE" sz="1100" b="0" strike="noStrike" spc="-1" dirty="0" err="1">
                <a:solidFill>
                  <a:srgbClr val="000000"/>
                </a:solidFill>
                <a:uFill>
                  <a:solidFill>
                    <a:srgbClr val="FFFFFF"/>
                  </a:solidFill>
                </a:uFill>
                <a:latin typeface="Arial"/>
                <a:ea typeface="Droid Sans Fallback"/>
              </a:rPr>
              <a:t>Mio</a:t>
            </a:r>
            <a:endParaRPr lang="de-DE" sz="1800" b="0" strike="noStrike" spc="-1" dirty="0">
              <a:solidFill>
                <a:srgbClr val="000000"/>
              </a:solidFill>
              <a:uFill>
                <a:solidFill>
                  <a:srgbClr val="FFFFFF"/>
                </a:solidFill>
              </a:uFill>
              <a:latin typeface="Arial"/>
            </a:endParaRPr>
          </a:p>
          <a:p>
            <a:pPr>
              <a:lnSpc>
                <a:spcPct val="100000"/>
              </a:lnSpc>
            </a:pPr>
            <a:endParaRPr lang="de-DE" sz="1800" b="0" strike="noStrike" spc="-1" dirty="0">
              <a:solidFill>
                <a:srgbClr val="000000"/>
              </a:solidFill>
              <a:uFill>
                <a:solidFill>
                  <a:srgbClr val="FFFFFF"/>
                </a:solidFill>
              </a:uFill>
              <a:latin typeface="Arial"/>
            </a:endParaRPr>
          </a:p>
          <a:p>
            <a:pPr>
              <a:lnSpc>
                <a:spcPct val="100000"/>
              </a:lnSpc>
            </a:pPr>
            <a:r>
              <a:rPr lang="de-DE" sz="1100" b="0" strike="noStrike" spc="-1" dirty="0">
                <a:solidFill>
                  <a:srgbClr val="000000"/>
                </a:solidFill>
                <a:uFill>
                  <a:solidFill>
                    <a:srgbClr val="FFFFFF"/>
                  </a:solidFill>
                </a:uFill>
                <a:latin typeface="Arial"/>
                <a:ea typeface="Droid Sans Fallback"/>
              </a:rPr>
              <a:t>Seit dem Sturz des Diktators Siad Barre 1991 herrscht insbesondere in Zentral- und Südsomalia Bürgerkrieg, die staatlichen Strukturen sind nahezu komplett in sich zusammengefallen. Rivalisierende Clans und Milizen beanspruchen wirtschaftliche und politische Macht. Immer wieder kommt es zu bewaffneten Auseinandersetzungen – in den letzten Jahren vor allem zwischen den verschiedenen (Übergangs-)Regierungen des Landes und islamistischen Gruppierungen wie der al-</a:t>
            </a:r>
            <a:r>
              <a:rPr lang="de-DE" sz="1100" b="0" strike="noStrike" spc="-1" dirty="0" err="1">
                <a:solidFill>
                  <a:srgbClr val="000000"/>
                </a:solidFill>
                <a:uFill>
                  <a:solidFill>
                    <a:srgbClr val="FFFFFF"/>
                  </a:solidFill>
                </a:uFill>
                <a:latin typeface="Arial"/>
                <a:ea typeface="Droid Sans Fallback"/>
              </a:rPr>
              <a:t>Shabaab</a:t>
            </a:r>
            <a:r>
              <a:rPr lang="de-DE" sz="1100" b="0" strike="noStrike" spc="-1" dirty="0">
                <a:solidFill>
                  <a:srgbClr val="000000"/>
                </a:solidFill>
                <a:uFill>
                  <a:solidFill>
                    <a:srgbClr val="FFFFFF"/>
                  </a:solidFill>
                </a:uFill>
                <a:latin typeface="Arial"/>
                <a:ea typeface="Droid Sans Fallback"/>
              </a:rPr>
              <a:t>-Miliz. Zwar ist es den verschiedenen Regierungen seit 2011 gelungen, den Einfluss der Islamisten unter anderem aus der Landeshauptstadt Mogadischu mithilfe der Mission der Afrikanischen Union in Somalia (AMISOM) zurückzudrängen. Dennoch kontrollieren die al-</a:t>
            </a:r>
            <a:r>
              <a:rPr lang="de-DE" sz="1100" b="0" strike="noStrike" spc="-1" dirty="0" err="1">
                <a:solidFill>
                  <a:srgbClr val="000000"/>
                </a:solidFill>
                <a:uFill>
                  <a:solidFill>
                    <a:srgbClr val="FFFFFF"/>
                  </a:solidFill>
                </a:uFill>
                <a:latin typeface="Arial"/>
                <a:ea typeface="Droid Sans Fallback"/>
              </a:rPr>
              <a:t>Shabaab</a:t>
            </a:r>
            <a:r>
              <a:rPr lang="de-DE" sz="1100" b="0" strike="noStrike" spc="-1" dirty="0">
                <a:solidFill>
                  <a:srgbClr val="000000"/>
                </a:solidFill>
                <a:uFill>
                  <a:solidFill>
                    <a:srgbClr val="FFFFFF"/>
                  </a:solidFill>
                </a:uFill>
                <a:latin typeface="Arial"/>
                <a:ea typeface="Droid Sans Fallback"/>
              </a:rPr>
              <a:t>-Milizen, die Anfang 2012 offiziell dem </a:t>
            </a:r>
            <a:r>
              <a:rPr lang="de-DE" sz="1100" b="0" strike="noStrike" spc="-1" dirty="0" err="1">
                <a:solidFill>
                  <a:srgbClr val="000000"/>
                </a:solidFill>
                <a:uFill>
                  <a:solidFill>
                    <a:srgbClr val="FFFFFF"/>
                  </a:solidFill>
                </a:uFill>
                <a:latin typeface="Arial"/>
                <a:ea typeface="Droid Sans Fallback"/>
              </a:rPr>
              <a:t>al-Qaida</a:t>
            </a:r>
            <a:r>
              <a:rPr lang="de-DE" sz="1100" b="0" strike="noStrike" spc="-1" dirty="0">
                <a:solidFill>
                  <a:srgbClr val="000000"/>
                </a:solidFill>
                <a:uFill>
                  <a:solidFill>
                    <a:srgbClr val="FFFFFF"/>
                  </a:solidFill>
                </a:uFill>
                <a:latin typeface="Arial"/>
                <a:ea typeface="Droid Sans Fallback"/>
              </a:rPr>
              <a:t>-Netzwerk beigetreten sind, weiterhin große Teile Südsomalias. Demgegenüber erweist sich die Situation im unabhängigen Somaliland (seit 1991 unabhängig, international allerdings nicht anerkannt) und in der autonomen Region </a:t>
            </a:r>
            <a:r>
              <a:rPr lang="de-DE" sz="1100" b="0" strike="noStrike" spc="-1" dirty="0" err="1">
                <a:solidFill>
                  <a:srgbClr val="000000"/>
                </a:solidFill>
                <a:uFill>
                  <a:solidFill>
                    <a:srgbClr val="FFFFFF"/>
                  </a:solidFill>
                </a:uFill>
                <a:latin typeface="Arial"/>
                <a:ea typeface="Droid Sans Fallback"/>
              </a:rPr>
              <a:t>Puntland</a:t>
            </a:r>
            <a:r>
              <a:rPr lang="de-DE" sz="1100" b="0" strike="noStrike" spc="-1" dirty="0">
                <a:solidFill>
                  <a:srgbClr val="000000"/>
                </a:solidFill>
                <a:uFill>
                  <a:solidFill>
                    <a:srgbClr val="FFFFFF"/>
                  </a:solidFill>
                </a:uFill>
                <a:latin typeface="Arial"/>
                <a:ea typeface="Droid Sans Fallback"/>
              </a:rPr>
              <a:t> als relativ stabil. In beiden Regionen gab es in den letzten Jahren friedliche Machtwechsel. Die al-</a:t>
            </a:r>
            <a:r>
              <a:rPr lang="de-DE" sz="1100" b="0" strike="noStrike" spc="-1" dirty="0" err="1">
                <a:solidFill>
                  <a:srgbClr val="000000"/>
                </a:solidFill>
                <a:uFill>
                  <a:solidFill>
                    <a:srgbClr val="FFFFFF"/>
                  </a:solidFill>
                </a:uFill>
                <a:latin typeface="Arial"/>
                <a:ea typeface="Droid Sans Fallback"/>
              </a:rPr>
              <a:t>Shabaab</a:t>
            </a:r>
            <a:r>
              <a:rPr lang="de-DE" sz="1100" b="0" strike="noStrike" spc="-1" dirty="0">
                <a:solidFill>
                  <a:srgbClr val="000000"/>
                </a:solidFill>
                <a:uFill>
                  <a:solidFill>
                    <a:srgbClr val="FFFFFF"/>
                  </a:solidFill>
                </a:uFill>
                <a:latin typeface="Arial"/>
                <a:ea typeface="Droid Sans Fallback"/>
              </a:rPr>
              <a:t>-Miliz konnte hier keine Gebiete dauerhaft unter ihre Kontrolle bringen.</a:t>
            </a:r>
            <a:endParaRPr lang="de-DE" sz="1800" b="0" strike="noStrike" spc="-1" dirty="0">
              <a:solidFill>
                <a:srgbClr val="000000"/>
              </a:solidFill>
              <a:uFill>
                <a:solidFill>
                  <a:srgbClr val="FFFFFF"/>
                </a:solidFill>
              </a:uFill>
              <a:latin typeface="Arial"/>
            </a:endParaRPr>
          </a:p>
          <a:p>
            <a:pPr>
              <a:lnSpc>
                <a:spcPct val="100000"/>
              </a:lnSpc>
            </a:pPr>
            <a:r>
              <a:rPr lang="de-DE" sz="1100" b="0" strike="noStrike" spc="-1" dirty="0">
                <a:solidFill>
                  <a:srgbClr val="000000"/>
                </a:solidFill>
                <a:uFill>
                  <a:solidFill>
                    <a:srgbClr val="FFFFFF"/>
                  </a:solidFill>
                </a:uFill>
                <a:latin typeface="Arial"/>
                <a:ea typeface="Droid Sans Fallback"/>
              </a:rPr>
              <a:t>Die Menschenrechtsorganisation Human Rights Watch weist in ihrem Jahresbericht 2014 besonders auf die prekäre Situation von Frauen und Kindern in Somalia hin. Berichte über sexuelle Gewalt an Frauen nehmen zu. Insbesondere die Islamisten rekrutierten Kinder als Soldaten. Nach Angaben der Nichtregierungsorganisation Child </a:t>
            </a:r>
            <a:r>
              <a:rPr lang="de-DE" sz="1100" b="0" strike="noStrike" spc="-1" dirty="0" err="1">
                <a:solidFill>
                  <a:srgbClr val="000000"/>
                </a:solidFill>
                <a:uFill>
                  <a:solidFill>
                    <a:srgbClr val="FFFFFF"/>
                  </a:solidFill>
                </a:uFill>
                <a:latin typeface="Arial"/>
                <a:ea typeface="Droid Sans Fallback"/>
              </a:rPr>
              <a:t>Soldiers</a:t>
            </a:r>
            <a:r>
              <a:rPr lang="de-DE" sz="1100" b="0" strike="noStrike" spc="-1" dirty="0">
                <a:solidFill>
                  <a:srgbClr val="000000"/>
                </a:solidFill>
                <a:uFill>
                  <a:solidFill>
                    <a:srgbClr val="FFFFFF"/>
                  </a:solidFill>
                </a:uFill>
                <a:latin typeface="Arial"/>
                <a:ea typeface="Droid Sans Fallback"/>
              </a:rPr>
              <a:t> International gehört Somalia zu den zehn Ländern, die auch mit den regierungsnahen Truppen Minderjährige in den Kampf schicken. Neben der anhaltenden Gewalt im Land ist die föderale Bundesrepublik Somalia auch immer wieder von schweren Hungersnöten betroffen. Allein zwischen Oktober 2010 und April 2012 sind rund 260.000 Menschen verhungert – die Hälfte davon Kinder unter fünf Jahren.</a:t>
            </a:r>
            <a:endParaRPr lang="de-DE" sz="1800" b="0" strike="noStrike" spc="-1" dirty="0">
              <a:solidFill>
                <a:srgbClr val="000000"/>
              </a:solidFill>
              <a:uFill>
                <a:solidFill>
                  <a:srgbClr val="FFFFFF"/>
                </a:solidFill>
              </a:uFill>
              <a:latin typeface="Arial"/>
            </a:endParaRPr>
          </a:p>
          <a:p>
            <a:pPr>
              <a:lnSpc>
                <a:spcPct val="100000"/>
              </a:lnSpc>
            </a:pPr>
            <a:r>
              <a:rPr lang="de-DE" sz="1100" b="0" strike="noStrike" spc="-1" dirty="0">
                <a:solidFill>
                  <a:srgbClr val="000000"/>
                </a:solidFill>
                <a:uFill>
                  <a:solidFill>
                    <a:srgbClr val="FFFFFF"/>
                  </a:solidFill>
                </a:uFill>
                <a:latin typeface="Arial"/>
                <a:ea typeface="Droid Sans Fallback"/>
              </a:rPr>
              <a:t>Bis Ende 2013 waren 1,12 Mio. Somalier vor Krieg, Hunger und Elend geflohen, die meisten in den Jemen oder über Libyen nach Europa. Angaben des UNHCR zufolge sind weitere 1,13 Mio. Somalier als Binnenvertriebene innerhalb der Landesgrenzen auf der Flucht. </a:t>
            </a:r>
            <a:endParaRPr lang="de-DE" sz="1800" b="0" strike="noStrike" spc="-1" dirty="0">
              <a:solidFill>
                <a:srgbClr val="000000"/>
              </a:solidFill>
              <a:uFill>
                <a:solidFill>
                  <a:srgbClr val="FFFFFF"/>
                </a:solidFill>
              </a:uFill>
              <a:latin typeface="Arial"/>
            </a:endParaRPr>
          </a:p>
          <a:p>
            <a:pPr>
              <a:lnSpc>
                <a:spcPct val="100000"/>
              </a:lnSpc>
            </a:pPr>
            <a:endParaRPr lang="de-DE" sz="1100" b="0" strike="noStrike" spc="-1" dirty="0">
              <a:solidFill>
                <a:srgbClr val="000000"/>
              </a:solidFill>
              <a:uFill>
                <a:solidFill>
                  <a:srgbClr val="FFFFFF"/>
                </a:solidFill>
              </a:uFill>
              <a:latin typeface="Arial"/>
              <a:ea typeface="Droid Sans Fallback"/>
            </a:endParaRPr>
          </a:p>
          <a:p>
            <a:pPr>
              <a:lnSpc>
                <a:spcPct val="100000"/>
              </a:lnSpc>
            </a:pPr>
            <a:r>
              <a:rPr lang="de-DE" sz="1100" b="0" strike="noStrike" spc="-1" dirty="0">
                <a:solidFill>
                  <a:srgbClr val="000000"/>
                </a:solidFill>
                <a:uFill>
                  <a:solidFill>
                    <a:srgbClr val="FFFFFF"/>
                  </a:solidFill>
                </a:uFill>
                <a:latin typeface="Arial"/>
                <a:ea typeface="Droid Sans Fallback"/>
              </a:rPr>
              <a:t>Im </a:t>
            </a:r>
            <a:r>
              <a:rPr lang="de-DE" sz="1100" spc="-1" dirty="0">
                <a:solidFill>
                  <a:srgbClr val="000000"/>
                </a:solidFill>
                <a:uFill>
                  <a:solidFill>
                    <a:srgbClr val="FFFFFF"/>
                  </a:solidFill>
                </a:uFill>
                <a:latin typeface="Arial"/>
                <a:ea typeface="Droid Sans Fallback"/>
              </a:rPr>
              <a:t>Dezember 2016 kamen 3,3% aller Asylsuchenden aus Somalia.</a:t>
            </a:r>
            <a:endParaRPr lang="de-DE" sz="1800" b="0" strike="noStrike" spc="-1" dirty="0">
              <a:solidFill>
                <a:srgbClr val="000000"/>
              </a:solidFill>
              <a:uFill>
                <a:solidFill>
                  <a:srgbClr val="FFFFFF"/>
                </a:solidFill>
              </a:uFill>
              <a:latin typeface="Arial"/>
            </a:endParaRPr>
          </a:p>
          <a:p>
            <a:pPr>
              <a:lnSpc>
                <a:spcPct val="100000"/>
              </a:lnSpc>
            </a:pPr>
            <a:r>
              <a:rPr lang="de-DE" sz="1100" b="1" strike="noStrike" spc="-1" dirty="0">
                <a:solidFill>
                  <a:srgbClr val="000000"/>
                </a:solidFill>
                <a:uFill>
                  <a:solidFill>
                    <a:srgbClr val="FFFFFF"/>
                  </a:solidFill>
                </a:uFill>
                <a:latin typeface="Arial"/>
                <a:ea typeface="Droid Sans Fallback"/>
              </a:rPr>
              <a:t>Die bereinigte Schutzquote betrug 2016 89,2%. </a:t>
            </a:r>
            <a:endParaRPr lang="de-DE" sz="1800" b="1" strike="noStrike" spc="-1" dirty="0">
              <a:solidFill>
                <a:srgbClr val="000000"/>
              </a:solidFill>
              <a:uFill>
                <a:solidFill>
                  <a:srgbClr val="FFFFFF"/>
                </a:solidFill>
              </a:uFill>
              <a:latin typeface="Arial"/>
            </a:endParaRPr>
          </a:p>
          <a:p>
            <a:pPr>
              <a:lnSpc>
                <a:spcPct val="100000"/>
              </a:lnSpc>
            </a:pPr>
            <a:endParaRPr lang="de-DE" sz="1800" b="0" strike="noStrike" spc="-1" dirty="0">
              <a:solidFill>
                <a:srgbClr val="000000"/>
              </a:solidFill>
              <a:uFill>
                <a:solidFill>
                  <a:srgbClr val="FFFFFF"/>
                </a:solidFill>
              </a:uFill>
              <a:latin typeface="Arial"/>
            </a:endParaRPr>
          </a:p>
          <a:p>
            <a:pPr>
              <a:lnSpc>
                <a:spcPct val="100000"/>
              </a:lnSpc>
            </a:pPr>
            <a:r>
              <a:rPr lang="de-DE" sz="1100" b="1" strike="noStrike" spc="-1" dirty="0">
                <a:solidFill>
                  <a:srgbClr val="000000"/>
                </a:solidFill>
                <a:uFill>
                  <a:solidFill>
                    <a:srgbClr val="FFFFFF"/>
                  </a:solidFill>
                </a:uFill>
                <a:latin typeface="Arial"/>
                <a:ea typeface="Droid Sans Fallback"/>
              </a:rPr>
              <a:t>Weitere Informationen:</a:t>
            </a:r>
            <a:endParaRPr lang="de-DE" sz="1800" b="0" strike="noStrike" spc="-1" dirty="0">
              <a:solidFill>
                <a:srgbClr val="000000"/>
              </a:solidFill>
              <a:uFill>
                <a:solidFill>
                  <a:srgbClr val="FFFFFF"/>
                </a:solidFill>
              </a:uFill>
              <a:latin typeface="Arial"/>
            </a:endParaRPr>
          </a:p>
          <a:p>
            <a:pPr>
              <a:lnSpc>
                <a:spcPct val="100000"/>
              </a:lnSpc>
            </a:pPr>
            <a:r>
              <a:rPr lang="de-DE" sz="1100" b="0" strike="noStrike" spc="-1" dirty="0">
                <a:solidFill>
                  <a:srgbClr val="CCCCFF"/>
                </a:solidFill>
                <a:uFill>
                  <a:solidFill>
                    <a:srgbClr val="FFFFFF"/>
                  </a:solidFill>
                </a:uFill>
                <a:latin typeface="Arial"/>
                <a:ea typeface="Droid Sans Fallback"/>
              </a:rPr>
              <a:t>http://www.bpb.de/internationales/weltweit/innerstaatliche-konflikte/54689/somalia</a:t>
            </a:r>
            <a:endParaRPr lang="de-DE" sz="1800" b="0" strike="noStrike" spc="-1" dirty="0">
              <a:solidFill>
                <a:srgbClr val="000000"/>
              </a:solidFill>
              <a:uFill>
                <a:solidFill>
                  <a:srgbClr val="FFFFFF"/>
                </a:solidFill>
              </a:uFill>
              <a:latin typeface="Arial"/>
            </a:endParaRPr>
          </a:p>
          <a:p>
            <a:pPr>
              <a:lnSpc>
                <a:spcPct val="100000"/>
              </a:lnSpc>
            </a:pPr>
            <a:r>
              <a:rPr lang="de-DE" sz="1100" b="0" strike="noStrike" spc="-1" dirty="0">
                <a:solidFill>
                  <a:srgbClr val="CCCCFF"/>
                </a:solidFill>
                <a:uFill>
                  <a:solidFill>
                    <a:srgbClr val="FFFFFF"/>
                  </a:solidFill>
                </a:uFill>
                <a:latin typeface="Arial"/>
                <a:ea typeface="Droid Sans Fallback"/>
              </a:rPr>
              <a:t>https://www.amnesty.de/jahresbericht/2015/somalia</a:t>
            </a:r>
            <a:endParaRPr lang="de-DE" sz="1800" b="0" strike="noStrike" spc="-1" dirty="0">
              <a:solidFill>
                <a:srgbClr val="000000"/>
              </a:solidFill>
              <a:uFill>
                <a:solidFill>
                  <a:srgbClr val="FFFFFF"/>
                </a:solidFill>
              </a:uFill>
              <a:latin typeface="Arial"/>
            </a:endParaRPr>
          </a:p>
          <a:p>
            <a:pPr>
              <a:lnSpc>
                <a:spcPct val="100000"/>
              </a:lnSpc>
            </a:pPr>
            <a:r>
              <a:rPr lang="de-DE" sz="1100" b="0" strike="noStrike" spc="-1" dirty="0">
                <a:solidFill>
                  <a:srgbClr val="CCCCFF"/>
                </a:solidFill>
                <a:uFill>
                  <a:solidFill>
                    <a:srgbClr val="FFFFFF"/>
                  </a:solidFill>
                </a:uFill>
                <a:latin typeface="Arial"/>
                <a:ea typeface="Droid Sans Fallback"/>
              </a:rPr>
              <a:t>https://www.wfp.org/stories/10-facts-about-hunger-somalia</a:t>
            </a:r>
            <a:endParaRPr lang="de-DE" sz="1800" b="0" strike="noStrike" spc="-1" dirty="0">
              <a:solidFill>
                <a:srgbClr val="000000"/>
              </a:solidFill>
              <a:uFill>
                <a:solidFill>
                  <a:srgbClr val="FFFFFF"/>
                </a:solidFill>
              </a:uFill>
              <a:latin typeface="Arial"/>
            </a:endParaRPr>
          </a:p>
          <a:p>
            <a:pPr>
              <a:lnSpc>
                <a:spcPct val="100000"/>
              </a:lnSpc>
            </a:pPr>
            <a:endParaRPr lang="de-DE" sz="1800" b="0" strike="noStrike" spc="-1" dirty="0">
              <a:solidFill>
                <a:srgbClr val="000000"/>
              </a:solidFill>
              <a:uFill>
                <a:solidFill>
                  <a:srgbClr val="FFFFFF"/>
                </a:solidFill>
              </a:uFill>
              <a:latin typeface="Arial"/>
            </a:endParaRPr>
          </a:p>
          <a:p>
            <a:pPr>
              <a:lnSpc>
                <a:spcPct val="100000"/>
              </a:lnSpc>
            </a:pPr>
            <a:endParaRPr lang="de-DE" sz="1800" b="0" strike="noStrike" spc="-1" dirty="0">
              <a:solidFill>
                <a:srgbClr val="000000"/>
              </a:solidFill>
              <a:uFill>
                <a:solidFill>
                  <a:srgbClr val="FFFFFF"/>
                </a:solidFill>
              </a:uFill>
              <a:latin typeface="Arial"/>
            </a:endParaRPr>
          </a:p>
        </p:txBody>
      </p:sp>
    </p:spTree>
    <p:extLst>
      <p:ext uri="{BB962C8B-B14F-4D97-AF65-F5344CB8AC3E}">
        <p14:creationId xmlns:p14="http://schemas.microsoft.com/office/powerpoint/2010/main" val="78040480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7" name="CustomShape 1"/>
          <p:cNvSpPr/>
          <p:nvPr/>
        </p:nvSpPr>
        <p:spPr>
          <a:xfrm>
            <a:off x="755640" y="5078520"/>
            <a:ext cx="6045840" cy="4809240"/>
          </a:xfrm>
          <a:prstGeom prst="rect">
            <a:avLst/>
          </a:prstGeom>
          <a:noFill/>
          <a:ln>
            <a:noFill/>
          </a:ln>
        </p:spPr>
        <p:style>
          <a:lnRef idx="0">
            <a:scrgbClr r="0" g="0" b="0"/>
          </a:lnRef>
          <a:fillRef idx="0">
            <a:scrgbClr r="0" g="0" b="0"/>
          </a:fillRef>
          <a:effectRef idx="0">
            <a:scrgbClr r="0" g="0" b="0"/>
          </a:effectRef>
          <a:fontRef idx="minor"/>
        </p:style>
      </p:sp>
      <p:sp>
        <p:nvSpPr>
          <p:cNvPr id="398" name="CustomShape 2"/>
          <p:cNvSpPr/>
          <p:nvPr/>
        </p:nvSpPr>
        <p:spPr>
          <a:xfrm>
            <a:off x="644040" y="293760"/>
            <a:ext cx="6018840" cy="4782240"/>
          </a:xfrm>
          <a:prstGeom prst="rect">
            <a:avLst/>
          </a:prstGeom>
          <a:noFill/>
          <a:ln>
            <a:noFill/>
          </a:ln>
        </p:spPr>
        <p:style>
          <a:lnRef idx="0">
            <a:scrgbClr r="0" g="0" b="0"/>
          </a:lnRef>
          <a:fillRef idx="0">
            <a:scrgbClr r="0" g="0" b="0"/>
          </a:fillRef>
          <a:effectRef idx="0">
            <a:scrgbClr r="0" g="0" b="0"/>
          </a:effectRef>
          <a:fontRef idx="minor"/>
        </p:style>
        <p:txBody>
          <a:bodyPr lIns="0" tIns="0" rIns="0" bIns="0"/>
          <a:lstStyle/>
          <a:p>
            <a:pPr>
              <a:lnSpc>
                <a:spcPct val="100000"/>
              </a:lnSpc>
            </a:pPr>
            <a:r>
              <a:rPr lang="de-DE" sz="1100" b="0" strike="noStrike" spc="-1" dirty="0">
                <a:solidFill>
                  <a:srgbClr val="000000"/>
                </a:solidFill>
                <a:uFill>
                  <a:solidFill>
                    <a:srgbClr val="FFFFFF"/>
                  </a:solidFill>
                </a:uFill>
                <a:latin typeface="Arial"/>
                <a:ea typeface="Droid Sans Fallback"/>
              </a:rPr>
              <a:t>Quelle :</a:t>
            </a:r>
            <a:endParaRPr lang="de-DE" sz="1800" b="0" strike="noStrike" spc="-1" dirty="0">
              <a:solidFill>
                <a:srgbClr val="000000"/>
              </a:solidFill>
              <a:uFill>
                <a:solidFill>
                  <a:srgbClr val="FFFFFF"/>
                </a:solidFill>
              </a:uFill>
              <a:latin typeface="Arial"/>
            </a:endParaRPr>
          </a:p>
          <a:p>
            <a:pPr>
              <a:lnSpc>
                <a:spcPct val="100000"/>
              </a:lnSpc>
            </a:pPr>
            <a:r>
              <a:rPr lang="de-DE" sz="1000" spc="-1" dirty="0">
                <a:solidFill>
                  <a:srgbClr val="000000"/>
                </a:solidFill>
                <a:uFill>
                  <a:solidFill>
                    <a:srgbClr val="FFFFFF"/>
                  </a:solidFill>
                </a:uFill>
                <a:hlinkClick r:id="rId3"/>
              </a:rPr>
              <a:t>Bericht des BFSFJ, März 2017: https://www.bmfsfj.de/blob/115326/62e6677e0837977469ed26e565908fd3/bericht-uma-bundeskabinett-data.pdf#page=23</a:t>
            </a:r>
            <a:endParaRPr lang="de-DE" sz="1000" spc="-1" dirty="0">
              <a:solidFill>
                <a:srgbClr val="000000"/>
              </a:solidFill>
              <a:uFill>
                <a:solidFill>
                  <a:srgbClr val="FFFFFF"/>
                </a:solidFill>
              </a:uFill>
            </a:endParaRPr>
          </a:p>
          <a:p>
            <a:pPr>
              <a:lnSpc>
                <a:spcPct val="100000"/>
              </a:lnSpc>
            </a:pPr>
            <a:r>
              <a:rPr lang="de-DE" sz="1000" spc="-1" dirty="0">
                <a:solidFill>
                  <a:srgbClr val="000000"/>
                </a:solidFill>
                <a:uFill>
                  <a:solidFill>
                    <a:srgbClr val="FFFFFF"/>
                  </a:solidFill>
                </a:uFill>
                <a:hlinkClick r:id="rId4"/>
              </a:rPr>
              <a:t>http://dipbt.bundestag.de/dip21/btd/18/110/1811080.pdf</a:t>
            </a:r>
            <a:endParaRPr lang="de-DE" sz="1000" spc="-1" dirty="0">
              <a:solidFill>
                <a:srgbClr val="000000"/>
              </a:solidFill>
              <a:uFill>
                <a:solidFill>
                  <a:srgbClr val="FFFFFF"/>
                </a:solidFill>
              </a:uFill>
            </a:endParaRPr>
          </a:p>
          <a:p>
            <a:pPr>
              <a:lnSpc>
                <a:spcPct val="100000"/>
              </a:lnSpc>
            </a:pPr>
            <a:endParaRPr lang="de-DE" sz="1000" spc="-1" dirty="0">
              <a:solidFill>
                <a:srgbClr val="000000"/>
              </a:solidFill>
              <a:uFill>
                <a:solidFill>
                  <a:srgbClr val="FFFFFF"/>
                </a:solidFill>
              </a:uFill>
            </a:endParaRPr>
          </a:p>
          <a:p>
            <a:pPr>
              <a:lnSpc>
                <a:spcPct val="100000"/>
              </a:lnSpc>
            </a:pPr>
            <a:r>
              <a:rPr lang="de-DE" sz="1000" b="0" strike="noStrike" spc="-1" dirty="0">
                <a:solidFill>
                  <a:srgbClr val="000000"/>
                </a:solidFill>
                <a:uFill>
                  <a:solidFill>
                    <a:srgbClr val="FFFFFF"/>
                  </a:solidFill>
                </a:uFill>
                <a:latin typeface="Arial"/>
              </a:rPr>
              <a:t>Quelle </a:t>
            </a:r>
            <a:r>
              <a:rPr lang="de-DE" sz="1000" spc="-1" dirty="0">
                <a:solidFill>
                  <a:srgbClr val="000000"/>
                </a:solidFill>
                <a:uFill>
                  <a:solidFill>
                    <a:srgbClr val="FFFFFF"/>
                  </a:solidFill>
                </a:uFill>
              </a:rPr>
              <a:t>für Brandenburger Daten: </a:t>
            </a:r>
            <a:r>
              <a:rPr lang="de-DE" sz="1000" spc="-1" dirty="0">
                <a:solidFill>
                  <a:srgbClr val="000000"/>
                </a:solidFill>
                <a:uFill>
                  <a:solidFill>
                    <a:srgbClr val="FFFFFF"/>
                  </a:solidFill>
                </a:uFill>
                <a:hlinkClick r:id="rId5"/>
              </a:rPr>
              <a:t>http://www.gruene-fraktion-brandenburg.de/fileadmin/ltf_brandenburg/Dokumente/Website_Content/170216_Umsetzung_Beschluss_3204_UMF_Bericht_MBJS.pdf</a:t>
            </a:r>
            <a:endParaRPr lang="de-DE" sz="1000" spc="-1" dirty="0">
              <a:solidFill>
                <a:srgbClr val="000000"/>
              </a:solidFill>
              <a:uFill>
                <a:solidFill>
                  <a:srgbClr val="FFFFFF"/>
                </a:solidFill>
              </a:uFill>
            </a:endParaRPr>
          </a:p>
          <a:p>
            <a:pPr>
              <a:lnSpc>
                <a:spcPct val="100000"/>
              </a:lnSpc>
            </a:pPr>
            <a:endParaRPr lang="de-DE" sz="1000" b="0" strike="noStrike" spc="-1" dirty="0">
              <a:solidFill>
                <a:srgbClr val="000000"/>
              </a:solidFill>
              <a:uFill>
                <a:solidFill>
                  <a:srgbClr val="FFFFFF"/>
                </a:solidFill>
              </a:uFill>
              <a:latin typeface="Arial"/>
            </a:endParaRPr>
          </a:p>
          <a:p>
            <a:pPr>
              <a:lnSpc>
                <a:spcPct val="100000"/>
              </a:lnSpc>
            </a:pPr>
            <a:r>
              <a:rPr lang="de-DE" sz="1100" b="0" strike="noStrike" spc="-1" dirty="0">
                <a:solidFill>
                  <a:srgbClr val="000000"/>
                </a:solidFill>
                <a:uFill>
                  <a:solidFill>
                    <a:srgbClr val="FFFFFF"/>
                  </a:solidFill>
                </a:uFill>
                <a:latin typeface="Arial"/>
                <a:ea typeface="Droid Sans Fallback"/>
              </a:rPr>
              <a:t>Seit November 2015 gilt ein neues Gesetz und die Minderjährigen können nach Abschluss des "</a:t>
            </a:r>
            <a:r>
              <a:rPr lang="de-DE" sz="1100" b="0" strike="noStrike" spc="-1" dirty="0" err="1">
                <a:solidFill>
                  <a:srgbClr val="000000"/>
                </a:solidFill>
                <a:uFill>
                  <a:solidFill>
                    <a:srgbClr val="FFFFFF"/>
                  </a:solidFill>
                </a:uFill>
                <a:latin typeface="Arial"/>
                <a:ea typeface="Droid Sans Fallback"/>
              </a:rPr>
              <a:t>Screeningverfahrens</a:t>
            </a:r>
            <a:r>
              <a:rPr lang="de-DE" sz="1100" b="0" strike="noStrike" spc="-1" dirty="0">
                <a:solidFill>
                  <a:srgbClr val="000000"/>
                </a:solidFill>
                <a:uFill>
                  <a:solidFill>
                    <a:srgbClr val="FFFFFF"/>
                  </a:solidFill>
                </a:uFill>
                <a:latin typeface="Arial"/>
                <a:ea typeface="Droid Sans Fallback"/>
              </a:rPr>
              <a:t>" in andere Bundesländer weiterverteilt werden, vorausgesetzt das Jugendamt, das die Jugendlichen vorläufig in Obhut genommen hat, stimmt dem zu. In dem Fall benennt das Bundesverwaltungsamt das Land, das zur Aufnahme verpflichtet ist. Vorrangig sollen Minderjährige in dem Land bleiben, in dem sie vorläufig in Obhut genommen wurden. Hat dieses Bundesland seine Quote erfüllt, werden die Jugendlichen in das nächste Nachbarbundesland verteilt, dass seine Aufnahmequote noch nicht erfüllt hat. </a:t>
            </a:r>
            <a:endParaRPr lang="de-DE" sz="1800" b="0" strike="noStrike" spc="-1" dirty="0">
              <a:solidFill>
                <a:srgbClr val="000000"/>
              </a:solidFill>
              <a:uFill>
                <a:solidFill>
                  <a:srgbClr val="FFFFFF"/>
                </a:solidFill>
              </a:uFill>
              <a:latin typeface="Arial"/>
            </a:endParaRPr>
          </a:p>
          <a:p>
            <a:pPr>
              <a:lnSpc>
                <a:spcPct val="100000"/>
              </a:lnSpc>
            </a:pPr>
            <a:r>
              <a:rPr lang="de-DE" sz="1100" b="0" strike="noStrike" spc="-1" dirty="0">
                <a:solidFill>
                  <a:srgbClr val="000000"/>
                </a:solidFill>
                <a:uFill>
                  <a:solidFill>
                    <a:srgbClr val="FFFFFF"/>
                  </a:solidFill>
                </a:uFill>
                <a:latin typeface="Arial"/>
                <a:ea typeface="Droid Sans Fallback"/>
              </a:rPr>
              <a:t>In Brandenburg werden die UMF dann durch das Ministerium für Bildung, Jugend und Sport nach einer Landkreisquote auf die einzelnen Landkreise verteilt, hier von den lokalen </a:t>
            </a:r>
            <a:endParaRPr lang="de-DE" sz="1800" b="0" strike="noStrike" spc="-1" dirty="0">
              <a:solidFill>
                <a:srgbClr val="000000"/>
              </a:solidFill>
              <a:uFill>
                <a:solidFill>
                  <a:srgbClr val="FFFFFF"/>
                </a:solidFill>
              </a:uFill>
              <a:latin typeface="Arial"/>
            </a:endParaRPr>
          </a:p>
          <a:p>
            <a:pPr>
              <a:lnSpc>
                <a:spcPct val="100000"/>
              </a:lnSpc>
            </a:pPr>
            <a:r>
              <a:rPr lang="de-DE" sz="1100" b="0" strike="noStrike" spc="-1" dirty="0">
                <a:solidFill>
                  <a:srgbClr val="000000"/>
                </a:solidFill>
                <a:uFill>
                  <a:solidFill>
                    <a:srgbClr val="FFFFFF"/>
                  </a:solidFill>
                </a:uFill>
                <a:latin typeface="Arial"/>
                <a:ea typeface="Droid Sans Fallback"/>
              </a:rPr>
              <a:t>Jugendämtern in Obhut genommen und in „Clearingstellen“  untergebracht. Das Familiengericht bestimmt einen Vormund, in Brandenburg meist ein Amtsvormund. Außerdem wird ermittelt, ob der Jugendliche evtl. Verwandte in Deutschland bzw. anderen EU-Ländern hat und ggf. die Familienzusammenführung organisiert. Nach dem Clearingverfahren werden die Jugendlichen in stationären Jugendhilfeeinrichtungen der Anschlussunterbringung untergebracht und versorgt.</a:t>
            </a:r>
            <a:endParaRPr lang="de-DE" sz="1800" b="0" strike="noStrike" spc="-1" dirty="0">
              <a:solidFill>
                <a:srgbClr val="000000"/>
              </a:solidFill>
              <a:uFill>
                <a:solidFill>
                  <a:srgbClr val="FFFFFF"/>
                </a:solidFill>
              </a:uFill>
              <a:latin typeface="Arial"/>
            </a:endParaRPr>
          </a:p>
          <a:p>
            <a:pPr>
              <a:lnSpc>
                <a:spcPct val="100000"/>
              </a:lnSpc>
            </a:pPr>
            <a:endParaRPr lang="de-DE" sz="1800" b="0" strike="noStrike" spc="-1" dirty="0">
              <a:solidFill>
                <a:srgbClr val="000000"/>
              </a:solidFill>
              <a:uFill>
                <a:solidFill>
                  <a:srgbClr val="FFFFFF"/>
                </a:solidFill>
              </a:uFill>
              <a:latin typeface="Arial"/>
            </a:endParaRPr>
          </a:p>
          <a:p>
            <a:pPr>
              <a:lnSpc>
                <a:spcPct val="100000"/>
              </a:lnSpc>
            </a:pPr>
            <a:r>
              <a:rPr lang="de-DE" sz="1100" b="1" strike="noStrike" spc="-1" dirty="0">
                <a:solidFill>
                  <a:srgbClr val="000000"/>
                </a:solidFill>
                <a:uFill>
                  <a:solidFill>
                    <a:srgbClr val="FFFFFF"/>
                  </a:solidFill>
                </a:uFill>
                <a:latin typeface="Arial"/>
                <a:ea typeface="Droid Sans Fallback"/>
              </a:rPr>
              <a:t>Weitere Informationen:</a:t>
            </a:r>
            <a:endParaRPr lang="de-DE" sz="1800" b="0" strike="noStrike" spc="-1" dirty="0">
              <a:solidFill>
                <a:srgbClr val="000000"/>
              </a:solidFill>
              <a:uFill>
                <a:solidFill>
                  <a:srgbClr val="FFFFFF"/>
                </a:solidFill>
              </a:uFill>
              <a:latin typeface="Arial"/>
            </a:endParaRPr>
          </a:p>
          <a:p>
            <a:pPr>
              <a:lnSpc>
                <a:spcPct val="100000"/>
              </a:lnSpc>
            </a:pPr>
            <a:r>
              <a:rPr lang="de-DE" sz="1100" b="0" strike="noStrike" spc="-1" dirty="0">
                <a:solidFill>
                  <a:srgbClr val="000000"/>
                </a:solidFill>
                <a:uFill>
                  <a:solidFill>
                    <a:srgbClr val="FFFFFF"/>
                  </a:solidFill>
                </a:uFill>
                <a:latin typeface="Arial"/>
                <a:ea typeface="Droid Sans Fallback"/>
              </a:rPr>
              <a:t>Handreichung des MBJS: </a:t>
            </a:r>
            <a:r>
              <a:rPr lang="de-DE" sz="1100" b="0" strike="noStrike" spc="-1" dirty="0">
                <a:solidFill>
                  <a:srgbClr val="000000"/>
                </a:solidFill>
                <a:uFill>
                  <a:solidFill>
                    <a:srgbClr val="FFFFFF"/>
                  </a:solidFill>
                </a:uFill>
                <a:latin typeface="Arial"/>
                <a:ea typeface="Droid Sans Fallback"/>
                <a:hlinkClick r:id="rId6"/>
              </a:rPr>
              <a:t>http://www.mbjs.brandenburg.de/sixcms/media.php/bb2.a.5813.de/Handreichung_UMA_Stand_August_2016.pdf</a:t>
            </a:r>
            <a:endParaRPr lang="de-DE" sz="1800" b="0" strike="noStrike" spc="-1" dirty="0">
              <a:solidFill>
                <a:srgbClr val="000000"/>
              </a:solidFill>
              <a:uFill>
                <a:solidFill>
                  <a:srgbClr val="FFFFFF"/>
                </a:solidFill>
              </a:uFill>
              <a:latin typeface="Arial"/>
            </a:endParaRPr>
          </a:p>
          <a:p>
            <a:pPr>
              <a:lnSpc>
                <a:spcPct val="100000"/>
              </a:lnSpc>
            </a:pPr>
            <a:endParaRPr lang="de-DE" sz="1800" b="0" strike="noStrike" spc="-1" dirty="0">
              <a:solidFill>
                <a:srgbClr val="000000"/>
              </a:solidFill>
              <a:uFill>
                <a:solidFill>
                  <a:srgbClr val="FFFFFF"/>
                </a:solidFill>
              </a:uFill>
              <a:latin typeface="Arial"/>
            </a:endParaRPr>
          </a:p>
          <a:p>
            <a:pPr>
              <a:lnSpc>
                <a:spcPct val="100000"/>
              </a:lnSpc>
            </a:pPr>
            <a:r>
              <a:rPr lang="de-DE" sz="1100" b="0" strike="noStrike" spc="-1" dirty="0">
                <a:solidFill>
                  <a:srgbClr val="000000"/>
                </a:solidFill>
                <a:uFill>
                  <a:solidFill>
                    <a:srgbClr val="FFFFFF"/>
                  </a:solidFill>
                </a:uFill>
                <a:latin typeface="Arial"/>
                <a:ea typeface="Droid Sans Fallback"/>
              </a:rPr>
              <a:t>Zum neuen Begriff UMA (Unbegleitete Minderjährige Ausländer):</a:t>
            </a:r>
            <a:endParaRPr lang="de-DE" sz="1800" b="0" strike="noStrike" spc="-1" dirty="0">
              <a:solidFill>
                <a:srgbClr val="000000"/>
              </a:solidFill>
              <a:uFill>
                <a:solidFill>
                  <a:srgbClr val="FFFFFF"/>
                </a:solidFill>
              </a:uFill>
              <a:latin typeface="Arial"/>
            </a:endParaRPr>
          </a:p>
          <a:p>
            <a:pPr>
              <a:lnSpc>
                <a:spcPct val="100000"/>
              </a:lnSpc>
            </a:pPr>
            <a:r>
              <a:rPr lang="de-DE" sz="1100" b="0" strike="noStrike" spc="-1" dirty="0">
                <a:solidFill>
                  <a:srgbClr val="000000"/>
                </a:solidFill>
                <a:uFill>
                  <a:solidFill>
                    <a:srgbClr val="FFFFFF"/>
                  </a:solidFill>
                </a:uFill>
                <a:latin typeface="Arial"/>
                <a:ea typeface="Droid Sans Fallback"/>
                <a:hlinkClick r:id="rId7"/>
              </a:rPr>
              <a:t>http://www.b-umf.de/de/startseite/kritik-uma</a:t>
            </a:r>
            <a:endParaRPr lang="de-DE" sz="1100" b="0" strike="noStrike" spc="-1" dirty="0">
              <a:solidFill>
                <a:srgbClr val="000000"/>
              </a:solidFill>
              <a:uFill>
                <a:solidFill>
                  <a:srgbClr val="FFFFFF"/>
                </a:solidFill>
              </a:uFill>
              <a:latin typeface="Arial"/>
              <a:ea typeface="Droid Sans Fallback"/>
            </a:endParaRPr>
          </a:p>
          <a:p>
            <a:pPr>
              <a:lnSpc>
                <a:spcPct val="100000"/>
              </a:lnSpc>
            </a:pPr>
            <a:endParaRPr lang="de-DE" sz="1800" b="0" strike="noStrike" spc="-1" dirty="0">
              <a:solidFill>
                <a:srgbClr val="000000"/>
              </a:solidFill>
              <a:uFill>
                <a:solidFill>
                  <a:srgbClr val="FFFFFF"/>
                </a:solidFill>
              </a:uFill>
              <a:latin typeface="Arial"/>
            </a:endParaRPr>
          </a:p>
        </p:txBody>
      </p:sp>
    </p:spTree>
    <p:extLst>
      <p:ext uri="{BB962C8B-B14F-4D97-AF65-F5344CB8AC3E}">
        <p14:creationId xmlns:p14="http://schemas.microsoft.com/office/powerpoint/2010/main" val="239931601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 name="CustomShape 1"/>
          <p:cNvSpPr/>
          <p:nvPr/>
        </p:nvSpPr>
        <p:spPr>
          <a:xfrm>
            <a:off x="755640" y="5078520"/>
            <a:ext cx="6045840" cy="4809240"/>
          </a:xfrm>
          <a:prstGeom prst="rect">
            <a:avLst/>
          </a:prstGeom>
          <a:noFill/>
          <a:ln>
            <a:noFill/>
          </a:ln>
        </p:spPr>
        <p:style>
          <a:lnRef idx="0">
            <a:scrgbClr r="0" g="0" b="0"/>
          </a:lnRef>
          <a:fillRef idx="0">
            <a:scrgbClr r="0" g="0" b="0"/>
          </a:fillRef>
          <a:effectRef idx="0">
            <a:scrgbClr r="0" g="0" b="0"/>
          </a:effectRef>
          <a:fontRef idx="minor"/>
        </p:style>
      </p:sp>
      <p:sp>
        <p:nvSpPr>
          <p:cNvPr id="400" name="CustomShape 2"/>
          <p:cNvSpPr/>
          <p:nvPr/>
        </p:nvSpPr>
        <p:spPr>
          <a:xfrm>
            <a:off x="644040" y="293760"/>
            <a:ext cx="6018840" cy="4782240"/>
          </a:xfrm>
          <a:prstGeom prst="rect">
            <a:avLst/>
          </a:prstGeom>
          <a:noFill/>
          <a:ln>
            <a:noFill/>
          </a:ln>
        </p:spPr>
        <p:style>
          <a:lnRef idx="0">
            <a:scrgbClr r="0" g="0" b="0"/>
          </a:lnRef>
          <a:fillRef idx="0">
            <a:scrgbClr r="0" g="0" b="0"/>
          </a:fillRef>
          <a:effectRef idx="0">
            <a:scrgbClr r="0" g="0" b="0"/>
          </a:effectRef>
          <a:fontRef idx="minor"/>
        </p:style>
      </p:sp>
    </p:spTree>
    <p:extLst>
      <p:ext uri="{BB962C8B-B14F-4D97-AF65-F5344CB8AC3E}">
        <p14:creationId xmlns:p14="http://schemas.microsoft.com/office/powerpoint/2010/main" val="389822660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1" name="CustomShape 1"/>
          <p:cNvSpPr/>
          <p:nvPr/>
        </p:nvSpPr>
        <p:spPr>
          <a:xfrm>
            <a:off x="755640" y="5078520"/>
            <a:ext cx="6045840" cy="4809240"/>
          </a:xfrm>
          <a:prstGeom prst="rect">
            <a:avLst/>
          </a:prstGeom>
          <a:noFill/>
          <a:ln>
            <a:noFill/>
          </a:ln>
        </p:spPr>
        <p:style>
          <a:lnRef idx="0">
            <a:scrgbClr r="0" g="0" b="0"/>
          </a:lnRef>
          <a:fillRef idx="0">
            <a:scrgbClr r="0" g="0" b="0"/>
          </a:fillRef>
          <a:effectRef idx="0">
            <a:scrgbClr r="0" g="0" b="0"/>
          </a:effectRef>
          <a:fontRef idx="minor"/>
        </p:style>
      </p:sp>
      <p:sp>
        <p:nvSpPr>
          <p:cNvPr id="402" name="CustomShape 2"/>
          <p:cNvSpPr/>
          <p:nvPr/>
        </p:nvSpPr>
        <p:spPr>
          <a:xfrm>
            <a:off x="784080" y="1163880"/>
            <a:ext cx="6017400" cy="5142600"/>
          </a:xfrm>
          <a:prstGeom prst="rect">
            <a:avLst/>
          </a:prstGeom>
          <a:noFill/>
          <a:ln>
            <a:noFill/>
          </a:ln>
        </p:spPr>
        <p:style>
          <a:lnRef idx="0">
            <a:scrgbClr r="0" g="0" b="0"/>
          </a:lnRef>
          <a:fillRef idx="0">
            <a:scrgbClr r="0" g="0" b="0"/>
          </a:fillRef>
          <a:effectRef idx="0">
            <a:scrgbClr r="0" g="0" b="0"/>
          </a:effectRef>
          <a:fontRef idx="minor"/>
        </p:style>
        <p:txBody>
          <a:bodyPr lIns="0" tIns="0" rIns="0" bIns="0"/>
          <a:lstStyle/>
          <a:p>
            <a:pPr>
              <a:lnSpc>
                <a:spcPct val="100000"/>
              </a:lnSpc>
            </a:pPr>
            <a:r>
              <a:rPr lang="de-DE" sz="1100" b="0" strike="noStrike" spc="-1" dirty="0">
                <a:solidFill>
                  <a:srgbClr val="000000"/>
                </a:solidFill>
                <a:uFill>
                  <a:solidFill>
                    <a:srgbClr val="FFFFFF"/>
                  </a:solidFill>
                </a:uFill>
                <a:latin typeface="Arial"/>
                <a:ea typeface="Droid Sans Fallback"/>
              </a:rPr>
              <a:t>Seit 2013 haben die Innenminister von Bund und Ländern beschlossen, eine festgelegte Zahl („Kontingents“) von insgesamt 20.000 Flüchtlingen aus den Flüchtlingslagern der syrischen Krisenregion im Rahmen eines humanitären Hilfsprogramms aufzunehmen. Vorwiegend wurden Flüchtlinge aufgenommen, die Verwandte in Deutschland haben. Der überwiegende Teil der Vorschläge für dieses Kontingent erfolgte durch die Bundesländer. </a:t>
            </a:r>
            <a:endParaRPr lang="de-DE" sz="1800" b="0" strike="noStrike" spc="-1" dirty="0">
              <a:solidFill>
                <a:srgbClr val="000000"/>
              </a:solidFill>
              <a:uFill>
                <a:solidFill>
                  <a:srgbClr val="FFFFFF"/>
                </a:solidFill>
              </a:uFill>
              <a:latin typeface="Arial"/>
            </a:endParaRPr>
          </a:p>
          <a:p>
            <a:pPr>
              <a:lnSpc>
                <a:spcPct val="100000"/>
              </a:lnSpc>
            </a:pPr>
            <a:r>
              <a:rPr lang="de-DE" sz="1100" b="0" strike="noStrike" spc="-1" dirty="0">
                <a:solidFill>
                  <a:srgbClr val="000000"/>
                </a:solidFill>
                <a:uFill>
                  <a:solidFill>
                    <a:srgbClr val="FFFFFF"/>
                  </a:solidFill>
                </a:uFill>
                <a:latin typeface="Arial"/>
                <a:ea typeface="Droid Sans Fallback"/>
              </a:rPr>
              <a:t>Den einzelnen Bundesländern wurden „Flüchtlingskontingente“ nach dem Königsteiner Schlüssel zugesprochen. </a:t>
            </a:r>
            <a:endParaRPr lang="de-DE" sz="1800" b="0" strike="noStrike" spc="-1" dirty="0">
              <a:solidFill>
                <a:srgbClr val="000000"/>
              </a:solidFill>
              <a:uFill>
                <a:solidFill>
                  <a:srgbClr val="FFFFFF"/>
                </a:solidFill>
              </a:uFill>
              <a:latin typeface="Arial"/>
            </a:endParaRPr>
          </a:p>
          <a:p>
            <a:pPr>
              <a:lnSpc>
                <a:spcPct val="100000"/>
              </a:lnSpc>
            </a:pPr>
            <a:r>
              <a:rPr lang="de-DE" sz="1100" b="0" u="sng" strike="noStrike" spc="-1" dirty="0">
                <a:solidFill>
                  <a:srgbClr val="CCCCFF"/>
                </a:solidFill>
                <a:uFill>
                  <a:solidFill>
                    <a:srgbClr val="FFFFFF"/>
                  </a:solidFill>
                </a:uFill>
                <a:latin typeface="Arial"/>
                <a:ea typeface="Droid Sans Fallback"/>
                <a:hlinkClick r:id="rId3"/>
              </a:rPr>
              <a:t>http://www.proasyl.de/?id=1890</a:t>
            </a:r>
            <a:endParaRPr lang="de-DE" sz="1100" b="0" u="sng" strike="noStrike" spc="-1" dirty="0">
              <a:solidFill>
                <a:srgbClr val="CCCCFF"/>
              </a:solidFill>
              <a:uFill>
                <a:solidFill>
                  <a:srgbClr val="FFFFFF"/>
                </a:solidFill>
              </a:uFill>
              <a:latin typeface="Arial"/>
              <a:ea typeface="Droid Sans Fallback"/>
            </a:endParaRPr>
          </a:p>
          <a:p>
            <a:pPr>
              <a:lnSpc>
                <a:spcPct val="100000"/>
              </a:lnSpc>
            </a:pPr>
            <a:endParaRPr lang="de-DE" sz="1800" b="0" strike="noStrike" spc="-1" dirty="0">
              <a:solidFill>
                <a:srgbClr val="000000"/>
              </a:solidFill>
              <a:uFill>
                <a:solidFill>
                  <a:srgbClr val="FFFFFF"/>
                </a:solidFill>
              </a:uFill>
              <a:latin typeface="Arial"/>
            </a:endParaRPr>
          </a:p>
          <a:p>
            <a:pPr>
              <a:lnSpc>
                <a:spcPct val="100000"/>
              </a:lnSpc>
            </a:pPr>
            <a:r>
              <a:rPr lang="de-DE" sz="1100" b="1" strike="noStrike" spc="-1" dirty="0">
                <a:solidFill>
                  <a:srgbClr val="000000"/>
                </a:solidFill>
                <a:uFill>
                  <a:solidFill>
                    <a:srgbClr val="FFFFFF"/>
                  </a:solidFill>
                </a:uFill>
                <a:latin typeface="Arial"/>
                <a:ea typeface="Droid Sans Fallback"/>
              </a:rPr>
              <a:t>Landesprogramm Brandenburg</a:t>
            </a:r>
            <a:endParaRPr lang="de-DE" sz="1800" b="0" strike="noStrike" spc="-1" dirty="0">
              <a:solidFill>
                <a:srgbClr val="000000"/>
              </a:solidFill>
              <a:uFill>
                <a:solidFill>
                  <a:srgbClr val="FFFFFF"/>
                </a:solidFill>
              </a:uFill>
              <a:latin typeface="Arial"/>
            </a:endParaRPr>
          </a:p>
          <a:p>
            <a:pPr>
              <a:lnSpc>
                <a:spcPct val="100000"/>
              </a:lnSpc>
            </a:pPr>
            <a:r>
              <a:rPr lang="de-DE" sz="1100" b="0" strike="noStrike" spc="-1" dirty="0">
                <a:solidFill>
                  <a:srgbClr val="000000"/>
                </a:solidFill>
                <a:uFill>
                  <a:solidFill>
                    <a:srgbClr val="FFFFFF"/>
                  </a:solidFill>
                </a:uFill>
                <a:latin typeface="Arial"/>
                <a:ea typeface="Droid Sans Fallback"/>
              </a:rPr>
              <a:t>Außerdem beschlossen verschiedene Bundesländer, u.a. Brandenburg, in Absprache mit dem Bundesinnenministerium eigene Landesprogramme, die den Zuzug von syrischen Verwandten von in Brandenburg Lebenden,  ermöglichen. Für den Zuzug im Rahmen der Landesprogramme müssen die Verwandten in Deutschland sich verpflichten, für den Lebensunterhalt der Flüchtlinge aufzukommen (Verpflichtungserklärung).  Es gibt keine zahlenmäßigen Beschränkungen. Dennoch sind in diesem Landesprogramm bisher nur 319 Flüchtlinge (Dez 2016) aufgenommen worden. Eine große Hürde ist hier die Verpflichtungserklärung, für die das Einkommen des Verpflichtenden geprüft wird. Brandenburg übernimmt allerdings – im Gegensatz zu den Landesaufnahmeprogrammen anderer Bundesländer - die Kosten der Krankenversicherung.</a:t>
            </a:r>
            <a:endParaRPr lang="de-DE" sz="1800" b="0" strike="noStrike" spc="-1" dirty="0">
              <a:solidFill>
                <a:srgbClr val="000000"/>
              </a:solidFill>
              <a:uFill>
                <a:solidFill>
                  <a:srgbClr val="FFFFFF"/>
                </a:solidFill>
              </a:uFill>
              <a:latin typeface="Arial"/>
            </a:endParaRPr>
          </a:p>
          <a:p>
            <a:pPr>
              <a:lnSpc>
                <a:spcPct val="100000"/>
              </a:lnSpc>
            </a:pPr>
            <a:endParaRPr lang="de-DE" sz="1800" b="0" strike="noStrike" spc="-1" dirty="0">
              <a:solidFill>
                <a:srgbClr val="000000"/>
              </a:solidFill>
              <a:uFill>
                <a:solidFill>
                  <a:srgbClr val="FFFFFF"/>
                </a:solidFill>
              </a:uFill>
              <a:latin typeface="Arial"/>
            </a:endParaRPr>
          </a:p>
          <a:p>
            <a:pPr>
              <a:lnSpc>
                <a:spcPct val="100000"/>
              </a:lnSpc>
            </a:pPr>
            <a:r>
              <a:rPr lang="de-DE" sz="1100" b="0" strike="noStrike" spc="-1" dirty="0">
                <a:solidFill>
                  <a:srgbClr val="000000"/>
                </a:solidFill>
                <a:uFill>
                  <a:solidFill>
                    <a:srgbClr val="FFFFFF"/>
                  </a:solidFill>
                </a:uFill>
                <a:latin typeface="Arial"/>
                <a:ea typeface="Droid Sans Fallback"/>
              </a:rPr>
              <a:t>Gesamtzahl der Kontingentflüchtlinge in Brandenburg am 30.Mai 2015:</a:t>
            </a:r>
          </a:p>
          <a:p>
            <a:pPr>
              <a:lnSpc>
                <a:spcPct val="100000"/>
              </a:lnSpc>
            </a:pPr>
            <a:r>
              <a:rPr lang="de-DE" sz="1000" spc="-1" dirty="0">
                <a:solidFill>
                  <a:srgbClr val="000000"/>
                </a:solidFill>
                <a:uFill>
                  <a:solidFill>
                    <a:srgbClr val="FFFFFF"/>
                  </a:solidFill>
                </a:uFill>
                <a:hlinkClick r:id="rId4"/>
              </a:rPr>
              <a:t>http://dipbt.bundestag.de/dip21/btd/18/113/1811388.pdf</a:t>
            </a:r>
            <a:r>
              <a:rPr lang="de-DE" sz="1000" spc="-1" dirty="0">
                <a:solidFill>
                  <a:srgbClr val="000000"/>
                </a:solidFill>
                <a:uFill>
                  <a:solidFill>
                    <a:srgbClr val="FFFFFF"/>
                  </a:solidFill>
                </a:uFill>
              </a:rPr>
              <a:t> (S.18)</a:t>
            </a:r>
          </a:p>
          <a:p>
            <a:pPr>
              <a:lnSpc>
                <a:spcPct val="100000"/>
              </a:lnSpc>
            </a:pPr>
            <a:endParaRPr lang="de-DE" sz="1000" b="0" strike="noStrike" spc="-1" dirty="0">
              <a:solidFill>
                <a:srgbClr val="000000"/>
              </a:solidFill>
              <a:uFill>
                <a:solidFill>
                  <a:srgbClr val="FFFFFF"/>
                </a:solidFill>
              </a:uFill>
              <a:latin typeface="Arial"/>
            </a:endParaRPr>
          </a:p>
          <a:p>
            <a:pPr>
              <a:lnSpc>
                <a:spcPct val="100000"/>
              </a:lnSpc>
            </a:pPr>
            <a:r>
              <a:rPr lang="de-DE" sz="1100" b="0" strike="noStrike" spc="-1" dirty="0">
                <a:solidFill>
                  <a:srgbClr val="000000"/>
                </a:solidFill>
                <a:uFill>
                  <a:solidFill>
                    <a:srgbClr val="FFFFFF"/>
                  </a:solidFill>
                </a:uFill>
                <a:latin typeface="Arial"/>
                <a:ea typeface="Droid Sans Fallback"/>
              </a:rPr>
              <a:t>Mit der Zuerkennung des Aufenthaltstitels nach §23 sind Wohnsitzauflagen verbunden, solange der Flüchtling seinen Lebensunterhalt noch nicht selbst bestreiten kann.</a:t>
            </a:r>
            <a:endParaRPr lang="de-DE" sz="1800" b="0" strike="noStrike" spc="-1" dirty="0">
              <a:solidFill>
                <a:srgbClr val="000000"/>
              </a:solidFill>
              <a:uFill>
                <a:solidFill>
                  <a:srgbClr val="FFFFFF"/>
                </a:solidFill>
              </a:uFill>
              <a:latin typeface="Arial"/>
            </a:endParaRPr>
          </a:p>
          <a:p>
            <a:pPr>
              <a:lnSpc>
                <a:spcPct val="100000"/>
              </a:lnSpc>
            </a:pPr>
            <a:r>
              <a:rPr lang="de-DE" sz="1100" b="0" u="sng" strike="noStrike" spc="-1" dirty="0">
                <a:solidFill>
                  <a:srgbClr val="CCCCFF"/>
                </a:solidFill>
                <a:uFill>
                  <a:solidFill>
                    <a:srgbClr val="FFFFFF"/>
                  </a:solidFill>
                </a:uFill>
                <a:latin typeface="Arial"/>
                <a:ea typeface="Droid Sans Fallback"/>
                <a:hlinkClick r:id="rId5"/>
              </a:rPr>
              <a:t>http://www.nds-fluerat.org/leitfaden/15-hinweise-fuer-andere-fluechtlingsgruppen/135-aufenthaltsgewaehrung-nach-23-abs-2-aufenthg/</a:t>
            </a:r>
            <a:endParaRPr lang="de-DE" sz="1100" b="0" u="sng" strike="noStrike" spc="-1" dirty="0">
              <a:solidFill>
                <a:srgbClr val="CCCCFF"/>
              </a:solidFill>
              <a:uFill>
                <a:solidFill>
                  <a:srgbClr val="FFFFFF"/>
                </a:solidFill>
              </a:uFill>
              <a:latin typeface="Arial"/>
              <a:ea typeface="Droid Sans Fallback"/>
            </a:endParaRPr>
          </a:p>
          <a:p>
            <a:pPr>
              <a:lnSpc>
                <a:spcPct val="100000"/>
              </a:lnSpc>
            </a:pPr>
            <a:endParaRPr lang="de-DE" sz="1800" b="0" strike="noStrike" spc="-1" dirty="0">
              <a:solidFill>
                <a:srgbClr val="000000"/>
              </a:solidFill>
              <a:uFill>
                <a:solidFill>
                  <a:srgbClr val="FFFFFF"/>
                </a:solidFill>
              </a:uFill>
              <a:latin typeface="Arial"/>
            </a:endParaRPr>
          </a:p>
          <a:p>
            <a:pPr>
              <a:lnSpc>
                <a:spcPct val="100000"/>
              </a:lnSpc>
            </a:pPr>
            <a:endParaRPr lang="de-DE" sz="1800" b="0" strike="noStrike" spc="-1" dirty="0">
              <a:solidFill>
                <a:srgbClr val="000000"/>
              </a:solidFill>
              <a:uFill>
                <a:solidFill>
                  <a:srgbClr val="FFFFFF"/>
                </a:solidFill>
              </a:uFill>
              <a:latin typeface="Arial"/>
            </a:endParaRPr>
          </a:p>
          <a:p>
            <a:pPr>
              <a:lnSpc>
                <a:spcPct val="100000"/>
              </a:lnSpc>
            </a:pPr>
            <a:endParaRPr lang="de-DE" sz="1800" b="0" strike="noStrike" spc="-1" dirty="0">
              <a:solidFill>
                <a:srgbClr val="000000"/>
              </a:solidFill>
              <a:uFill>
                <a:solidFill>
                  <a:srgbClr val="FFFFFF"/>
                </a:solidFill>
              </a:uFill>
              <a:latin typeface="Arial"/>
            </a:endParaRPr>
          </a:p>
        </p:txBody>
      </p:sp>
    </p:spTree>
    <p:extLst>
      <p:ext uri="{BB962C8B-B14F-4D97-AF65-F5344CB8AC3E}">
        <p14:creationId xmlns:p14="http://schemas.microsoft.com/office/powerpoint/2010/main" val="68401542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5" name="CustomShape 1"/>
          <p:cNvSpPr/>
          <p:nvPr/>
        </p:nvSpPr>
        <p:spPr>
          <a:xfrm>
            <a:off x="755640" y="5078520"/>
            <a:ext cx="6045840" cy="4809240"/>
          </a:xfrm>
          <a:prstGeom prst="rect">
            <a:avLst/>
          </a:prstGeom>
          <a:noFill/>
          <a:ln>
            <a:noFill/>
          </a:ln>
        </p:spPr>
        <p:style>
          <a:lnRef idx="0">
            <a:scrgbClr r="0" g="0" b="0"/>
          </a:lnRef>
          <a:fillRef idx="0">
            <a:scrgbClr r="0" g="0" b="0"/>
          </a:fillRef>
          <a:effectRef idx="0">
            <a:scrgbClr r="0" g="0" b="0"/>
          </a:effectRef>
          <a:fontRef idx="minor"/>
        </p:style>
      </p:sp>
      <p:sp>
        <p:nvSpPr>
          <p:cNvPr id="356" name="CustomShape 2"/>
          <p:cNvSpPr/>
          <p:nvPr/>
        </p:nvSpPr>
        <p:spPr>
          <a:xfrm>
            <a:off x="641520" y="621000"/>
            <a:ext cx="6020640" cy="4783680"/>
          </a:xfrm>
          <a:prstGeom prst="rect">
            <a:avLst/>
          </a:prstGeom>
          <a:noFill/>
          <a:ln>
            <a:noFill/>
          </a:ln>
        </p:spPr>
        <p:style>
          <a:lnRef idx="0">
            <a:scrgbClr r="0" g="0" b="0"/>
          </a:lnRef>
          <a:fillRef idx="0">
            <a:scrgbClr r="0" g="0" b="0"/>
          </a:fillRef>
          <a:effectRef idx="0">
            <a:scrgbClr r="0" g="0" b="0"/>
          </a:effectRef>
          <a:fontRef idx="minor"/>
        </p:style>
        <p:txBody>
          <a:bodyPr lIns="0" tIns="0" rIns="0" bIns="0"/>
          <a:lstStyle/>
          <a:p>
            <a:pPr>
              <a:lnSpc>
                <a:spcPct val="100000"/>
              </a:lnSpc>
            </a:pPr>
            <a:r>
              <a:rPr lang="de-DE" sz="1100" b="0" strike="noStrike" spc="-1">
                <a:solidFill>
                  <a:srgbClr val="000000"/>
                </a:solidFill>
                <a:uFill>
                  <a:solidFill>
                    <a:srgbClr val="FFFFFF"/>
                  </a:solidFill>
                </a:uFill>
                <a:latin typeface="Arial"/>
                <a:ea typeface="Droid Sans Fallback"/>
              </a:rPr>
              <a:t>Asylsuchende können in jeder Polizeidienststelle sagen, dass sie Asyl beantragen wollen und werden dann an die Erstaufnahmestelle des entsprechenden Bundeslandes weiterverwiesen, wo sie zunächst versorgt und registriert werden. Dort wird mithilfe des Computersystems EASY geprüft, welches Bundesland für sie zuständig ist. Die Zuteilung zu einem Bundesland hängt zum einen ab von den aktuellen Kapazitäten. Daneben spielt auch eine Rolle, in welcher Außenstelle des Bundesamtes für Migration und Flüchtlinge (BAMF) das Herkunftsland des Asylsuchenden bearbeitet wird, denn nicht jede Außenstelle bearbeitet jedes Herkunftsland. In Brandenburg werden beispielsweise nur Asylanträge aus den folgenden Ländern bearbeitet:</a:t>
            </a:r>
            <a:endParaRPr lang="de-DE" sz="1800" b="0" strike="noStrike" spc="-1">
              <a:solidFill>
                <a:srgbClr val="000000"/>
              </a:solidFill>
              <a:uFill>
                <a:solidFill>
                  <a:srgbClr val="FFFFFF"/>
                </a:solidFill>
              </a:uFill>
              <a:latin typeface="Arial"/>
            </a:endParaRPr>
          </a:p>
          <a:p>
            <a:pPr>
              <a:lnSpc>
                <a:spcPct val="100000"/>
              </a:lnSpc>
            </a:pPr>
            <a:endParaRPr lang="de-DE" sz="1800" b="0" strike="noStrike" spc="-1">
              <a:solidFill>
                <a:srgbClr val="000000"/>
              </a:solidFill>
              <a:uFill>
                <a:solidFill>
                  <a:srgbClr val="FFFFFF"/>
                </a:solidFill>
              </a:uFill>
              <a:latin typeface="Arial"/>
            </a:endParaRPr>
          </a:p>
          <a:p>
            <a:pPr>
              <a:lnSpc>
                <a:spcPct val="100000"/>
              </a:lnSpc>
            </a:pPr>
            <a:r>
              <a:rPr lang="de-DE" sz="1100" b="0" strike="noStrike" spc="-1">
                <a:solidFill>
                  <a:srgbClr val="000000"/>
                </a:solidFill>
                <a:uFill>
                  <a:solidFill>
                    <a:srgbClr val="FFFFFF"/>
                  </a:solidFill>
                </a:uFill>
                <a:latin typeface="Arial"/>
                <a:ea typeface="Droid Sans Fallback"/>
              </a:rPr>
              <a:t>Afghanistan, Albanien, Eritrea, Iran, Kamerun, Kenia*, Lettland*, Mazedonien, Pakistan, Polen*, </a:t>
            </a:r>
            <a:endParaRPr lang="de-DE" sz="1800" b="0" strike="noStrike" spc="-1">
              <a:solidFill>
                <a:srgbClr val="000000"/>
              </a:solidFill>
              <a:uFill>
                <a:solidFill>
                  <a:srgbClr val="FFFFFF"/>
                </a:solidFill>
              </a:uFill>
              <a:latin typeface="Arial"/>
            </a:endParaRPr>
          </a:p>
          <a:p>
            <a:pPr>
              <a:lnSpc>
                <a:spcPct val="100000"/>
              </a:lnSpc>
            </a:pPr>
            <a:r>
              <a:rPr lang="de-DE" sz="1100" b="0" strike="noStrike" spc="-1">
                <a:solidFill>
                  <a:srgbClr val="000000"/>
                </a:solidFill>
                <a:uFill>
                  <a:solidFill>
                    <a:srgbClr val="FFFFFF"/>
                  </a:solidFill>
                </a:uFill>
                <a:latin typeface="Arial"/>
                <a:ea typeface="Droid Sans Fallback"/>
              </a:rPr>
              <a:t>Russische Föderation, Republik Serbien, Somalia, Staatenlos, Südafrika*, Syrien, Tschad*, Ungeklärt, Vietnam</a:t>
            </a:r>
            <a:endParaRPr lang="de-DE" sz="1800" b="0" strike="noStrike" spc="-1">
              <a:solidFill>
                <a:srgbClr val="000000"/>
              </a:solidFill>
              <a:uFill>
                <a:solidFill>
                  <a:srgbClr val="FFFFFF"/>
                </a:solidFill>
              </a:uFill>
              <a:latin typeface="Arial"/>
            </a:endParaRPr>
          </a:p>
          <a:p>
            <a:pPr>
              <a:lnSpc>
                <a:spcPct val="100000"/>
              </a:lnSpc>
            </a:pPr>
            <a:endParaRPr lang="de-DE" sz="1800" b="0" strike="noStrike" spc="-1">
              <a:solidFill>
                <a:srgbClr val="000000"/>
              </a:solidFill>
              <a:uFill>
                <a:solidFill>
                  <a:srgbClr val="FFFFFF"/>
                </a:solidFill>
              </a:uFill>
              <a:latin typeface="Arial"/>
            </a:endParaRPr>
          </a:p>
          <a:p>
            <a:pPr>
              <a:lnSpc>
                <a:spcPct val="100000"/>
              </a:lnSpc>
            </a:pPr>
            <a:r>
              <a:rPr lang="de-DE" sz="1100" b="0" strike="noStrike" spc="-1">
                <a:solidFill>
                  <a:srgbClr val="000000"/>
                </a:solidFill>
                <a:uFill>
                  <a:solidFill>
                    <a:srgbClr val="FFFFFF"/>
                  </a:solidFill>
                </a:uFill>
                <a:latin typeface="Arial"/>
                <a:ea typeface="Droid Sans Fallback"/>
              </a:rPr>
              <a:t>Zudem bestehen Aufnahmequoten für die einzelnen Bundesländer. Diese legen fest, welchen Anteil der Asylsuchenden jedes Bundesland aufnehmen muss und werden nach dem "Königsteiner Schlüssel" festgesetzt. Er wird für jedes Jahr entsprechend der Steuereinnahmen und der Bevölkerungszahl der Länder berechnet.</a:t>
            </a:r>
            <a:endParaRPr lang="de-DE" sz="1800" b="0" strike="noStrike" spc="-1">
              <a:solidFill>
                <a:srgbClr val="000000"/>
              </a:solidFill>
              <a:uFill>
                <a:solidFill>
                  <a:srgbClr val="FFFFFF"/>
                </a:solidFill>
              </a:uFill>
              <a:latin typeface="Arial"/>
            </a:endParaRPr>
          </a:p>
          <a:p>
            <a:pPr>
              <a:lnSpc>
                <a:spcPct val="100000"/>
              </a:lnSpc>
            </a:pPr>
            <a:endParaRPr lang="de-DE" sz="1800" b="0" strike="noStrike" spc="-1">
              <a:solidFill>
                <a:srgbClr val="000000"/>
              </a:solidFill>
              <a:uFill>
                <a:solidFill>
                  <a:srgbClr val="FFFFFF"/>
                </a:solidFill>
              </a:uFill>
              <a:latin typeface="Arial"/>
            </a:endParaRPr>
          </a:p>
          <a:p>
            <a:pPr>
              <a:lnSpc>
                <a:spcPct val="100000"/>
              </a:lnSpc>
            </a:pPr>
            <a:r>
              <a:rPr lang="de-DE" sz="1100" b="0" strike="noStrike" spc="-1">
                <a:solidFill>
                  <a:srgbClr val="000000"/>
                </a:solidFill>
                <a:uFill>
                  <a:solidFill>
                    <a:srgbClr val="FFFFFF"/>
                  </a:solidFill>
                </a:uFill>
                <a:latin typeface="Arial"/>
                <a:ea typeface="Droid Sans Fallback"/>
              </a:rPr>
              <a:t>Familien werden gemeinsam „verteilt“. Dies betrifft allerdings nur die Kernfamilie, nicht die Eltern erwachsener Kinder, Tanten und Onkel etc.  Bei Pflegebedürftigkeit oder Krankheit kann ein Antrag auf länderübergreifende Umverteilung gestellt werden. Der Wunsch von Asylsuchenden, bei Verwandten in einer anderen Stadt zu wohnen, die ihnen eine Unterkunft bieten und bei der Suche nach Arbeit behilflich sein können, findet keine Berücksichtigung. Tanten, die zu ihren Nichten wollen, Brüder, die ihre Schwestern vermissen, Eltern, die ihre erwachsenen Kinder unterstützen möchten haben kein Recht auf entsprechende Zuweisung</a:t>
            </a:r>
            <a:r>
              <a:rPr lang="de-DE" sz="1100" b="0" u="sng" strike="noStrike" spc="-1">
                <a:solidFill>
                  <a:srgbClr val="000000"/>
                </a:solidFill>
                <a:uFill>
                  <a:solidFill>
                    <a:srgbClr val="FFFFFF"/>
                  </a:solidFill>
                </a:uFill>
                <a:latin typeface="Arial"/>
                <a:ea typeface="Droid Sans Fallback"/>
              </a:rPr>
              <a:t>.</a:t>
            </a:r>
            <a:endParaRPr lang="de-DE" sz="1800" b="0" strike="noStrike" spc="-1">
              <a:solidFill>
                <a:srgbClr val="000000"/>
              </a:solidFill>
              <a:uFill>
                <a:solidFill>
                  <a:srgbClr val="FFFFFF"/>
                </a:solidFill>
              </a:uFill>
              <a:latin typeface="Arial"/>
            </a:endParaRPr>
          </a:p>
          <a:p>
            <a:pPr>
              <a:lnSpc>
                <a:spcPct val="100000"/>
              </a:lnSpc>
            </a:pPr>
            <a:r>
              <a:rPr lang="de-DE" sz="1100" b="0" u="sng" strike="noStrike" spc="-1">
                <a:solidFill>
                  <a:srgbClr val="CCCCFF"/>
                </a:solidFill>
                <a:uFill>
                  <a:solidFill>
                    <a:srgbClr val="FFFFFF"/>
                  </a:solidFill>
                </a:uFill>
                <a:latin typeface="Arial"/>
                <a:ea typeface="Droid Sans Fallback"/>
              </a:rPr>
              <a:t>http://www.zeit.de/2015/22/fluechtlinge-verteilung-koenigsteiner-schluessel/seite-2</a:t>
            </a:r>
            <a:endParaRPr lang="de-DE" sz="1800" b="0" strike="noStrike" spc="-1">
              <a:solidFill>
                <a:srgbClr val="000000"/>
              </a:solidFill>
              <a:uFill>
                <a:solidFill>
                  <a:srgbClr val="FFFFFF"/>
                </a:solidFill>
              </a:uFill>
              <a:latin typeface="Arial"/>
            </a:endParaRPr>
          </a:p>
          <a:p>
            <a:pPr>
              <a:lnSpc>
                <a:spcPct val="100000"/>
              </a:lnSpc>
            </a:pPr>
            <a:endParaRPr lang="de-DE" sz="1800" b="0" strike="noStrike" spc="-1">
              <a:solidFill>
                <a:srgbClr val="000000"/>
              </a:solidFill>
              <a:uFill>
                <a:solidFill>
                  <a:srgbClr val="FFFFFF"/>
                </a:solidFill>
              </a:uFill>
              <a:latin typeface="Arial"/>
            </a:endParaRPr>
          </a:p>
          <a:p>
            <a:pPr>
              <a:lnSpc>
                <a:spcPct val="100000"/>
              </a:lnSpc>
            </a:pPr>
            <a:endParaRPr lang="de-DE" sz="1800" b="0" strike="noStrike" spc="-1">
              <a:solidFill>
                <a:srgbClr val="000000"/>
              </a:solidFill>
              <a:uFill>
                <a:solidFill>
                  <a:srgbClr val="FFFFFF"/>
                </a:solidFill>
              </a:uFill>
              <a:latin typeface="Arial"/>
            </a:endParaRPr>
          </a:p>
          <a:p>
            <a:pPr>
              <a:lnSpc>
                <a:spcPct val="100000"/>
              </a:lnSpc>
            </a:pPr>
            <a:endParaRPr lang="de-DE" sz="1800" b="0" strike="noStrike" spc="-1">
              <a:solidFill>
                <a:srgbClr val="000000"/>
              </a:solidFill>
              <a:uFill>
                <a:solidFill>
                  <a:srgbClr val="FFFFFF"/>
                </a:solidFill>
              </a:uFill>
              <a:latin typeface="Arial"/>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7" name="CustomShape 1"/>
          <p:cNvSpPr/>
          <p:nvPr/>
        </p:nvSpPr>
        <p:spPr>
          <a:xfrm>
            <a:off x="755640" y="5078520"/>
            <a:ext cx="6045840" cy="4809240"/>
          </a:xfrm>
          <a:prstGeom prst="rect">
            <a:avLst/>
          </a:prstGeom>
          <a:noFill/>
          <a:ln>
            <a:noFill/>
          </a:ln>
        </p:spPr>
        <p:style>
          <a:lnRef idx="0">
            <a:scrgbClr r="0" g="0" b="0"/>
          </a:lnRef>
          <a:fillRef idx="0">
            <a:scrgbClr r="0" g="0" b="0"/>
          </a:fillRef>
          <a:effectRef idx="0">
            <a:scrgbClr r="0" g="0" b="0"/>
          </a:effectRef>
          <a:fontRef idx="minor"/>
        </p:style>
      </p:sp>
      <p:sp>
        <p:nvSpPr>
          <p:cNvPr id="358" name="CustomShape 2"/>
          <p:cNvSpPr/>
          <p:nvPr/>
        </p:nvSpPr>
        <p:spPr>
          <a:xfrm>
            <a:off x="780840" y="1106640"/>
            <a:ext cx="6020640" cy="4783680"/>
          </a:xfrm>
          <a:prstGeom prst="rect">
            <a:avLst/>
          </a:prstGeom>
          <a:noFill/>
          <a:ln>
            <a:noFill/>
          </a:ln>
        </p:spPr>
        <p:style>
          <a:lnRef idx="0">
            <a:scrgbClr r="0" g="0" b="0"/>
          </a:lnRef>
          <a:fillRef idx="0">
            <a:scrgbClr r="0" g="0" b="0"/>
          </a:fillRef>
          <a:effectRef idx="0">
            <a:scrgbClr r="0" g="0" b="0"/>
          </a:effectRef>
          <a:fontRef idx="minor"/>
        </p:style>
        <p:txBody>
          <a:bodyPr lIns="0" tIns="0" rIns="0" bIns="0"/>
          <a:lstStyle/>
          <a:p>
            <a:pPr>
              <a:lnSpc>
                <a:spcPct val="100000"/>
              </a:lnSpc>
            </a:pPr>
            <a:r>
              <a:rPr lang="de-DE" sz="1100" b="0" strike="noStrike" spc="-1">
                <a:solidFill>
                  <a:srgbClr val="000000"/>
                </a:solidFill>
                <a:uFill>
                  <a:solidFill>
                    <a:srgbClr val="FFFFFF"/>
                  </a:solidFill>
                </a:uFill>
                <a:latin typeface="Arial"/>
                <a:ea typeface="Droid Sans Fallback"/>
              </a:rPr>
              <a:t>Der Königsteiner Schlüssel war im März 1949 zu dem Zweck konzipiert worden, die Kosten überregional bedeutender Forschungseinrichtungen gerecht auf die einzelnen Länder zu verteilen. Es handelt sich also um einen Verteilungsschlüssel für finanzielle Lasten, der festlegt, wie die einzelnen Bundesländer an gemeinsamen Finanzierungen zu beteiligen sind. Der Anteil, den ein Bundesland danach tragen muss, richtet sich zu zwei Dritteln nach dem Steueraufkommen und zu einem Drittel nach der Bevölkerungszahl.</a:t>
            </a:r>
            <a:endParaRPr lang="de-DE" sz="1800" b="0" strike="noStrike" spc="-1">
              <a:solidFill>
                <a:srgbClr val="000000"/>
              </a:solidFill>
              <a:uFill>
                <a:solidFill>
                  <a:srgbClr val="FFFFFF"/>
                </a:solidFill>
              </a:uFill>
              <a:latin typeface="Arial"/>
            </a:endParaRPr>
          </a:p>
          <a:p>
            <a:pPr>
              <a:lnSpc>
                <a:spcPct val="100000"/>
              </a:lnSpc>
            </a:pPr>
            <a:r>
              <a:rPr lang="de-DE" sz="1100" b="0" strike="noStrike" spc="-1">
                <a:solidFill>
                  <a:srgbClr val="000000"/>
                </a:solidFill>
                <a:uFill>
                  <a:solidFill>
                    <a:srgbClr val="FFFFFF"/>
                  </a:solidFill>
                </a:uFill>
                <a:latin typeface="Arial"/>
                <a:ea typeface="Droid Sans Fallback"/>
              </a:rPr>
              <a:t>In der Zwischenzeit greifen zahlreiche Abkommen bzw. Vereinbarungen in Deutschland auf ihn zurück. So werden auch Asylsuchende und Kontingentflüchtlinge nach diesem Verwaltungsschlüssel „verteilt“.</a:t>
            </a:r>
            <a:endParaRPr lang="de-DE" sz="1800" b="0" strike="noStrike" spc="-1">
              <a:solidFill>
                <a:srgbClr val="000000"/>
              </a:solidFill>
              <a:uFill>
                <a:solidFill>
                  <a:srgbClr val="FFFFFF"/>
                </a:solidFill>
              </a:uFill>
              <a:latin typeface="Arial"/>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9" name="CustomShape 1"/>
          <p:cNvSpPr/>
          <p:nvPr/>
        </p:nvSpPr>
        <p:spPr>
          <a:xfrm>
            <a:off x="755640" y="5078520"/>
            <a:ext cx="6045840" cy="4809240"/>
          </a:xfrm>
          <a:prstGeom prst="rect">
            <a:avLst/>
          </a:prstGeom>
          <a:noFill/>
          <a:ln>
            <a:noFill/>
          </a:ln>
        </p:spPr>
        <p:style>
          <a:lnRef idx="0">
            <a:scrgbClr r="0" g="0" b="0"/>
          </a:lnRef>
          <a:fillRef idx="0">
            <a:scrgbClr r="0" g="0" b="0"/>
          </a:fillRef>
          <a:effectRef idx="0">
            <a:scrgbClr r="0" g="0" b="0"/>
          </a:effectRef>
          <a:fontRef idx="minor"/>
        </p:style>
      </p:sp>
      <p:sp>
        <p:nvSpPr>
          <p:cNvPr id="370" name="CustomShape 2"/>
          <p:cNvSpPr/>
          <p:nvPr/>
        </p:nvSpPr>
        <p:spPr>
          <a:xfrm>
            <a:off x="755640" y="785880"/>
            <a:ext cx="6020640" cy="6223680"/>
          </a:xfrm>
          <a:prstGeom prst="rect">
            <a:avLst/>
          </a:prstGeom>
          <a:noFill/>
          <a:ln>
            <a:noFill/>
          </a:ln>
        </p:spPr>
        <p:style>
          <a:lnRef idx="0">
            <a:scrgbClr r="0" g="0" b="0"/>
          </a:lnRef>
          <a:fillRef idx="0">
            <a:scrgbClr r="0" g="0" b="0"/>
          </a:fillRef>
          <a:effectRef idx="0">
            <a:scrgbClr r="0" g="0" b="0"/>
          </a:effectRef>
          <a:fontRef idx="minor"/>
        </p:style>
        <p:txBody>
          <a:bodyPr lIns="0" tIns="0" rIns="0" bIns="0"/>
          <a:lstStyle/>
          <a:p>
            <a:pPr>
              <a:lnSpc>
                <a:spcPct val="100000"/>
              </a:lnSpc>
            </a:pPr>
            <a:endParaRPr lang="de-DE" sz="1800" b="0" strike="noStrike" spc="-1" dirty="0">
              <a:solidFill>
                <a:srgbClr val="000000"/>
              </a:solidFill>
              <a:uFill>
                <a:solidFill>
                  <a:srgbClr val="FFFFFF"/>
                </a:solidFill>
              </a:uFill>
              <a:latin typeface="Arial"/>
            </a:endParaRPr>
          </a:p>
        </p:txBody>
      </p:sp>
      <p:sp>
        <p:nvSpPr>
          <p:cNvPr id="371" name="CustomShape 3"/>
          <p:cNvSpPr/>
          <p:nvPr/>
        </p:nvSpPr>
        <p:spPr>
          <a:xfrm>
            <a:off x="2320920" y="4243320"/>
            <a:ext cx="178560" cy="5104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endParaRPr lang="de-DE" sz="1800" b="0" strike="noStrike" spc="-1">
              <a:solidFill>
                <a:srgbClr val="000000"/>
              </a:solidFill>
              <a:uFill>
                <a:solidFill>
                  <a:srgbClr val="FFFFFF"/>
                </a:solidFill>
              </a:uFill>
              <a:latin typeface="Arial"/>
            </a:endParaRPr>
          </a:p>
          <a:p>
            <a:pPr>
              <a:lnSpc>
                <a:spcPct val="100000"/>
              </a:lnSpc>
            </a:pPr>
            <a:endParaRPr lang="de-DE" sz="1800" b="0" strike="noStrike" spc="-1">
              <a:solidFill>
                <a:srgbClr val="000000"/>
              </a:solidFill>
              <a:uFill>
                <a:solidFill>
                  <a:srgbClr val="FFFFFF"/>
                </a:solidFill>
              </a:uFill>
              <a:latin typeface="Arial"/>
            </a:endParaRPr>
          </a:p>
        </p:txBody>
      </p:sp>
    </p:spTree>
    <p:extLst>
      <p:ext uri="{BB962C8B-B14F-4D97-AF65-F5344CB8AC3E}">
        <p14:creationId xmlns:p14="http://schemas.microsoft.com/office/powerpoint/2010/main" val="204931438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9" name="CustomShape 1"/>
          <p:cNvSpPr/>
          <p:nvPr/>
        </p:nvSpPr>
        <p:spPr>
          <a:xfrm>
            <a:off x="755640" y="5078520"/>
            <a:ext cx="6045840" cy="4809240"/>
          </a:xfrm>
          <a:prstGeom prst="rect">
            <a:avLst/>
          </a:prstGeom>
          <a:noFill/>
          <a:ln>
            <a:noFill/>
          </a:ln>
        </p:spPr>
        <p:style>
          <a:lnRef idx="0">
            <a:scrgbClr r="0" g="0" b="0"/>
          </a:lnRef>
          <a:fillRef idx="0">
            <a:scrgbClr r="0" g="0" b="0"/>
          </a:fillRef>
          <a:effectRef idx="0">
            <a:scrgbClr r="0" g="0" b="0"/>
          </a:effectRef>
          <a:fontRef idx="minor"/>
        </p:style>
      </p:sp>
      <p:sp>
        <p:nvSpPr>
          <p:cNvPr id="370" name="CustomShape 2"/>
          <p:cNvSpPr/>
          <p:nvPr/>
        </p:nvSpPr>
        <p:spPr>
          <a:xfrm>
            <a:off x="755640" y="785880"/>
            <a:ext cx="6020640" cy="6223680"/>
          </a:xfrm>
          <a:prstGeom prst="rect">
            <a:avLst/>
          </a:prstGeom>
          <a:noFill/>
          <a:ln>
            <a:noFill/>
          </a:ln>
        </p:spPr>
        <p:style>
          <a:lnRef idx="0">
            <a:scrgbClr r="0" g="0" b="0"/>
          </a:lnRef>
          <a:fillRef idx="0">
            <a:scrgbClr r="0" g="0" b="0"/>
          </a:fillRef>
          <a:effectRef idx="0">
            <a:scrgbClr r="0" g="0" b="0"/>
          </a:effectRef>
          <a:fontRef idx="minor"/>
        </p:style>
        <p:txBody>
          <a:bodyPr lIns="0" tIns="0" rIns="0" bIns="0"/>
          <a:lstStyle/>
          <a:p>
            <a:pPr>
              <a:lnSpc>
                <a:spcPct val="100000"/>
              </a:lnSpc>
            </a:pPr>
            <a:r>
              <a:rPr lang="de-DE" sz="1100" b="1" strike="noStrike" spc="-1" dirty="0">
                <a:solidFill>
                  <a:srgbClr val="000000"/>
                </a:solidFill>
                <a:uFill>
                  <a:solidFill>
                    <a:srgbClr val="FFFFFF"/>
                  </a:solidFill>
                </a:uFill>
                <a:latin typeface="Arial"/>
                <a:ea typeface="Droid Sans Fallback"/>
              </a:rPr>
              <a:t>Quelle:</a:t>
            </a:r>
          </a:p>
          <a:p>
            <a:pPr>
              <a:lnSpc>
                <a:spcPct val="100000"/>
              </a:lnSpc>
            </a:pPr>
            <a:r>
              <a:rPr lang="de-DE" sz="1000" spc="-1" dirty="0">
                <a:solidFill>
                  <a:srgbClr val="000000"/>
                </a:solidFill>
                <a:uFill>
                  <a:solidFill>
                    <a:srgbClr val="FFFFFF"/>
                  </a:solidFill>
                </a:uFill>
                <a:hlinkClick r:id="rId3"/>
              </a:rPr>
              <a:t>http://www.masgf.brandenburg.de/media_fast/4055/KOMPENDIUM-04_2017.pdf</a:t>
            </a:r>
            <a:endParaRPr lang="de-DE" sz="1000" spc="-1" dirty="0">
              <a:solidFill>
                <a:srgbClr val="000000"/>
              </a:solidFill>
              <a:uFill>
                <a:solidFill>
                  <a:srgbClr val="FFFFFF"/>
                </a:solidFill>
              </a:uFill>
            </a:endParaRPr>
          </a:p>
          <a:p>
            <a:pPr>
              <a:lnSpc>
                <a:spcPct val="100000"/>
              </a:lnSpc>
            </a:pPr>
            <a:endParaRPr lang="de-DE" sz="1000" b="0" strike="noStrike" spc="-1" dirty="0">
              <a:solidFill>
                <a:srgbClr val="000000"/>
              </a:solidFill>
              <a:uFill>
                <a:solidFill>
                  <a:srgbClr val="FFFFFF"/>
                </a:solidFill>
              </a:uFill>
              <a:latin typeface="Arial"/>
            </a:endParaRPr>
          </a:p>
        </p:txBody>
      </p:sp>
      <p:sp>
        <p:nvSpPr>
          <p:cNvPr id="371" name="CustomShape 3"/>
          <p:cNvSpPr/>
          <p:nvPr/>
        </p:nvSpPr>
        <p:spPr>
          <a:xfrm>
            <a:off x="2320920" y="4243320"/>
            <a:ext cx="178560" cy="5104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endParaRPr lang="de-DE" sz="1800" b="0" strike="noStrike" spc="-1">
              <a:solidFill>
                <a:srgbClr val="000000"/>
              </a:solidFill>
              <a:uFill>
                <a:solidFill>
                  <a:srgbClr val="FFFFFF"/>
                </a:solidFill>
              </a:uFill>
              <a:latin typeface="Arial"/>
            </a:endParaRPr>
          </a:p>
          <a:p>
            <a:pPr>
              <a:lnSpc>
                <a:spcPct val="100000"/>
              </a:lnSpc>
            </a:pPr>
            <a:endParaRPr lang="de-DE" sz="1800" b="0" strike="noStrike" spc="-1">
              <a:solidFill>
                <a:srgbClr val="000000"/>
              </a:solidFill>
              <a:uFill>
                <a:solidFill>
                  <a:srgbClr val="FFFFFF"/>
                </a:solidFill>
              </a:uFill>
              <a:latin typeface="Arial"/>
            </a:endParaRPr>
          </a:p>
        </p:txBody>
      </p:sp>
    </p:spTree>
    <p:extLst>
      <p:ext uri="{BB962C8B-B14F-4D97-AF65-F5344CB8AC3E}">
        <p14:creationId xmlns:p14="http://schemas.microsoft.com/office/powerpoint/2010/main" val="48762572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9" name="CustomShape 1"/>
          <p:cNvSpPr/>
          <p:nvPr/>
        </p:nvSpPr>
        <p:spPr>
          <a:xfrm>
            <a:off x="755640" y="5078520"/>
            <a:ext cx="6045840" cy="4809240"/>
          </a:xfrm>
          <a:prstGeom prst="rect">
            <a:avLst/>
          </a:prstGeom>
          <a:noFill/>
          <a:ln>
            <a:noFill/>
          </a:ln>
        </p:spPr>
        <p:style>
          <a:lnRef idx="0">
            <a:scrgbClr r="0" g="0" b="0"/>
          </a:lnRef>
          <a:fillRef idx="0">
            <a:scrgbClr r="0" g="0" b="0"/>
          </a:fillRef>
          <a:effectRef idx="0">
            <a:scrgbClr r="0" g="0" b="0"/>
          </a:effectRef>
          <a:fontRef idx="minor"/>
        </p:style>
      </p:sp>
      <p:sp>
        <p:nvSpPr>
          <p:cNvPr id="370" name="CustomShape 2"/>
          <p:cNvSpPr/>
          <p:nvPr/>
        </p:nvSpPr>
        <p:spPr>
          <a:xfrm>
            <a:off x="755640" y="785880"/>
            <a:ext cx="6020640" cy="6223680"/>
          </a:xfrm>
          <a:prstGeom prst="rect">
            <a:avLst/>
          </a:prstGeom>
          <a:noFill/>
          <a:ln>
            <a:noFill/>
          </a:ln>
        </p:spPr>
        <p:style>
          <a:lnRef idx="0">
            <a:scrgbClr r="0" g="0" b="0"/>
          </a:lnRef>
          <a:fillRef idx="0">
            <a:scrgbClr r="0" g="0" b="0"/>
          </a:fillRef>
          <a:effectRef idx="0">
            <a:scrgbClr r="0" g="0" b="0"/>
          </a:effectRef>
          <a:fontRef idx="minor"/>
        </p:style>
        <p:txBody>
          <a:bodyPr lIns="0" tIns="0" rIns="0" bIns="0"/>
          <a:lstStyle/>
          <a:p>
            <a:pPr>
              <a:lnSpc>
                <a:spcPct val="100000"/>
              </a:lnSpc>
            </a:pPr>
            <a:r>
              <a:rPr lang="de-DE" sz="1100" b="1" strike="noStrike" spc="-1">
                <a:solidFill>
                  <a:srgbClr val="000000"/>
                </a:solidFill>
                <a:uFill>
                  <a:solidFill>
                    <a:srgbClr val="FFFFFF"/>
                  </a:solidFill>
                </a:uFill>
                <a:latin typeface="Arial"/>
                <a:ea typeface="Droid Sans Fallback"/>
              </a:rPr>
              <a:t>Quelle:</a:t>
            </a:r>
            <a:endParaRPr lang="de-DE" sz="1800" b="0" strike="noStrike" spc="-1">
              <a:solidFill>
                <a:srgbClr val="000000"/>
              </a:solidFill>
              <a:uFill>
                <a:solidFill>
                  <a:srgbClr val="FFFFFF"/>
                </a:solidFill>
              </a:uFill>
              <a:latin typeface="Arial"/>
            </a:endParaRPr>
          </a:p>
          <a:p>
            <a:pPr>
              <a:lnSpc>
                <a:spcPct val="100000"/>
              </a:lnSpc>
            </a:pPr>
            <a:r>
              <a:rPr lang="de-DE" sz="1100" b="1" strike="noStrike" spc="-1">
                <a:solidFill>
                  <a:srgbClr val="000000"/>
                </a:solidFill>
                <a:uFill>
                  <a:solidFill>
                    <a:srgbClr val="FFFFFF"/>
                  </a:solidFill>
                </a:uFill>
                <a:latin typeface="Arial"/>
                <a:ea typeface="Droid Sans Fallback"/>
              </a:rPr>
              <a:t>http://www.masgf.brandenburg.de/cms/detail.php/bb1.c.447189.de</a:t>
            </a:r>
            <a:endParaRPr lang="de-DE" sz="1800" b="0" strike="noStrike" spc="-1">
              <a:solidFill>
                <a:srgbClr val="000000"/>
              </a:solidFill>
              <a:uFill>
                <a:solidFill>
                  <a:srgbClr val="FFFFFF"/>
                </a:solidFill>
              </a:uFill>
              <a:latin typeface="Arial"/>
            </a:endParaRPr>
          </a:p>
        </p:txBody>
      </p:sp>
      <p:sp>
        <p:nvSpPr>
          <p:cNvPr id="371" name="CustomShape 3"/>
          <p:cNvSpPr/>
          <p:nvPr/>
        </p:nvSpPr>
        <p:spPr>
          <a:xfrm>
            <a:off x="438150" y="3105150"/>
            <a:ext cx="6572250" cy="164865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endParaRPr lang="de-DE" sz="1800" b="0" strike="noStrike" spc="-1">
              <a:solidFill>
                <a:srgbClr val="000000"/>
              </a:solidFill>
              <a:uFill>
                <a:solidFill>
                  <a:srgbClr val="FFFFFF"/>
                </a:solidFill>
              </a:uFill>
              <a:latin typeface="Arial"/>
            </a:endParaRPr>
          </a:p>
          <a:p>
            <a:pPr>
              <a:lnSpc>
                <a:spcPct val="100000"/>
              </a:lnSpc>
            </a:pPr>
            <a:endParaRPr lang="de-DE" sz="1800" b="0" strike="noStrike" spc="-1">
              <a:solidFill>
                <a:srgbClr val="000000"/>
              </a:solidFill>
              <a:uFill>
                <a:solidFill>
                  <a:srgbClr val="FFFFFF"/>
                </a:solidFill>
              </a:uFill>
              <a:latin typeface="Arial"/>
            </a:endParaRPr>
          </a:p>
        </p:txBody>
      </p:sp>
      <p:sp>
        <p:nvSpPr>
          <p:cNvPr id="4" name="Notizenplatzhalter 3"/>
          <p:cNvSpPr>
            <a:spLocks noGrp="1"/>
          </p:cNvSpPr>
          <p:nvPr>
            <p:ph type="body" idx="1"/>
          </p:nvPr>
        </p:nvSpPr>
        <p:spPr>
          <a:xfrm>
            <a:off x="756000" y="3105150"/>
            <a:ext cx="6047640" cy="6784410"/>
          </a:xfrm>
        </p:spPr>
        <p:txBody>
          <a:bodyPr/>
          <a:lstStyle/>
          <a:p>
            <a:r>
              <a:rPr lang="de-DE" dirty="0"/>
              <a:t>Quelle:</a:t>
            </a:r>
          </a:p>
          <a:p>
            <a:r>
              <a:rPr lang="de-DE" dirty="0">
                <a:hlinkClick r:id="rId3"/>
              </a:rPr>
              <a:t>http://www.masgf.brandenburg.de/media_fast/4055/KOMPENDIUM-04_2017.pdf</a:t>
            </a:r>
            <a:endParaRPr lang="de-DE" dirty="0"/>
          </a:p>
          <a:p>
            <a:endParaRPr lang="de-DE" dirty="0"/>
          </a:p>
          <a:p>
            <a:endParaRPr lang="de-DE" dirty="0"/>
          </a:p>
          <a:p>
            <a:endParaRPr lang="de-DE" dirty="0"/>
          </a:p>
        </p:txBody>
      </p:sp>
    </p:spTree>
    <p:extLst>
      <p:ext uri="{BB962C8B-B14F-4D97-AF65-F5344CB8AC3E}">
        <p14:creationId xmlns:p14="http://schemas.microsoft.com/office/powerpoint/2010/main" val="329693842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8" name="CustomShape 1"/>
          <p:cNvSpPr/>
          <p:nvPr/>
        </p:nvSpPr>
        <p:spPr>
          <a:xfrm>
            <a:off x="755640" y="5078520"/>
            <a:ext cx="6045840" cy="4809240"/>
          </a:xfrm>
          <a:prstGeom prst="rect">
            <a:avLst/>
          </a:prstGeom>
          <a:noFill/>
          <a:ln>
            <a:noFill/>
          </a:ln>
        </p:spPr>
        <p:style>
          <a:lnRef idx="0">
            <a:scrgbClr r="0" g="0" b="0"/>
          </a:lnRef>
          <a:fillRef idx="0">
            <a:scrgbClr r="0" g="0" b="0"/>
          </a:fillRef>
          <a:effectRef idx="0">
            <a:scrgbClr r="0" g="0" b="0"/>
          </a:effectRef>
          <a:fontRef idx="minor"/>
        </p:style>
      </p:sp>
      <p:sp>
        <p:nvSpPr>
          <p:cNvPr id="339" name="CustomShape 2"/>
          <p:cNvSpPr/>
          <p:nvPr/>
        </p:nvSpPr>
        <p:spPr>
          <a:xfrm>
            <a:off x="755640" y="581040"/>
            <a:ext cx="6023520" cy="7323840"/>
          </a:xfrm>
          <a:prstGeom prst="rect">
            <a:avLst/>
          </a:prstGeom>
          <a:noFill/>
          <a:ln>
            <a:noFill/>
          </a:ln>
        </p:spPr>
        <p:style>
          <a:lnRef idx="0">
            <a:scrgbClr r="0" g="0" b="0"/>
          </a:lnRef>
          <a:fillRef idx="0">
            <a:scrgbClr r="0" g="0" b="0"/>
          </a:fillRef>
          <a:effectRef idx="0">
            <a:scrgbClr r="0" g="0" b="0"/>
          </a:effectRef>
          <a:fontRef idx="minor"/>
        </p:style>
        <p:txBody>
          <a:bodyPr lIns="0" tIns="0" rIns="0" bIns="0"/>
          <a:lstStyle/>
          <a:p>
            <a:pPr>
              <a:lnSpc>
                <a:spcPct val="100000"/>
              </a:lnSpc>
            </a:pPr>
            <a:r>
              <a:rPr lang="de-DE" sz="1200" b="0" strike="noStrike" spc="-1">
                <a:solidFill>
                  <a:srgbClr val="000000"/>
                </a:solidFill>
                <a:uFill>
                  <a:solidFill>
                    <a:srgbClr val="FFFFFF"/>
                  </a:solidFill>
                </a:uFill>
                <a:latin typeface="Arial"/>
                <a:ea typeface="Droid Sans Fallback"/>
              </a:rPr>
              <a:t>Der UNHCR veröffentlicht jedes Jahr im Juni seine Jahresstatistik. Laut dieser Statistik waren 2015 weltweit 65,3 Mio Menschen aufgrund von Verfolgung, Gewalt, Menschenrechtsverletzungen und Krieg auf der Flucht. Im Vergleich dazu waren es ein Jahr zuvor 59,5 Millionen Menschen, vor zehn Jahren 37,5 Millionen Menschen. </a:t>
            </a:r>
            <a:endParaRPr lang="de-DE" sz="1800" b="0" strike="noStrike" spc="-1">
              <a:solidFill>
                <a:srgbClr val="000000"/>
              </a:solidFill>
              <a:uFill>
                <a:solidFill>
                  <a:srgbClr val="FFFFFF"/>
                </a:solidFill>
              </a:uFill>
              <a:latin typeface="Arial"/>
            </a:endParaRPr>
          </a:p>
          <a:p>
            <a:pPr>
              <a:lnSpc>
                <a:spcPct val="100000"/>
              </a:lnSpc>
            </a:pPr>
            <a:endParaRPr lang="de-DE" sz="1800" b="0" strike="noStrike" spc="-1">
              <a:solidFill>
                <a:srgbClr val="000000"/>
              </a:solidFill>
              <a:uFill>
                <a:solidFill>
                  <a:srgbClr val="FFFFFF"/>
                </a:solidFill>
              </a:uFill>
              <a:latin typeface="Arial"/>
            </a:endParaRPr>
          </a:p>
          <a:p>
            <a:pPr>
              <a:lnSpc>
                <a:spcPct val="100000"/>
              </a:lnSpc>
            </a:pPr>
            <a:r>
              <a:rPr lang="de-DE" sz="1200" b="0" strike="noStrike" spc="-1">
                <a:solidFill>
                  <a:srgbClr val="000000"/>
                </a:solidFill>
                <a:uFill>
                  <a:solidFill>
                    <a:srgbClr val="FFFFFF"/>
                  </a:solidFill>
                </a:uFill>
                <a:latin typeface="Arial"/>
                <a:ea typeface="Droid Sans Fallback"/>
              </a:rPr>
              <a:t>40,8 Mio dieser Flüchtlinge sind „Binnenflüchtlinge“, d.h. Menschen, die innerhalb der eigenen Landesgrenzen in andere, friedlichere Landesteile fliehen. Jede Minute werden durchschnittliche 24 Menschen aufgrund von Krieg, Gewalt und Verfolgung vertrieben.  So flohen beispielsweise innerhalb von Syrien 6,6 Mio Menschen in andere Landesteile, im Irak waren es 4,4 Mio, im Sudan 3,2 Mio. Die Zahlen sind Schätzungen.</a:t>
            </a:r>
            <a:endParaRPr lang="de-DE" sz="1800" b="0" strike="noStrike" spc="-1">
              <a:solidFill>
                <a:srgbClr val="000000"/>
              </a:solidFill>
              <a:uFill>
                <a:solidFill>
                  <a:srgbClr val="FFFFFF"/>
                </a:solidFill>
              </a:uFill>
              <a:latin typeface="Arial"/>
            </a:endParaRPr>
          </a:p>
          <a:p>
            <a:pPr>
              <a:lnSpc>
                <a:spcPct val="100000"/>
              </a:lnSpc>
            </a:pPr>
            <a:endParaRPr lang="de-DE" sz="1800" b="0" strike="noStrike" spc="-1">
              <a:solidFill>
                <a:srgbClr val="000000"/>
              </a:solidFill>
              <a:uFill>
                <a:solidFill>
                  <a:srgbClr val="FFFFFF"/>
                </a:solidFill>
              </a:uFill>
              <a:latin typeface="Arial"/>
            </a:endParaRPr>
          </a:p>
          <a:p>
            <a:pPr>
              <a:lnSpc>
                <a:spcPct val="100000"/>
              </a:lnSpc>
            </a:pPr>
            <a:r>
              <a:rPr lang="de-DE" sz="1200" b="0" strike="noStrike" spc="-1">
                <a:solidFill>
                  <a:srgbClr val="000000"/>
                </a:solidFill>
                <a:uFill>
                  <a:solidFill>
                    <a:srgbClr val="FFFFFF"/>
                  </a:solidFill>
                </a:uFill>
                <a:latin typeface="Arial"/>
                <a:ea typeface="Droid Sans Fallback"/>
              </a:rPr>
              <a:t>21,3 Mio Menschen waren 2015 vom UNHCR als Flüchtlinge registriert/ anerkannt (darunter 5,2 Mio Palästinenser). 3,2 Mio Menschen weltweit haben 2015 individuelle Asylanträge gestellt, die noch nicht bewilligt worden sind.</a:t>
            </a:r>
            <a:endParaRPr lang="de-DE" sz="1800" b="0" strike="noStrike" spc="-1">
              <a:solidFill>
                <a:srgbClr val="000000"/>
              </a:solidFill>
              <a:uFill>
                <a:solidFill>
                  <a:srgbClr val="FFFFFF"/>
                </a:solidFill>
              </a:uFill>
              <a:latin typeface="Arial"/>
            </a:endParaRPr>
          </a:p>
          <a:p>
            <a:pPr>
              <a:lnSpc>
                <a:spcPct val="100000"/>
              </a:lnSpc>
            </a:pPr>
            <a:endParaRPr lang="de-DE" sz="1800" b="0" strike="noStrike" spc="-1">
              <a:solidFill>
                <a:srgbClr val="000000"/>
              </a:solidFill>
              <a:uFill>
                <a:solidFill>
                  <a:srgbClr val="FFFFFF"/>
                </a:solidFill>
              </a:uFill>
              <a:latin typeface="Arial"/>
            </a:endParaRPr>
          </a:p>
          <a:p>
            <a:pPr>
              <a:lnSpc>
                <a:spcPct val="100000"/>
              </a:lnSpc>
            </a:pPr>
            <a:r>
              <a:rPr lang="de-DE" sz="1200" b="0" strike="noStrike" spc="-1">
                <a:solidFill>
                  <a:srgbClr val="000000"/>
                </a:solidFill>
                <a:uFill>
                  <a:solidFill>
                    <a:srgbClr val="FFFFFF"/>
                  </a:solidFill>
                </a:uFill>
                <a:latin typeface="Arial"/>
                <a:ea typeface="Droid Sans Fallback"/>
              </a:rPr>
              <a:t>Insgesamt waren im Jahr 2015 24,5 Mio Menschen außerhalb ihrer Landesgrenzen auf der Flucht. </a:t>
            </a:r>
            <a:endParaRPr lang="de-DE" sz="1800" b="0" strike="noStrike" spc="-1">
              <a:solidFill>
                <a:srgbClr val="000000"/>
              </a:solidFill>
              <a:uFill>
                <a:solidFill>
                  <a:srgbClr val="FFFFFF"/>
                </a:solidFill>
              </a:uFill>
              <a:latin typeface="Arial"/>
            </a:endParaRPr>
          </a:p>
          <a:p>
            <a:pPr>
              <a:lnSpc>
                <a:spcPct val="100000"/>
              </a:lnSpc>
            </a:pPr>
            <a:r>
              <a:rPr lang="de-DE" sz="1200" b="0" strike="noStrike" spc="-1">
                <a:solidFill>
                  <a:srgbClr val="000000"/>
                </a:solidFill>
                <a:uFill>
                  <a:solidFill>
                    <a:srgbClr val="FFFFFF"/>
                  </a:solidFill>
                </a:uFill>
                <a:latin typeface="Arial"/>
                <a:ea typeface="Droid Sans Fallback"/>
              </a:rPr>
              <a:t>Die meisten Flüchtlinge fliehen zunächst über die Landesgrenze und bleiben in Grenznähe bei Verwandten und Freunden oder in Flüchtlingslagern, die von Hilfsorganisationen und dem UNHCR notdürftig versorgt werden. Sie hoffen, dass sich die Lage in ihrem Land schnell verbessert und sie zurückkehren können. Auch verfügen sie oft nicht über genügend Geld, um ihre Flucht fortsetzen zu können. Oder das Geld reicht nicht, um </a:t>
            </a:r>
            <a:r>
              <a:rPr lang="de-DE" sz="1200" b="0" u="sng" strike="noStrike" spc="-1">
                <a:solidFill>
                  <a:srgbClr val="000000"/>
                </a:solidFill>
                <a:uFill>
                  <a:solidFill>
                    <a:srgbClr val="FFFFFF"/>
                  </a:solidFill>
                </a:uFill>
                <a:latin typeface="Arial"/>
                <a:ea typeface="Droid Sans Fallback"/>
              </a:rPr>
              <a:t>allen</a:t>
            </a:r>
            <a:r>
              <a:rPr lang="de-DE" sz="1200" b="0" strike="noStrike" spc="-1">
                <a:solidFill>
                  <a:srgbClr val="000000"/>
                </a:solidFill>
                <a:uFill>
                  <a:solidFill>
                    <a:srgbClr val="FFFFFF"/>
                  </a:solidFill>
                </a:uFill>
                <a:latin typeface="Arial"/>
                <a:ea typeface="Droid Sans Fallback"/>
              </a:rPr>
              <a:t> Familienmitgliedern die Weiterflucht zu ermöglichen und sie entscheiden sich, sich zu trennen und nur ein Teil der Familie, oft die jüngeren Männer, flieht weiter, in der Hoffnung, irgendwo Arbeit zu finden und den Rest der Familie nachholen zu können. Zurück bleiben die Frauen, Kinder, ältere Menschen.</a:t>
            </a:r>
            <a:endParaRPr lang="de-DE" sz="1800" b="0" strike="noStrike" spc="-1">
              <a:solidFill>
                <a:srgbClr val="000000"/>
              </a:solidFill>
              <a:uFill>
                <a:solidFill>
                  <a:srgbClr val="FFFFFF"/>
                </a:solidFill>
              </a:uFill>
              <a:latin typeface="Arial"/>
            </a:endParaRPr>
          </a:p>
          <a:p>
            <a:pPr>
              <a:lnSpc>
                <a:spcPct val="100000"/>
              </a:lnSpc>
            </a:pPr>
            <a:endParaRPr lang="de-DE" sz="1800" b="0" strike="noStrike" spc="-1">
              <a:solidFill>
                <a:srgbClr val="000000"/>
              </a:solidFill>
              <a:uFill>
                <a:solidFill>
                  <a:srgbClr val="FFFFFF"/>
                </a:solidFill>
              </a:uFill>
              <a:latin typeface="Arial"/>
            </a:endParaRPr>
          </a:p>
          <a:p>
            <a:pPr>
              <a:lnSpc>
                <a:spcPct val="100000"/>
              </a:lnSpc>
            </a:pPr>
            <a:r>
              <a:rPr lang="de-DE" sz="1200" b="1" strike="noStrike" spc="-1">
                <a:solidFill>
                  <a:srgbClr val="000000"/>
                </a:solidFill>
                <a:uFill>
                  <a:solidFill>
                    <a:srgbClr val="FFFFFF"/>
                  </a:solidFill>
                </a:uFill>
                <a:latin typeface="Arial"/>
                <a:ea typeface="Droid Sans Fallback"/>
              </a:rPr>
              <a:t>Weitere Informationen:</a:t>
            </a:r>
            <a:endParaRPr lang="de-DE" sz="1800" b="0" strike="noStrike" spc="-1">
              <a:solidFill>
                <a:srgbClr val="000000"/>
              </a:solidFill>
              <a:uFill>
                <a:solidFill>
                  <a:srgbClr val="FFFFFF"/>
                </a:solidFill>
              </a:uFill>
              <a:latin typeface="Arial"/>
            </a:endParaRPr>
          </a:p>
          <a:p>
            <a:pPr>
              <a:lnSpc>
                <a:spcPct val="100000"/>
              </a:lnSpc>
            </a:pPr>
            <a:r>
              <a:rPr lang="de-DE" sz="1200" b="0" strike="noStrike" spc="-1">
                <a:solidFill>
                  <a:srgbClr val="CCCCFF"/>
                </a:solidFill>
                <a:uFill>
                  <a:solidFill>
                    <a:srgbClr val="FFFFFF"/>
                  </a:solidFill>
                </a:uFill>
                <a:latin typeface="Arial"/>
                <a:ea typeface="Droid Sans Fallback"/>
              </a:rPr>
              <a:t>https://www.uno-fluechtlingshilfe.de/fluechtlinge/zahlen-fakten.html</a:t>
            </a:r>
            <a:endParaRPr lang="de-DE" sz="1800" b="0" strike="noStrike" spc="-1">
              <a:solidFill>
                <a:srgbClr val="000000"/>
              </a:solidFill>
              <a:uFill>
                <a:solidFill>
                  <a:srgbClr val="FFFFFF"/>
                </a:solidFill>
              </a:uFill>
              <a:latin typeface="Arial"/>
            </a:endParaRPr>
          </a:p>
          <a:p>
            <a:pPr>
              <a:lnSpc>
                <a:spcPct val="100000"/>
              </a:lnSpc>
            </a:pPr>
            <a:endParaRPr lang="de-DE" sz="1800" b="0" strike="noStrike" spc="-1">
              <a:solidFill>
                <a:srgbClr val="000000"/>
              </a:solidFill>
              <a:uFill>
                <a:solidFill>
                  <a:srgbClr val="FFFFFF"/>
                </a:solidFill>
              </a:uFill>
              <a:latin typeface="Arial"/>
            </a:endParaRPr>
          </a:p>
          <a:p>
            <a:pPr>
              <a:lnSpc>
                <a:spcPct val="100000"/>
              </a:lnSpc>
            </a:pPr>
            <a:endParaRPr lang="de-DE" sz="1800" b="0" strike="noStrike" spc="-1">
              <a:solidFill>
                <a:srgbClr val="000000"/>
              </a:solidFill>
              <a:uFill>
                <a:solidFill>
                  <a:srgbClr val="FFFFFF"/>
                </a:solidFill>
              </a:uFill>
              <a:latin typeface="Arial"/>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9" name="CustomShape 1"/>
          <p:cNvSpPr/>
          <p:nvPr/>
        </p:nvSpPr>
        <p:spPr>
          <a:xfrm>
            <a:off x="755640" y="5078520"/>
            <a:ext cx="6045840" cy="4809240"/>
          </a:xfrm>
          <a:prstGeom prst="rect">
            <a:avLst/>
          </a:prstGeom>
          <a:noFill/>
          <a:ln>
            <a:noFill/>
          </a:ln>
        </p:spPr>
        <p:style>
          <a:lnRef idx="0">
            <a:scrgbClr r="0" g="0" b="0"/>
          </a:lnRef>
          <a:fillRef idx="0">
            <a:scrgbClr r="0" g="0" b="0"/>
          </a:fillRef>
          <a:effectRef idx="0">
            <a:scrgbClr r="0" g="0" b="0"/>
          </a:effectRef>
          <a:fontRef idx="minor"/>
        </p:style>
      </p:sp>
      <p:sp>
        <p:nvSpPr>
          <p:cNvPr id="370" name="CustomShape 2"/>
          <p:cNvSpPr/>
          <p:nvPr/>
        </p:nvSpPr>
        <p:spPr>
          <a:xfrm>
            <a:off x="755640" y="785880"/>
            <a:ext cx="6020640" cy="6223680"/>
          </a:xfrm>
          <a:prstGeom prst="rect">
            <a:avLst/>
          </a:prstGeom>
          <a:noFill/>
          <a:ln>
            <a:noFill/>
          </a:ln>
        </p:spPr>
        <p:style>
          <a:lnRef idx="0">
            <a:scrgbClr r="0" g="0" b="0"/>
          </a:lnRef>
          <a:fillRef idx="0">
            <a:scrgbClr r="0" g="0" b="0"/>
          </a:fillRef>
          <a:effectRef idx="0">
            <a:scrgbClr r="0" g="0" b="0"/>
          </a:effectRef>
          <a:fontRef idx="minor"/>
        </p:style>
        <p:txBody>
          <a:bodyPr lIns="0" tIns="0" rIns="0" bIns="0"/>
          <a:lstStyle/>
          <a:p>
            <a:pPr>
              <a:lnSpc>
                <a:spcPct val="100000"/>
              </a:lnSpc>
            </a:pPr>
            <a:r>
              <a:rPr lang="de-DE" sz="1100" b="1" strike="noStrike" spc="-1">
                <a:solidFill>
                  <a:srgbClr val="000000"/>
                </a:solidFill>
                <a:uFill>
                  <a:solidFill>
                    <a:srgbClr val="FFFFFF"/>
                  </a:solidFill>
                </a:uFill>
                <a:latin typeface="Arial"/>
                <a:ea typeface="Droid Sans Fallback"/>
              </a:rPr>
              <a:t>Quelle:</a:t>
            </a:r>
            <a:endParaRPr lang="de-DE" sz="1800" b="0" strike="noStrike" spc="-1">
              <a:solidFill>
                <a:srgbClr val="000000"/>
              </a:solidFill>
              <a:uFill>
                <a:solidFill>
                  <a:srgbClr val="FFFFFF"/>
                </a:solidFill>
              </a:uFill>
              <a:latin typeface="Arial"/>
            </a:endParaRPr>
          </a:p>
          <a:p>
            <a:pPr>
              <a:lnSpc>
                <a:spcPct val="100000"/>
              </a:lnSpc>
            </a:pPr>
            <a:r>
              <a:rPr lang="de-DE" sz="1100" b="1" strike="noStrike" spc="-1">
                <a:solidFill>
                  <a:srgbClr val="000000"/>
                </a:solidFill>
                <a:uFill>
                  <a:solidFill>
                    <a:srgbClr val="FFFFFF"/>
                  </a:solidFill>
                </a:uFill>
                <a:latin typeface="Arial"/>
                <a:ea typeface="Droid Sans Fallback"/>
              </a:rPr>
              <a:t>http://www.masgf.brandenburg.de/cms/detail.php/bb1.c.447189.de</a:t>
            </a:r>
            <a:endParaRPr lang="de-DE" sz="1800" b="0" strike="noStrike" spc="-1">
              <a:solidFill>
                <a:srgbClr val="000000"/>
              </a:solidFill>
              <a:uFill>
                <a:solidFill>
                  <a:srgbClr val="FFFFFF"/>
                </a:solidFill>
              </a:uFill>
              <a:latin typeface="Arial"/>
            </a:endParaRPr>
          </a:p>
        </p:txBody>
      </p:sp>
      <p:sp>
        <p:nvSpPr>
          <p:cNvPr id="371" name="CustomShape 3"/>
          <p:cNvSpPr/>
          <p:nvPr/>
        </p:nvSpPr>
        <p:spPr>
          <a:xfrm>
            <a:off x="438150" y="3105150"/>
            <a:ext cx="6572250" cy="164865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endParaRPr lang="de-DE" sz="1800" b="0" strike="noStrike" spc="-1">
              <a:solidFill>
                <a:srgbClr val="000000"/>
              </a:solidFill>
              <a:uFill>
                <a:solidFill>
                  <a:srgbClr val="FFFFFF"/>
                </a:solidFill>
              </a:uFill>
              <a:latin typeface="Arial"/>
            </a:endParaRPr>
          </a:p>
          <a:p>
            <a:pPr>
              <a:lnSpc>
                <a:spcPct val="100000"/>
              </a:lnSpc>
            </a:pPr>
            <a:endParaRPr lang="de-DE" sz="1800" b="0" strike="noStrike" spc="-1">
              <a:solidFill>
                <a:srgbClr val="000000"/>
              </a:solidFill>
              <a:uFill>
                <a:solidFill>
                  <a:srgbClr val="FFFFFF"/>
                </a:solidFill>
              </a:uFill>
              <a:latin typeface="Arial"/>
            </a:endParaRPr>
          </a:p>
        </p:txBody>
      </p:sp>
      <p:sp>
        <p:nvSpPr>
          <p:cNvPr id="4" name="Notizenplatzhalter 3"/>
          <p:cNvSpPr>
            <a:spLocks noGrp="1"/>
          </p:cNvSpPr>
          <p:nvPr>
            <p:ph type="body" idx="1"/>
          </p:nvPr>
        </p:nvSpPr>
        <p:spPr>
          <a:xfrm>
            <a:off x="756000" y="3105150"/>
            <a:ext cx="6047640" cy="6784410"/>
          </a:xfrm>
        </p:spPr>
        <p:txBody>
          <a:bodyPr/>
          <a:lstStyle/>
          <a:p>
            <a:r>
              <a:rPr lang="de-DE" dirty="0"/>
              <a:t>Quelle:</a:t>
            </a:r>
          </a:p>
          <a:p>
            <a:r>
              <a:rPr lang="de-DE" dirty="0">
                <a:hlinkClick r:id="rId3"/>
              </a:rPr>
              <a:t>http://www.masgf.brandenburg.de/media_fast/4055/KOMPENDIUM-04_2017.pdf</a:t>
            </a:r>
            <a:endParaRPr lang="de-DE" dirty="0"/>
          </a:p>
          <a:p>
            <a:endParaRPr lang="de-DE" dirty="0"/>
          </a:p>
        </p:txBody>
      </p:sp>
    </p:spTree>
    <p:extLst>
      <p:ext uri="{BB962C8B-B14F-4D97-AF65-F5344CB8AC3E}">
        <p14:creationId xmlns:p14="http://schemas.microsoft.com/office/powerpoint/2010/main" val="428595799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9" name="CustomShape 1"/>
          <p:cNvSpPr/>
          <p:nvPr/>
        </p:nvSpPr>
        <p:spPr>
          <a:xfrm>
            <a:off x="755640" y="5078520"/>
            <a:ext cx="6045840" cy="4809240"/>
          </a:xfrm>
          <a:prstGeom prst="rect">
            <a:avLst/>
          </a:prstGeom>
          <a:noFill/>
          <a:ln>
            <a:noFill/>
          </a:ln>
        </p:spPr>
        <p:style>
          <a:lnRef idx="0">
            <a:scrgbClr r="0" g="0" b="0"/>
          </a:lnRef>
          <a:fillRef idx="0">
            <a:scrgbClr r="0" g="0" b="0"/>
          </a:fillRef>
          <a:effectRef idx="0">
            <a:scrgbClr r="0" g="0" b="0"/>
          </a:effectRef>
          <a:fontRef idx="minor"/>
        </p:style>
      </p:sp>
      <p:sp>
        <p:nvSpPr>
          <p:cNvPr id="360" name="CustomShape 2"/>
          <p:cNvSpPr/>
          <p:nvPr/>
        </p:nvSpPr>
        <p:spPr>
          <a:xfrm>
            <a:off x="641520" y="520920"/>
            <a:ext cx="6020640" cy="4783680"/>
          </a:xfrm>
          <a:prstGeom prst="rect">
            <a:avLst/>
          </a:prstGeom>
          <a:noFill/>
          <a:ln>
            <a:noFill/>
          </a:ln>
        </p:spPr>
        <p:style>
          <a:lnRef idx="0">
            <a:scrgbClr r="0" g="0" b="0"/>
          </a:lnRef>
          <a:fillRef idx="0">
            <a:scrgbClr r="0" g="0" b="0"/>
          </a:fillRef>
          <a:effectRef idx="0">
            <a:scrgbClr r="0" g="0" b="0"/>
          </a:effectRef>
          <a:fontRef idx="minor"/>
        </p:style>
        <p:txBody>
          <a:bodyPr lIns="0" tIns="0" rIns="0" bIns="0"/>
          <a:lstStyle/>
          <a:p>
            <a:pPr>
              <a:lnSpc>
                <a:spcPct val="100000"/>
              </a:lnSpc>
            </a:pPr>
            <a:r>
              <a:rPr lang="de-DE" sz="1100" b="0" strike="noStrike" spc="-1" dirty="0">
                <a:solidFill>
                  <a:srgbClr val="000000"/>
                </a:solidFill>
                <a:uFill>
                  <a:solidFill>
                    <a:srgbClr val="FFFFFF"/>
                  </a:solidFill>
                </a:uFill>
                <a:latin typeface="Arial"/>
                <a:ea typeface="Droid Sans Fallback"/>
              </a:rPr>
              <a:t>In Brandenburg befindet sich die Erstaufnahmeeinrichtung, zusammen mit der Außenstelle des Bundesamtes für Migration und Flüchtlinge (BAMF), die für die Bearbeitung der Asylanträge zuständig ist, und dem Abschiebegefängnis in Eisenhüttenstadt. Zuständig für die Erstaufnahmeeinrichtung ist die Zentrale Ausländerbehörde, die dem Brandenburger Innenministerium unterstellt ist.</a:t>
            </a:r>
            <a:endParaRPr lang="de-DE" sz="1800" b="0" strike="noStrike" spc="-1" dirty="0">
              <a:solidFill>
                <a:srgbClr val="000000"/>
              </a:solidFill>
              <a:uFill>
                <a:solidFill>
                  <a:srgbClr val="FFFFFF"/>
                </a:solidFill>
              </a:uFill>
              <a:latin typeface="Arial"/>
            </a:endParaRPr>
          </a:p>
          <a:p>
            <a:pPr>
              <a:lnSpc>
                <a:spcPct val="100000"/>
              </a:lnSpc>
            </a:pPr>
            <a:endParaRPr lang="de-DE" sz="1800" b="0" strike="noStrike" spc="-1" dirty="0">
              <a:solidFill>
                <a:srgbClr val="000000"/>
              </a:solidFill>
              <a:uFill>
                <a:solidFill>
                  <a:srgbClr val="FFFFFF"/>
                </a:solidFill>
              </a:uFill>
              <a:latin typeface="Arial"/>
            </a:endParaRPr>
          </a:p>
          <a:p>
            <a:pPr>
              <a:lnSpc>
                <a:spcPct val="100000"/>
              </a:lnSpc>
            </a:pPr>
            <a:r>
              <a:rPr lang="de-DE" sz="1100" b="0" strike="noStrike" spc="-1" dirty="0">
                <a:solidFill>
                  <a:srgbClr val="000000"/>
                </a:solidFill>
                <a:uFill>
                  <a:solidFill>
                    <a:srgbClr val="FFFFFF"/>
                  </a:solidFill>
                </a:uFill>
                <a:latin typeface="Arial"/>
                <a:ea typeface="Droid Sans Fallback"/>
              </a:rPr>
              <a:t>Bis 2013 waren in Eisenhüttenstadt 500 – 700 Flüchtlinge untergebracht. Aufgrund der steigenden Asylantragszahlen reichten diese Plätze nicht aus und die Landesregierung hat die Zahl der Plätze auf derzeit etwa 3.300 aufgestockt und die Anzahl der Erstaufnahmeeinrichtungen erweitert. Asylsuchende werden nun nicht nur in Eisenhüttenstadt sondern auch an anderen Orten untergebracht. Alle diese Erst-Unterkünfte gelten als Außenstellen der zentralen Erstaufnahmeeinrichtung in Eisenhüttenstadt.  </a:t>
            </a:r>
            <a:endParaRPr lang="de-DE" sz="1800" b="0" strike="noStrike" spc="-1" dirty="0">
              <a:solidFill>
                <a:srgbClr val="000000"/>
              </a:solidFill>
              <a:uFill>
                <a:solidFill>
                  <a:srgbClr val="FFFFFF"/>
                </a:solidFill>
              </a:uFill>
              <a:latin typeface="Arial"/>
            </a:endParaRPr>
          </a:p>
          <a:p>
            <a:pPr>
              <a:lnSpc>
                <a:spcPct val="100000"/>
              </a:lnSpc>
            </a:pPr>
            <a:r>
              <a:rPr lang="de-DE" sz="1100" b="0" strike="noStrike" spc="-1" dirty="0">
                <a:solidFill>
                  <a:srgbClr val="000000"/>
                </a:solidFill>
                <a:uFill>
                  <a:solidFill>
                    <a:srgbClr val="FFFFFF"/>
                  </a:solidFill>
                </a:uFill>
                <a:latin typeface="Arial"/>
                <a:ea typeface="Droid Sans Fallback"/>
              </a:rPr>
              <a:t>Die meisten Asylsuchenden müssen zunächst nach Eisenhüttenstadt fahren, da sich nur hier die zuständige Stelle des BAMF befindet, die die Registrierung der Flüchtlinge (Ausstellung der Aufenthaltsgestattung) und das Asylinterview durchführt.  In der Zwischenzeit werden jedoch auch in Frankfurt (Oder) und in Schönefeld Asylinterviews durchgeführt, allerdings in kleinerem Maßstab. </a:t>
            </a:r>
            <a:endParaRPr lang="de-DE" sz="1800" b="0" strike="noStrike" spc="-1" dirty="0">
              <a:solidFill>
                <a:srgbClr val="000000"/>
              </a:solidFill>
              <a:uFill>
                <a:solidFill>
                  <a:srgbClr val="FFFFFF"/>
                </a:solidFill>
              </a:uFill>
              <a:latin typeface="Arial"/>
            </a:endParaRPr>
          </a:p>
          <a:p>
            <a:pPr>
              <a:lnSpc>
                <a:spcPct val="100000"/>
              </a:lnSpc>
            </a:pPr>
            <a:endParaRPr lang="de-DE" sz="1800" b="0" strike="noStrike" spc="-1" dirty="0">
              <a:solidFill>
                <a:srgbClr val="000000"/>
              </a:solidFill>
              <a:uFill>
                <a:solidFill>
                  <a:srgbClr val="FFFFFF"/>
                </a:solidFill>
              </a:uFill>
              <a:latin typeface="Arial"/>
            </a:endParaRPr>
          </a:p>
          <a:p>
            <a:pPr>
              <a:lnSpc>
                <a:spcPct val="100000"/>
              </a:lnSpc>
            </a:pPr>
            <a:r>
              <a:rPr lang="de-DE" sz="1100" b="0" strike="noStrike" spc="-1" dirty="0">
                <a:solidFill>
                  <a:srgbClr val="000000"/>
                </a:solidFill>
                <a:uFill>
                  <a:solidFill>
                    <a:srgbClr val="FFFFFF"/>
                  </a:solidFill>
                </a:uFill>
                <a:latin typeface="Arial"/>
                <a:ea typeface="Droid Sans Fallback"/>
              </a:rPr>
              <a:t>Aufgrund des Rückgangs an Flüchtlingen in 2016 werden viele Erstaufnahmeplätze nicht mehr benötigt und drei Außenstellen (Ferch, Potsdam und eine der zwei Stellen in Frankfurt (Oder)) wurde Ende des </a:t>
            </a:r>
            <a:r>
              <a:rPr lang="de-DE" sz="1100" spc="-1" dirty="0">
                <a:solidFill>
                  <a:srgbClr val="000000"/>
                </a:solidFill>
                <a:uFill>
                  <a:solidFill>
                    <a:srgbClr val="FFFFFF"/>
                  </a:solidFill>
                </a:uFill>
                <a:latin typeface="Arial"/>
                <a:ea typeface="Droid Sans Fallback"/>
              </a:rPr>
              <a:t>J</a:t>
            </a:r>
            <a:r>
              <a:rPr lang="de-DE" sz="1100" b="0" strike="noStrike" spc="-1" dirty="0">
                <a:solidFill>
                  <a:srgbClr val="000000"/>
                </a:solidFill>
                <a:uFill>
                  <a:solidFill>
                    <a:srgbClr val="FFFFFF"/>
                  </a:solidFill>
                </a:uFill>
                <a:latin typeface="Arial"/>
                <a:ea typeface="Droid Sans Fallback"/>
              </a:rPr>
              <a:t>ahres 2016 geschlossen. </a:t>
            </a:r>
            <a:endParaRPr lang="de-DE" sz="1800" b="0" strike="noStrike" spc="-1" dirty="0">
              <a:solidFill>
                <a:srgbClr val="000000"/>
              </a:solidFill>
              <a:uFill>
                <a:solidFill>
                  <a:srgbClr val="FFFFFF"/>
                </a:solidFill>
              </a:uFill>
              <a:latin typeface="Arial"/>
            </a:endParaRPr>
          </a:p>
          <a:p>
            <a:pPr>
              <a:lnSpc>
                <a:spcPct val="100000"/>
              </a:lnSpc>
            </a:pPr>
            <a:r>
              <a:rPr lang="de-DE" sz="1000" spc="-1" dirty="0">
                <a:solidFill>
                  <a:srgbClr val="000000"/>
                </a:solidFill>
                <a:uFill>
                  <a:solidFill>
                    <a:srgbClr val="FFFFFF"/>
                  </a:solidFill>
                </a:uFill>
                <a:hlinkClick r:id="rId3"/>
              </a:rPr>
              <a:t>http://www.rbb-online.de/politik/beitrag/2017/02/leerstand-unterkuenfte-fluechtlinge-brandenburg.html</a:t>
            </a:r>
            <a:endParaRPr lang="de-DE" sz="1000" spc="-1" dirty="0">
              <a:solidFill>
                <a:srgbClr val="000000"/>
              </a:solidFill>
              <a:uFill>
                <a:solidFill>
                  <a:srgbClr val="FFFFFF"/>
                </a:solidFill>
              </a:uFill>
            </a:endParaRPr>
          </a:p>
          <a:p>
            <a:pPr>
              <a:lnSpc>
                <a:spcPct val="100000"/>
              </a:lnSpc>
            </a:pPr>
            <a:endParaRPr lang="de-DE" sz="1000" b="0" strike="noStrike" spc="-1" dirty="0">
              <a:solidFill>
                <a:srgbClr val="000000"/>
              </a:solidFill>
              <a:uFill>
                <a:solidFill>
                  <a:srgbClr val="FFFFFF"/>
                </a:solidFill>
              </a:uFill>
              <a:latin typeface="Arial"/>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1" name="CustomShape 1"/>
          <p:cNvSpPr/>
          <p:nvPr/>
        </p:nvSpPr>
        <p:spPr>
          <a:xfrm>
            <a:off x="755640" y="5078520"/>
            <a:ext cx="6045840" cy="4809240"/>
          </a:xfrm>
          <a:prstGeom prst="rect">
            <a:avLst/>
          </a:prstGeom>
          <a:noFill/>
          <a:ln>
            <a:noFill/>
          </a:ln>
        </p:spPr>
        <p:style>
          <a:lnRef idx="0">
            <a:scrgbClr r="0" g="0" b="0"/>
          </a:lnRef>
          <a:fillRef idx="0">
            <a:scrgbClr r="0" g="0" b="0"/>
          </a:fillRef>
          <a:effectRef idx="0">
            <a:scrgbClr r="0" g="0" b="0"/>
          </a:effectRef>
          <a:fontRef idx="minor"/>
        </p:style>
      </p:sp>
      <p:sp>
        <p:nvSpPr>
          <p:cNvPr id="362" name="CustomShape 2"/>
          <p:cNvSpPr/>
          <p:nvPr/>
        </p:nvSpPr>
        <p:spPr>
          <a:xfrm>
            <a:off x="755640" y="814680"/>
            <a:ext cx="6020640" cy="6190200"/>
          </a:xfrm>
          <a:prstGeom prst="rect">
            <a:avLst/>
          </a:prstGeom>
          <a:noFill/>
          <a:ln>
            <a:noFill/>
          </a:ln>
        </p:spPr>
        <p:style>
          <a:lnRef idx="0">
            <a:scrgbClr r="0" g="0" b="0"/>
          </a:lnRef>
          <a:fillRef idx="0">
            <a:scrgbClr r="0" g="0" b="0"/>
          </a:fillRef>
          <a:effectRef idx="0">
            <a:scrgbClr r="0" g="0" b="0"/>
          </a:effectRef>
          <a:fontRef idx="minor"/>
        </p:style>
        <p:txBody>
          <a:bodyPr lIns="0" tIns="0" rIns="0" bIns="0"/>
          <a:lstStyle/>
          <a:p>
            <a:pPr>
              <a:lnSpc>
                <a:spcPct val="100000"/>
              </a:lnSpc>
            </a:pPr>
            <a:r>
              <a:rPr lang="de-DE" sz="1100" b="0" strike="noStrike" spc="-1">
                <a:solidFill>
                  <a:srgbClr val="000000"/>
                </a:solidFill>
                <a:uFill>
                  <a:solidFill>
                    <a:srgbClr val="FFFFFF"/>
                  </a:solidFill>
                </a:uFill>
                <a:latin typeface="Arial"/>
                <a:ea typeface="Droid Sans Fallback"/>
              </a:rPr>
              <a:t>In Erstaufnahmeeinrichtungen werden Familien und Männer/ Frauen getrennt untergebracht. Die Essensversorgung erfolgt über zentrale Küchen. Flüchtlinge erhalten zur Zeit noch „Taschengeld“ (145€ für Alleinstehende) für ihren persönlichen Bedarf. Mit dem sogenannten „Asylverfahrensbeschleunigungsgesetz), dass ab dem 01.11.2015 greift, können diese Geldleistung auch vorwiegend in „Sachleistung“ umgewandelt werden, um „Fehlanreize“ zur Flucht zu vermeiden. Brandenburg hat dies bisher nicht umgesetzt. </a:t>
            </a:r>
            <a:endParaRPr lang="de-DE" sz="1800" b="0" strike="noStrike" spc="-1">
              <a:solidFill>
                <a:srgbClr val="000000"/>
              </a:solidFill>
              <a:uFill>
                <a:solidFill>
                  <a:srgbClr val="FFFFFF"/>
                </a:solidFill>
              </a:uFill>
              <a:latin typeface="Arial"/>
            </a:endParaRPr>
          </a:p>
          <a:p>
            <a:pPr>
              <a:lnSpc>
                <a:spcPct val="100000"/>
              </a:lnSpc>
            </a:pPr>
            <a:endParaRPr lang="de-DE" sz="1800" b="0" strike="noStrike" spc="-1">
              <a:solidFill>
                <a:srgbClr val="000000"/>
              </a:solidFill>
              <a:uFill>
                <a:solidFill>
                  <a:srgbClr val="FFFFFF"/>
                </a:solidFill>
              </a:uFill>
              <a:latin typeface="Arial"/>
            </a:endParaRPr>
          </a:p>
          <a:p>
            <a:pPr>
              <a:lnSpc>
                <a:spcPct val="100000"/>
              </a:lnSpc>
            </a:pPr>
            <a:r>
              <a:rPr lang="de-DE" sz="1100" b="0" strike="noStrike" spc="-1">
                <a:solidFill>
                  <a:srgbClr val="000000"/>
                </a:solidFill>
                <a:uFill>
                  <a:solidFill>
                    <a:srgbClr val="FFFFFF"/>
                  </a:solidFill>
                </a:uFill>
                <a:latin typeface="Arial"/>
                <a:ea typeface="Droid Sans Fallback"/>
              </a:rPr>
              <a:t>Die Asylsuchenden erhalten eine gesundheitliche Erstuntersuchung, bei der festgestellt werden soll, ob sie ansteckende Krankheiten haben. Eine darüber hinaus gehende gesundheitliche Versorgung gibt es nur sehr eingeschränkt. Viele Asylsuchende mit gesundheitlichen Problemen bleiben hier zunächst unversorgt. </a:t>
            </a:r>
            <a:endParaRPr lang="de-DE" sz="1800" b="0" strike="noStrike" spc="-1">
              <a:solidFill>
                <a:srgbClr val="000000"/>
              </a:solidFill>
              <a:uFill>
                <a:solidFill>
                  <a:srgbClr val="FFFFFF"/>
                </a:solidFill>
              </a:uFill>
              <a:latin typeface="Arial"/>
            </a:endParaRPr>
          </a:p>
          <a:p>
            <a:pPr>
              <a:lnSpc>
                <a:spcPct val="100000"/>
              </a:lnSpc>
            </a:pPr>
            <a:endParaRPr lang="de-DE" sz="1800" b="0" strike="noStrike" spc="-1">
              <a:solidFill>
                <a:srgbClr val="000000"/>
              </a:solidFill>
              <a:uFill>
                <a:solidFill>
                  <a:srgbClr val="FFFFFF"/>
                </a:solidFill>
              </a:uFill>
              <a:latin typeface="Arial"/>
            </a:endParaRPr>
          </a:p>
          <a:p>
            <a:pPr>
              <a:lnSpc>
                <a:spcPct val="100000"/>
              </a:lnSpc>
            </a:pPr>
            <a:r>
              <a:rPr lang="de-DE" sz="1100" b="1" strike="noStrike" spc="-1">
                <a:solidFill>
                  <a:srgbClr val="000000"/>
                </a:solidFill>
                <a:uFill>
                  <a:solidFill>
                    <a:srgbClr val="FFFFFF"/>
                  </a:solidFill>
                </a:uFill>
                <a:latin typeface="Arial"/>
                <a:ea typeface="Droid Sans Fallback"/>
              </a:rPr>
              <a:t>Aufenthaltsdauer:</a:t>
            </a:r>
            <a:endParaRPr lang="de-DE" sz="1800" b="0" strike="noStrike" spc="-1">
              <a:solidFill>
                <a:srgbClr val="000000"/>
              </a:solidFill>
              <a:uFill>
                <a:solidFill>
                  <a:srgbClr val="FFFFFF"/>
                </a:solidFill>
              </a:uFill>
              <a:latin typeface="Arial"/>
            </a:endParaRPr>
          </a:p>
          <a:p>
            <a:pPr>
              <a:lnSpc>
                <a:spcPct val="100000"/>
              </a:lnSpc>
            </a:pPr>
            <a:r>
              <a:rPr lang="de-DE" sz="1100" b="0" strike="noStrike" spc="-1">
                <a:solidFill>
                  <a:srgbClr val="000000"/>
                </a:solidFill>
                <a:uFill>
                  <a:solidFill>
                    <a:srgbClr val="FFFFFF"/>
                  </a:solidFill>
                </a:uFill>
                <a:latin typeface="Arial"/>
                <a:ea typeface="Droid Sans Fallback"/>
              </a:rPr>
              <a:t>Derzeit ist die gesetzlich-festgelegte maximale Aufenthaltsdauer in Erstaufnahmeeinrichtungen 6 Monate. Außerdem werden nun,seit 01.11.2015, Flüchtlinge aus so genannten „sicheren Herkunftsländern“, d.h. Flüchtlinge aus den Balkanstaaten, nicht mehr auf die  Landkreise „verteilt“. </a:t>
            </a:r>
            <a:endParaRPr lang="de-DE" sz="1800" b="0" strike="noStrike" spc="-1">
              <a:solidFill>
                <a:srgbClr val="000000"/>
              </a:solidFill>
              <a:uFill>
                <a:solidFill>
                  <a:srgbClr val="FFFFFF"/>
                </a:solidFill>
              </a:uFill>
              <a:latin typeface="Arial"/>
            </a:endParaRPr>
          </a:p>
          <a:p>
            <a:pPr>
              <a:lnSpc>
                <a:spcPct val="100000"/>
              </a:lnSpc>
            </a:pPr>
            <a:r>
              <a:rPr lang="de-DE" sz="1100" b="0" strike="noStrike" spc="-1">
                <a:solidFill>
                  <a:srgbClr val="000000"/>
                </a:solidFill>
                <a:uFill>
                  <a:solidFill>
                    <a:srgbClr val="FFFFFF"/>
                  </a:solidFill>
                </a:uFill>
                <a:latin typeface="Arial"/>
                <a:ea typeface="Droid Sans Fallback"/>
              </a:rPr>
              <a:t>Da für Flüchtlinge in Erstaufnahmeeinrichtungen Arbeitsverbot gilt und die Schulpflicht ausgesetzt ist, bedeutet diese Gesetzesveränderung eine wesentliche Verschlechterung für viele, besonders aber für Flüchtlinge aus „sicheren Herkunftsländern“.</a:t>
            </a:r>
            <a:endParaRPr lang="de-DE" sz="1800" b="0" strike="noStrike" spc="-1">
              <a:solidFill>
                <a:srgbClr val="000000"/>
              </a:solidFill>
              <a:uFill>
                <a:solidFill>
                  <a:srgbClr val="FFFFFF"/>
                </a:solidFill>
              </a:uFill>
              <a:latin typeface="Arial"/>
            </a:endParaRPr>
          </a:p>
          <a:p>
            <a:pPr>
              <a:lnSpc>
                <a:spcPct val="100000"/>
              </a:lnSpc>
            </a:pPr>
            <a:endParaRPr lang="de-DE" sz="1800" b="0" strike="noStrike" spc="-1">
              <a:solidFill>
                <a:srgbClr val="000000"/>
              </a:solidFill>
              <a:uFill>
                <a:solidFill>
                  <a:srgbClr val="FFFFFF"/>
                </a:solidFill>
              </a:uFill>
              <a:latin typeface="Arial"/>
            </a:endParaRPr>
          </a:p>
          <a:p>
            <a:pPr>
              <a:lnSpc>
                <a:spcPct val="100000"/>
              </a:lnSpc>
            </a:pPr>
            <a:r>
              <a:rPr lang="de-DE" sz="1100" b="1" strike="noStrike" spc="-1">
                <a:solidFill>
                  <a:srgbClr val="000000"/>
                </a:solidFill>
                <a:uFill>
                  <a:solidFill>
                    <a:srgbClr val="FFFFFF"/>
                  </a:solidFill>
                </a:uFill>
                <a:latin typeface="Arial"/>
                <a:ea typeface="Droid Sans Fallback"/>
              </a:rPr>
              <a:t>Anhörung zum Asylverfahren:</a:t>
            </a:r>
            <a:endParaRPr lang="de-DE" sz="1800" b="0" strike="noStrike" spc="-1">
              <a:solidFill>
                <a:srgbClr val="000000"/>
              </a:solidFill>
              <a:uFill>
                <a:solidFill>
                  <a:srgbClr val="FFFFFF"/>
                </a:solidFill>
              </a:uFill>
              <a:latin typeface="Arial"/>
            </a:endParaRPr>
          </a:p>
          <a:p>
            <a:pPr>
              <a:lnSpc>
                <a:spcPct val="100000"/>
              </a:lnSpc>
            </a:pPr>
            <a:r>
              <a:rPr lang="de-DE" sz="1100" b="0" strike="noStrike" spc="-1">
                <a:solidFill>
                  <a:srgbClr val="000000"/>
                </a:solidFill>
                <a:uFill>
                  <a:solidFill>
                    <a:srgbClr val="FFFFFF"/>
                  </a:solidFill>
                </a:uFill>
                <a:latin typeface="Arial"/>
                <a:ea typeface="Droid Sans Fallback"/>
              </a:rPr>
              <a:t>Die ursprüngliche Planung war, dass Asylsuchende in ihrer Zeit in der Erstaufnahmeeinrichtung auch einen Termin zur Anhörung bezüglich ihres Asylverfahrens beim BAMF erhalten, um dort ihre Asylgründe vorzubringen. Dies geschieht derzeit oft verspätet und die Flüchtlinge müssen nach ihrer „Verteilung“ auf die Landkreise erneut nach Eisenhüttenstadt, Frankfurt (Oder) oder Schönefeld fahren. Auch Asylsuchende, die in den Außenstellen in Ferch, Doberlug-Kirchhain, Frankfurt (Oder), Potsdam und Wünsdorf untergebracht sind, müssen derzeit für ihre Anhörung nach Eisenhüttenstadt fahren. </a:t>
            </a:r>
            <a:endParaRPr lang="de-DE" sz="1800" b="0" strike="noStrike" spc="-1">
              <a:solidFill>
                <a:srgbClr val="000000"/>
              </a:solidFill>
              <a:uFill>
                <a:solidFill>
                  <a:srgbClr val="FFFFFF"/>
                </a:solidFill>
              </a:uFill>
              <a:latin typeface="Arial"/>
            </a:endParaRPr>
          </a:p>
          <a:p>
            <a:pPr>
              <a:lnSpc>
                <a:spcPct val="100000"/>
              </a:lnSpc>
            </a:pPr>
            <a:endParaRPr lang="de-DE" sz="1800" b="0" strike="noStrike" spc="-1">
              <a:solidFill>
                <a:srgbClr val="000000"/>
              </a:solidFill>
              <a:uFill>
                <a:solidFill>
                  <a:srgbClr val="FFFFFF"/>
                </a:solidFill>
              </a:uFill>
              <a:latin typeface="Arial"/>
            </a:endParaRPr>
          </a:p>
          <a:p>
            <a:pPr>
              <a:lnSpc>
                <a:spcPct val="100000"/>
              </a:lnSpc>
            </a:pPr>
            <a:r>
              <a:rPr lang="de-DE" sz="1100" b="0" strike="noStrike" spc="-1">
                <a:solidFill>
                  <a:srgbClr val="000000"/>
                </a:solidFill>
                <a:uFill>
                  <a:solidFill>
                    <a:srgbClr val="FFFFFF"/>
                  </a:solidFill>
                </a:uFill>
                <a:latin typeface="Arial"/>
                <a:ea typeface="Droid Sans Fallback"/>
              </a:rPr>
              <a:t>Zur Situation in den Erstaufnahmeeinrichtungen:</a:t>
            </a:r>
            <a:endParaRPr lang="de-DE" sz="1800" b="0" strike="noStrike" spc="-1">
              <a:solidFill>
                <a:srgbClr val="000000"/>
              </a:solidFill>
              <a:uFill>
                <a:solidFill>
                  <a:srgbClr val="FFFFFF"/>
                </a:solidFill>
              </a:uFill>
              <a:latin typeface="Arial"/>
            </a:endParaRPr>
          </a:p>
          <a:p>
            <a:pPr>
              <a:lnSpc>
                <a:spcPct val="100000"/>
              </a:lnSpc>
            </a:pPr>
            <a:r>
              <a:rPr lang="de-DE" sz="1100" b="0" strike="noStrike" spc="-1">
                <a:solidFill>
                  <a:srgbClr val="CCCCFF"/>
                </a:solidFill>
                <a:uFill>
                  <a:solidFill>
                    <a:srgbClr val="FFFFFF"/>
                  </a:solidFill>
                </a:uFill>
                <a:latin typeface="Arial"/>
                <a:ea typeface="Droid Sans Fallback"/>
              </a:rPr>
              <a:t>http://www.zeit.de/zeit-magazin/fluechtlinge-in-deutschland</a:t>
            </a:r>
            <a:endParaRPr lang="de-DE" sz="1800" b="0" strike="noStrike" spc="-1">
              <a:solidFill>
                <a:srgbClr val="000000"/>
              </a:solidFill>
              <a:uFill>
                <a:solidFill>
                  <a:srgbClr val="FFFFFF"/>
                </a:solidFill>
              </a:uFill>
              <a:latin typeface="Arial"/>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5" name="CustomShape 1"/>
          <p:cNvSpPr/>
          <p:nvPr/>
        </p:nvSpPr>
        <p:spPr>
          <a:xfrm>
            <a:off x="755640" y="5078520"/>
            <a:ext cx="6045840" cy="4809240"/>
          </a:xfrm>
          <a:prstGeom prst="rect">
            <a:avLst/>
          </a:prstGeom>
          <a:noFill/>
          <a:ln>
            <a:noFill/>
          </a:ln>
        </p:spPr>
        <p:style>
          <a:lnRef idx="0">
            <a:scrgbClr r="0" g="0" b="0"/>
          </a:lnRef>
          <a:fillRef idx="0">
            <a:scrgbClr r="0" g="0" b="0"/>
          </a:fillRef>
          <a:effectRef idx="0">
            <a:scrgbClr r="0" g="0" b="0"/>
          </a:effectRef>
          <a:fontRef idx="minor"/>
        </p:style>
      </p:sp>
      <p:sp>
        <p:nvSpPr>
          <p:cNvPr id="366" name="CustomShape 2"/>
          <p:cNvSpPr/>
          <p:nvPr/>
        </p:nvSpPr>
        <p:spPr>
          <a:xfrm>
            <a:off x="755640" y="749520"/>
            <a:ext cx="6020640" cy="4783680"/>
          </a:xfrm>
          <a:prstGeom prst="rect">
            <a:avLst/>
          </a:prstGeom>
          <a:noFill/>
          <a:ln>
            <a:noFill/>
          </a:ln>
        </p:spPr>
        <p:style>
          <a:lnRef idx="0">
            <a:scrgbClr r="0" g="0" b="0"/>
          </a:lnRef>
          <a:fillRef idx="0">
            <a:scrgbClr r="0" g="0" b="0"/>
          </a:fillRef>
          <a:effectRef idx="0">
            <a:scrgbClr r="0" g="0" b="0"/>
          </a:effectRef>
          <a:fontRef idx="minor"/>
        </p:style>
        <p:txBody>
          <a:bodyPr lIns="0" tIns="0" rIns="0" bIns="0"/>
          <a:lstStyle/>
          <a:p>
            <a:pPr>
              <a:lnSpc>
                <a:spcPct val="100000"/>
              </a:lnSpc>
            </a:pPr>
            <a:r>
              <a:rPr lang="de-DE" sz="1100" b="0" strike="noStrike" spc="-1" dirty="0">
                <a:solidFill>
                  <a:srgbClr val="000000"/>
                </a:solidFill>
                <a:uFill>
                  <a:solidFill>
                    <a:srgbClr val="FFFFFF"/>
                  </a:solidFill>
                </a:uFill>
                <a:latin typeface="Arial"/>
                <a:ea typeface="Droid Sans Fallback"/>
              </a:rPr>
              <a:t>Für Gemeinschaftsunterkünfte und Wohnungsverbünde gelten bestimmte gesetzlich festgelegte Mindestbedingungen, die vom Ministerium Arbeit, Soziales, Gesundheit und Familie festgelegt werden. Sie schreiben derzeit eine Mindestquadratmeterzahl von 6qm Wohnfläche pro Person, eine bestimmte Anzahl von Toiletten und Duschen, Herdplatten für Gemeinschaftsküchen sowie einen Betreuungsschlüssel von 1:80 vor. Diese Mindestbedingungen haben sich auch mit der Überarbeitung des Landesaufnahmegesetzes im April 2016 kaum geändert. </a:t>
            </a:r>
            <a:endParaRPr lang="de-DE" sz="1800" b="0" strike="noStrike" spc="-1" dirty="0">
              <a:solidFill>
                <a:srgbClr val="000000"/>
              </a:solidFill>
              <a:uFill>
                <a:solidFill>
                  <a:srgbClr val="FFFFFF"/>
                </a:solidFill>
              </a:uFill>
              <a:latin typeface="Arial"/>
            </a:endParaRPr>
          </a:p>
          <a:p>
            <a:pPr>
              <a:lnSpc>
                <a:spcPct val="100000"/>
              </a:lnSpc>
            </a:pPr>
            <a:endParaRPr lang="de-DE" sz="1800" b="0" strike="noStrike" spc="-1" dirty="0">
              <a:solidFill>
                <a:srgbClr val="000000"/>
              </a:solidFill>
              <a:uFill>
                <a:solidFill>
                  <a:srgbClr val="FFFFFF"/>
                </a:solidFill>
              </a:uFill>
              <a:latin typeface="Arial"/>
            </a:endParaRPr>
          </a:p>
          <a:p>
            <a:pPr>
              <a:lnSpc>
                <a:spcPct val="100000"/>
              </a:lnSpc>
            </a:pPr>
            <a:r>
              <a:rPr lang="de-DE" sz="1100" b="0" strike="noStrike" spc="-1" dirty="0">
                <a:solidFill>
                  <a:srgbClr val="000000"/>
                </a:solidFill>
                <a:uFill>
                  <a:solidFill>
                    <a:srgbClr val="FFFFFF"/>
                  </a:solidFill>
                </a:uFill>
                <a:latin typeface="Arial"/>
                <a:ea typeface="Droid Sans Fallback"/>
              </a:rPr>
              <a:t>Mindestbedingungen ab 1.4. 2016: </a:t>
            </a:r>
            <a:r>
              <a:rPr lang="de-DE" sz="1100" b="0" strike="noStrike" spc="-1" dirty="0">
                <a:solidFill>
                  <a:srgbClr val="000000"/>
                </a:solidFill>
                <a:uFill>
                  <a:solidFill>
                    <a:srgbClr val="FFFFFF"/>
                  </a:solidFill>
                </a:uFill>
                <a:latin typeface="Arial"/>
                <a:ea typeface="Droid Sans Fallback"/>
                <a:hlinkClick r:id="rId3"/>
              </a:rPr>
              <a:t>http://bravors.brandenburg.de/verordnungen/laufngdv_2016</a:t>
            </a:r>
            <a:endParaRPr lang="de-DE" sz="1100" b="0" strike="noStrike" spc="-1" dirty="0">
              <a:solidFill>
                <a:srgbClr val="000000"/>
              </a:solidFill>
              <a:uFill>
                <a:solidFill>
                  <a:srgbClr val="FFFFFF"/>
                </a:solidFill>
              </a:uFill>
              <a:latin typeface="Arial"/>
              <a:ea typeface="Droid Sans Fallback"/>
            </a:endParaRPr>
          </a:p>
          <a:p>
            <a:pPr>
              <a:lnSpc>
                <a:spcPct val="100000"/>
              </a:lnSpc>
            </a:pPr>
            <a:r>
              <a:rPr lang="de-DE" sz="1100" b="0" strike="noStrike" spc="-1" dirty="0">
                <a:solidFill>
                  <a:srgbClr val="000000"/>
                </a:solidFill>
                <a:uFill>
                  <a:solidFill>
                    <a:srgbClr val="FFFFFF"/>
                  </a:solidFill>
                </a:uFill>
                <a:latin typeface="Arial"/>
                <a:ea typeface="Droid Sans Fallback"/>
              </a:rPr>
              <a:t>Mindestbedingungen bis 31.3.2016: </a:t>
            </a:r>
            <a:r>
              <a:rPr lang="de-DE" sz="1100" b="0" strike="noStrike" spc="-1" dirty="0">
                <a:solidFill>
                  <a:srgbClr val="CCCCFF"/>
                </a:solidFill>
                <a:uFill>
                  <a:solidFill>
                    <a:srgbClr val="FFFFFF"/>
                  </a:solidFill>
                </a:uFill>
                <a:latin typeface="Arial"/>
                <a:ea typeface="Droid Sans Fallback"/>
                <a:hlinkClick r:id="rId4"/>
              </a:rPr>
              <a:t>http://bravors.brandenburg.de/de/verwaltungsvorschriften-221144</a:t>
            </a:r>
            <a:endParaRPr lang="de-DE" sz="1100" b="0" strike="noStrike" spc="-1" dirty="0">
              <a:solidFill>
                <a:srgbClr val="CCCCFF"/>
              </a:solidFill>
              <a:uFill>
                <a:solidFill>
                  <a:srgbClr val="FFFFFF"/>
                </a:solidFill>
              </a:uFill>
              <a:latin typeface="Arial"/>
              <a:ea typeface="Droid Sans Fallback"/>
            </a:endParaRPr>
          </a:p>
          <a:p>
            <a:pPr>
              <a:lnSpc>
                <a:spcPct val="100000"/>
              </a:lnSpc>
            </a:pPr>
            <a:endParaRPr lang="de-DE" sz="1800" b="0" strike="noStrike" spc="-1" dirty="0">
              <a:solidFill>
                <a:srgbClr val="000000"/>
              </a:solidFill>
              <a:uFill>
                <a:solidFill>
                  <a:srgbClr val="FFFFFF"/>
                </a:solidFill>
              </a:uFill>
              <a:latin typeface="Arial"/>
            </a:endParaRPr>
          </a:p>
          <a:p>
            <a:pPr>
              <a:lnSpc>
                <a:spcPct val="100000"/>
              </a:lnSpc>
            </a:pPr>
            <a:r>
              <a:rPr lang="de-DE" sz="1100" b="0" strike="noStrike" spc="-1" dirty="0">
                <a:solidFill>
                  <a:srgbClr val="000000"/>
                </a:solidFill>
                <a:uFill>
                  <a:solidFill>
                    <a:srgbClr val="FFFFFF"/>
                  </a:solidFill>
                </a:uFill>
                <a:latin typeface="Arial"/>
                <a:ea typeface="Droid Sans Fallback"/>
              </a:rPr>
              <a:t>In 2015 </a:t>
            </a:r>
            <a:r>
              <a:rPr lang="de-DE" sz="1100" b="0" strike="noStrike" spc="-1" dirty="0">
                <a:solidFill>
                  <a:srgbClr val="CCCCFF"/>
                </a:solidFill>
                <a:uFill>
                  <a:solidFill>
                    <a:srgbClr val="FFFFFF"/>
                  </a:solidFill>
                </a:uFill>
                <a:latin typeface="Arial"/>
                <a:ea typeface="Droid Sans Fallback"/>
              </a:rPr>
              <a:t> </a:t>
            </a:r>
            <a:r>
              <a:rPr lang="de-DE" sz="1100" b="0" strike="noStrike" spc="-1" dirty="0">
                <a:solidFill>
                  <a:srgbClr val="000000"/>
                </a:solidFill>
                <a:uFill>
                  <a:solidFill>
                    <a:srgbClr val="FFFFFF"/>
                  </a:solidFill>
                </a:uFill>
                <a:latin typeface="Arial"/>
                <a:ea typeface="Droid Sans Fallback"/>
              </a:rPr>
              <a:t>wurden diese Mindestbedingungen häufig unterschritten. Mit Genehmigung des zuständigen Landesamtes für Soziales und Versorgung, das dem Ministerium Arbeit, Soziales, Gesundheit und Familie untersteht, durften Gemeinschaftsunterkünfte auf 5qm pro Person „verdichtet“ werden,  vorhandene Gemeinschaftsräume konnten mit Betten belegt werden. Auch andere Mindestbedingungen konnten für 6 Monate herabgesetzt werden.  </a:t>
            </a:r>
            <a:endParaRPr lang="de-DE" sz="1800" b="0" strike="noStrike" spc="-1" dirty="0">
              <a:solidFill>
                <a:srgbClr val="000000"/>
              </a:solidFill>
              <a:uFill>
                <a:solidFill>
                  <a:srgbClr val="FFFFFF"/>
                </a:solidFill>
              </a:uFill>
              <a:latin typeface="Arial"/>
            </a:endParaRPr>
          </a:p>
          <a:p>
            <a:pPr>
              <a:lnSpc>
                <a:spcPct val="100000"/>
              </a:lnSpc>
            </a:pPr>
            <a:endParaRPr lang="de-DE" sz="1800" b="0" strike="noStrike" spc="-1" dirty="0">
              <a:solidFill>
                <a:srgbClr val="000000"/>
              </a:solidFill>
              <a:uFill>
                <a:solidFill>
                  <a:srgbClr val="FFFFFF"/>
                </a:solidFill>
              </a:uFill>
              <a:latin typeface="Arial"/>
            </a:endParaRPr>
          </a:p>
          <a:p>
            <a:pPr>
              <a:lnSpc>
                <a:spcPct val="100000"/>
              </a:lnSpc>
            </a:pPr>
            <a:r>
              <a:rPr lang="de-DE" sz="1100" b="0" strike="noStrike" spc="-1" dirty="0">
                <a:solidFill>
                  <a:srgbClr val="000000"/>
                </a:solidFill>
                <a:uFill>
                  <a:solidFill>
                    <a:srgbClr val="FFFFFF"/>
                  </a:solidFill>
                </a:uFill>
                <a:latin typeface="Arial"/>
                <a:ea typeface="Droid Sans Fallback"/>
              </a:rPr>
              <a:t>Darüber hinaus wurden in Brandenburg „Notunterkünfte“ eingerichtet, für die die Mindestbedingungen nicht gelten.</a:t>
            </a:r>
            <a:endParaRPr lang="de-DE" sz="1800" b="0" strike="noStrike" spc="-1" dirty="0">
              <a:solidFill>
                <a:srgbClr val="000000"/>
              </a:solidFill>
              <a:uFill>
                <a:solidFill>
                  <a:srgbClr val="FFFFFF"/>
                </a:solidFill>
              </a:uFill>
              <a:latin typeface="Arial"/>
            </a:endParaRPr>
          </a:p>
          <a:p>
            <a:pPr>
              <a:lnSpc>
                <a:spcPct val="100000"/>
              </a:lnSpc>
            </a:pPr>
            <a:endParaRPr lang="de-DE" sz="1800" b="0" strike="noStrike" spc="-1" dirty="0">
              <a:solidFill>
                <a:srgbClr val="000000"/>
              </a:solidFill>
              <a:uFill>
                <a:solidFill>
                  <a:srgbClr val="FFFFFF"/>
                </a:solidFill>
              </a:uFill>
              <a:latin typeface="Arial"/>
            </a:endParaRPr>
          </a:p>
          <a:p>
            <a:pPr>
              <a:lnSpc>
                <a:spcPct val="100000"/>
              </a:lnSpc>
            </a:pPr>
            <a:r>
              <a:rPr lang="de-DE" sz="1100" b="0" strike="noStrike" spc="-1" dirty="0">
                <a:solidFill>
                  <a:srgbClr val="000000"/>
                </a:solidFill>
                <a:uFill>
                  <a:solidFill>
                    <a:srgbClr val="FFFFFF"/>
                  </a:solidFill>
                </a:uFill>
                <a:latin typeface="Arial"/>
                <a:ea typeface="Droid Sans Fallback"/>
              </a:rPr>
              <a:t>Quelle: </a:t>
            </a:r>
            <a:r>
              <a:rPr lang="de-DE" sz="1100" b="0" strike="noStrike" spc="-1" dirty="0">
                <a:solidFill>
                  <a:srgbClr val="CCCCFF"/>
                </a:solidFill>
                <a:uFill>
                  <a:solidFill>
                    <a:srgbClr val="FFFFFF"/>
                  </a:solidFill>
                </a:uFill>
                <a:latin typeface="Arial"/>
                <a:ea typeface="Droid Sans Fallback"/>
                <a:hlinkClick r:id="rId5"/>
              </a:rPr>
              <a:t>http://www.parldok.brandenburg.de/parladoku/w6/drs/ab_2400/2440.pdf</a:t>
            </a:r>
            <a:endParaRPr lang="de-DE" sz="1100" b="0" strike="noStrike" spc="-1" dirty="0">
              <a:solidFill>
                <a:srgbClr val="CCCCFF"/>
              </a:solidFill>
              <a:uFill>
                <a:solidFill>
                  <a:srgbClr val="FFFFFF"/>
                </a:solidFill>
              </a:uFill>
              <a:latin typeface="Arial"/>
              <a:ea typeface="Droid Sans Fallback"/>
            </a:endParaRPr>
          </a:p>
          <a:p>
            <a:pPr>
              <a:lnSpc>
                <a:spcPct val="100000"/>
              </a:lnSpc>
            </a:pPr>
            <a:endParaRPr lang="de-DE" sz="1800" b="0" strike="noStrike" spc="-1" dirty="0">
              <a:solidFill>
                <a:srgbClr val="000000"/>
              </a:solidFill>
              <a:uFill>
                <a:solidFill>
                  <a:srgbClr val="FFFFFF"/>
                </a:solidFill>
              </a:uFill>
              <a:latin typeface="Arial"/>
            </a:endParaRPr>
          </a:p>
          <a:p>
            <a:pPr>
              <a:lnSpc>
                <a:spcPct val="100000"/>
              </a:lnSpc>
            </a:pPr>
            <a:r>
              <a:rPr lang="de-DE" sz="1100" b="0" strike="noStrike" spc="-1" dirty="0">
                <a:solidFill>
                  <a:srgbClr val="000000"/>
                </a:solidFill>
                <a:uFill>
                  <a:solidFill>
                    <a:srgbClr val="FFFFFF"/>
                  </a:solidFill>
                </a:uFill>
                <a:latin typeface="Arial"/>
                <a:ea typeface="Droid Sans Fallback"/>
              </a:rPr>
              <a:t>Alle „Notunterkünfte“ sowie einige GUs sind </a:t>
            </a:r>
            <a:r>
              <a:rPr lang="de-DE" sz="1100" spc="-1" dirty="0">
                <a:solidFill>
                  <a:srgbClr val="000000"/>
                </a:solidFill>
                <a:uFill>
                  <a:solidFill>
                    <a:srgbClr val="FFFFFF"/>
                  </a:solidFill>
                </a:uFill>
                <a:latin typeface="Arial"/>
                <a:ea typeface="Droid Sans Fallback"/>
              </a:rPr>
              <a:t>Ende 2016 oder in den ersten Monaten 2017 </a:t>
            </a:r>
            <a:r>
              <a:rPr lang="de-DE" sz="1100" b="0" strike="noStrike" spc="-1" dirty="0">
                <a:solidFill>
                  <a:srgbClr val="000000"/>
                </a:solidFill>
                <a:uFill>
                  <a:solidFill>
                    <a:srgbClr val="FFFFFF"/>
                  </a:solidFill>
                </a:uFill>
                <a:latin typeface="Arial"/>
                <a:ea typeface="Droid Sans Fallback"/>
              </a:rPr>
              <a:t>geschlossen worden.</a:t>
            </a:r>
            <a:endParaRPr lang="de-DE" sz="1800" b="0" strike="noStrike" spc="-1" dirty="0">
              <a:solidFill>
                <a:srgbClr val="000000"/>
              </a:solidFill>
              <a:uFill>
                <a:solidFill>
                  <a:srgbClr val="FFFFFF"/>
                </a:solidFill>
              </a:uFill>
              <a:latin typeface="Arial"/>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3" name="CustomShape 1"/>
          <p:cNvSpPr/>
          <p:nvPr/>
        </p:nvSpPr>
        <p:spPr>
          <a:xfrm>
            <a:off x="755640" y="5078520"/>
            <a:ext cx="6045840" cy="4809240"/>
          </a:xfrm>
          <a:prstGeom prst="rect">
            <a:avLst/>
          </a:prstGeom>
          <a:noFill/>
          <a:ln>
            <a:noFill/>
          </a:ln>
        </p:spPr>
        <p:style>
          <a:lnRef idx="0">
            <a:scrgbClr r="0" g="0" b="0"/>
          </a:lnRef>
          <a:fillRef idx="0">
            <a:scrgbClr r="0" g="0" b="0"/>
          </a:fillRef>
          <a:effectRef idx="0">
            <a:scrgbClr r="0" g="0" b="0"/>
          </a:effectRef>
          <a:fontRef idx="minor"/>
        </p:style>
      </p:sp>
      <p:sp>
        <p:nvSpPr>
          <p:cNvPr id="364" name="CustomShape 2"/>
          <p:cNvSpPr/>
          <p:nvPr/>
        </p:nvSpPr>
        <p:spPr>
          <a:xfrm>
            <a:off x="755640" y="677880"/>
            <a:ext cx="6020640" cy="4783680"/>
          </a:xfrm>
          <a:prstGeom prst="rect">
            <a:avLst/>
          </a:prstGeom>
          <a:noFill/>
          <a:ln>
            <a:noFill/>
          </a:ln>
        </p:spPr>
        <p:style>
          <a:lnRef idx="0">
            <a:scrgbClr r="0" g="0" b="0"/>
          </a:lnRef>
          <a:fillRef idx="0">
            <a:scrgbClr r="0" g="0" b="0"/>
          </a:fillRef>
          <a:effectRef idx="0">
            <a:scrgbClr r="0" g="0" b="0"/>
          </a:effectRef>
          <a:fontRef idx="minor"/>
        </p:style>
        <p:txBody>
          <a:bodyPr lIns="0" tIns="0" rIns="0" bIns="0"/>
          <a:lstStyle/>
          <a:p>
            <a:pPr>
              <a:lnSpc>
                <a:spcPct val="100000"/>
              </a:lnSpc>
            </a:pPr>
            <a:r>
              <a:rPr lang="de-DE" sz="1100" b="0" strike="noStrike" spc="-1" dirty="0">
                <a:solidFill>
                  <a:srgbClr val="000000"/>
                </a:solidFill>
                <a:uFill>
                  <a:solidFill>
                    <a:srgbClr val="FFFFFF"/>
                  </a:solidFill>
                </a:uFill>
                <a:latin typeface="Arial"/>
                <a:ea typeface="Droid Sans Fallback"/>
              </a:rPr>
              <a:t>Die Zentrale Ausländerbehörde weist die Flüchtlinge einem Landkreis zu. Familien werden nicht getrennt. Andere Bedürfnisse, soziale Bindungen, medizinische Bedürfnisse finden bei der Zuweisung i.d.R. keine Berücksichtigung. Auch die Wünsche einzelner Kommunen nach Zuweisung von Familien mit Kindern, Flüchtlinge mit speziellen Berufen (</a:t>
            </a:r>
            <a:r>
              <a:rPr lang="de-DE" sz="1100" b="0" strike="noStrike" spc="-1" dirty="0" err="1">
                <a:solidFill>
                  <a:srgbClr val="000000"/>
                </a:solidFill>
                <a:uFill>
                  <a:solidFill>
                    <a:srgbClr val="FFFFFF"/>
                  </a:solidFill>
                </a:uFill>
                <a:latin typeface="Arial"/>
                <a:ea typeface="Droid Sans Fallback"/>
              </a:rPr>
              <a:t>v.a.Ärzte</a:t>
            </a:r>
            <a:r>
              <a:rPr lang="de-DE" sz="1100" b="0" strike="noStrike" spc="-1" dirty="0">
                <a:solidFill>
                  <a:srgbClr val="000000"/>
                </a:solidFill>
                <a:uFill>
                  <a:solidFill>
                    <a:srgbClr val="FFFFFF"/>
                  </a:solidFill>
                </a:uFill>
                <a:latin typeface="Arial"/>
                <a:ea typeface="Droid Sans Fallback"/>
              </a:rPr>
              <a:t>) oder einzelnen Nationalitäten werden nicht berücksichtigt.</a:t>
            </a:r>
            <a:endParaRPr lang="de-DE" sz="1800" b="0" strike="noStrike" spc="-1" dirty="0">
              <a:solidFill>
                <a:srgbClr val="000000"/>
              </a:solidFill>
              <a:uFill>
                <a:solidFill>
                  <a:srgbClr val="FFFFFF"/>
                </a:solidFill>
              </a:uFill>
              <a:latin typeface="Arial"/>
            </a:endParaRPr>
          </a:p>
          <a:p>
            <a:pPr>
              <a:lnSpc>
                <a:spcPct val="100000"/>
              </a:lnSpc>
            </a:pPr>
            <a:endParaRPr lang="de-DE" sz="1800" b="0" strike="noStrike" spc="-1" dirty="0">
              <a:solidFill>
                <a:srgbClr val="000000"/>
              </a:solidFill>
              <a:uFill>
                <a:solidFill>
                  <a:srgbClr val="FFFFFF"/>
                </a:solidFill>
              </a:uFill>
              <a:latin typeface="Arial"/>
            </a:endParaRPr>
          </a:p>
          <a:p>
            <a:pPr>
              <a:lnSpc>
                <a:spcPct val="100000"/>
              </a:lnSpc>
            </a:pPr>
            <a:r>
              <a:rPr lang="de-DE" sz="1100" b="0" strike="noStrike" spc="-1" dirty="0">
                <a:solidFill>
                  <a:srgbClr val="000000"/>
                </a:solidFill>
                <a:uFill>
                  <a:solidFill>
                    <a:srgbClr val="FFFFFF"/>
                  </a:solidFill>
                </a:uFill>
                <a:latin typeface="Arial"/>
                <a:ea typeface="Droid Sans Fallback"/>
              </a:rPr>
              <a:t>Jeder Landkreis ist dazu verpflichtet einen bestimmten Prozentsatz an Asylsuchenden unterzubringen und zu versorgen. Die Kosten werden den Landkreisen über Pauschalen, und nach sogenannter Spitzabrechnungen (Erstattung nach Rechnungslegung) erstattet. Die Abrechnungsmodalitäten und die Erstattungspauschalen sind in der Erstattungsverordnung festgelegt sind, erstattet. </a:t>
            </a:r>
          </a:p>
          <a:p>
            <a:pPr>
              <a:lnSpc>
                <a:spcPct val="100000"/>
              </a:lnSpc>
            </a:pPr>
            <a:r>
              <a:rPr lang="de-DE" sz="1100" b="0" strike="noStrike" spc="-1" dirty="0">
                <a:solidFill>
                  <a:srgbClr val="000000"/>
                </a:solidFill>
                <a:uFill>
                  <a:solidFill>
                    <a:srgbClr val="FFFFFF"/>
                  </a:solidFill>
                </a:uFill>
                <a:latin typeface="Arial"/>
                <a:ea typeface="Droid Sans Fallback"/>
              </a:rPr>
              <a:t>Zum 1.April 2016 ist ein neues Landesaufnahmegesetz </a:t>
            </a:r>
            <a:r>
              <a:rPr lang="de-DE" sz="1100" b="0" strike="noStrike" spc="-1" dirty="0" err="1">
                <a:solidFill>
                  <a:srgbClr val="000000"/>
                </a:solidFill>
                <a:uFill>
                  <a:solidFill>
                    <a:srgbClr val="FFFFFF"/>
                  </a:solidFill>
                </a:uFill>
                <a:latin typeface="Arial"/>
                <a:ea typeface="Droid Sans Fallback"/>
              </a:rPr>
              <a:t>inkraft</a:t>
            </a:r>
            <a:r>
              <a:rPr lang="de-DE" sz="1100" b="0" strike="noStrike" spc="-1" dirty="0">
                <a:solidFill>
                  <a:srgbClr val="000000"/>
                </a:solidFill>
                <a:uFill>
                  <a:solidFill>
                    <a:srgbClr val="FFFFFF"/>
                  </a:solidFill>
                </a:uFill>
                <a:latin typeface="Arial"/>
                <a:ea typeface="Droid Sans Fallback"/>
              </a:rPr>
              <a:t> getreten, in dem u.a. die gesamte Struktur der Kostenerstattungen neu geregelt wird. Auch die Erstattungsverordnung ist überarbeitet worden.</a:t>
            </a:r>
            <a:endParaRPr lang="de-DE" sz="1800" b="0" strike="noStrike" spc="-1" dirty="0">
              <a:solidFill>
                <a:srgbClr val="000000"/>
              </a:solidFill>
              <a:uFill>
                <a:solidFill>
                  <a:srgbClr val="FFFFFF"/>
                </a:solidFill>
              </a:uFill>
              <a:latin typeface="Arial"/>
            </a:endParaRPr>
          </a:p>
          <a:p>
            <a:pPr>
              <a:lnSpc>
                <a:spcPct val="100000"/>
              </a:lnSpc>
            </a:pPr>
            <a:r>
              <a:rPr lang="de-DE" sz="1100" b="0" strike="noStrike" spc="-1" dirty="0">
                <a:solidFill>
                  <a:srgbClr val="000000"/>
                </a:solidFill>
                <a:uFill>
                  <a:solidFill>
                    <a:srgbClr val="FFFFFF"/>
                  </a:solidFill>
                </a:uFill>
                <a:latin typeface="Arial"/>
                <a:ea typeface="Droid Sans Fallback"/>
              </a:rPr>
              <a:t>Landesaufnahmegesetz: </a:t>
            </a:r>
            <a:r>
              <a:rPr lang="de-DE" sz="1100" b="0" u="sng" strike="noStrike" spc="-1" dirty="0">
                <a:solidFill>
                  <a:srgbClr val="000000"/>
                </a:solidFill>
                <a:uFill>
                  <a:solidFill>
                    <a:srgbClr val="FFFFFF"/>
                  </a:solidFill>
                </a:uFill>
                <a:latin typeface="Arial"/>
                <a:ea typeface="Droid Sans Fallback"/>
                <a:hlinkClick r:id="rId3"/>
              </a:rPr>
              <a:t>https://bravors.brandenburg.de/de/gesetze-212636</a:t>
            </a:r>
            <a:endParaRPr lang="de-DE" sz="1800" b="0" strike="noStrike" spc="-1" dirty="0">
              <a:solidFill>
                <a:srgbClr val="000000"/>
              </a:solidFill>
              <a:uFill>
                <a:solidFill>
                  <a:srgbClr val="FFFFFF"/>
                </a:solidFill>
              </a:uFill>
              <a:latin typeface="Arial"/>
            </a:endParaRPr>
          </a:p>
          <a:p>
            <a:pPr>
              <a:lnSpc>
                <a:spcPct val="100000"/>
              </a:lnSpc>
            </a:pPr>
            <a:r>
              <a:rPr lang="de-DE" sz="1100" b="0" strike="noStrike" spc="-1" dirty="0">
                <a:solidFill>
                  <a:srgbClr val="000000"/>
                </a:solidFill>
                <a:uFill>
                  <a:solidFill>
                    <a:srgbClr val="FFFFFF"/>
                  </a:solidFill>
                </a:uFill>
                <a:latin typeface="Arial"/>
                <a:ea typeface="Droid Sans Fallback"/>
              </a:rPr>
              <a:t>Erstattungsverordnung: </a:t>
            </a:r>
            <a:r>
              <a:rPr lang="de-DE" sz="1100" b="0" strike="noStrike" spc="-1" dirty="0">
                <a:solidFill>
                  <a:srgbClr val="000000"/>
                </a:solidFill>
                <a:uFill>
                  <a:solidFill>
                    <a:srgbClr val="FFFFFF"/>
                  </a:solidFill>
                </a:uFill>
                <a:latin typeface="Arial"/>
                <a:ea typeface="Droid Sans Fallback"/>
                <a:hlinkClick r:id="rId4"/>
              </a:rPr>
              <a:t>http://bravors.brandenburg.de/verordnungen/laufngerstv_2016</a:t>
            </a:r>
            <a:endParaRPr lang="de-DE" sz="1100" b="0" strike="noStrike" spc="-1" dirty="0">
              <a:solidFill>
                <a:srgbClr val="000000"/>
              </a:solidFill>
              <a:uFill>
                <a:solidFill>
                  <a:srgbClr val="FFFFFF"/>
                </a:solidFill>
              </a:uFill>
              <a:latin typeface="Arial"/>
              <a:ea typeface="Droid Sans Fallback"/>
            </a:endParaRPr>
          </a:p>
          <a:p>
            <a:pPr>
              <a:lnSpc>
                <a:spcPct val="100000"/>
              </a:lnSpc>
            </a:pPr>
            <a:endParaRPr lang="de-DE" sz="1100" b="0" strike="noStrike" spc="-1" dirty="0">
              <a:solidFill>
                <a:srgbClr val="000000"/>
              </a:solidFill>
              <a:uFill>
                <a:solidFill>
                  <a:srgbClr val="FFFFFF"/>
                </a:solidFill>
              </a:uFill>
              <a:latin typeface="Arial"/>
            </a:endParaRPr>
          </a:p>
          <a:p>
            <a:pPr>
              <a:lnSpc>
                <a:spcPct val="100000"/>
              </a:lnSpc>
            </a:pPr>
            <a:r>
              <a:rPr lang="de-DE" sz="1100" b="0" strike="noStrike" spc="-1" dirty="0">
                <a:solidFill>
                  <a:srgbClr val="000000"/>
                </a:solidFill>
                <a:uFill>
                  <a:solidFill>
                    <a:srgbClr val="FFFFFF"/>
                  </a:solidFill>
                </a:uFill>
                <a:latin typeface="Arial"/>
                <a:ea typeface="Droid Sans Fallback"/>
              </a:rPr>
              <a:t>Auch die Mindeststandards, die für die Unterbringung in Gemeinschaftsunterkünften oder Wohnungsverbünden gelten, werden im Landesaufnahmegesetz bzw. in den entsprechend überarbeiteten Verordnungen neu geregelt. Seit 1.April 2016 gilt ein sozialarbeiterischer Betreuungsschlüssel von 1:80 und es sind detaillierte Standards für die soziale Betreuung der Asylsuchenden festgelegt worden.</a:t>
            </a:r>
            <a:endParaRPr lang="de-DE" sz="1800" b="0" strike="noStrike" spc="-1" dirty="0">
              <a:solidFill>
                <a:srgbClr val="000000"/>
              </a:solidFill>
              <a:uFill>
                <a:solidFill>
                  <a:srgbClr val="FFFFFF"/>
                </a:solidFill>
              </a:uFill>
              <a:latin typeface="Arial"/>
            </a:endParaRPr>
          </a:p>
          <a:p>
            <a:pPr>
              <a:lnSpc>
                <a:spcPct val="100000"/>
              </a:lnSpc>
            </a:pPr>
            <a:r>
              <a:rPr lang="de-DE" sz="1100" b="0" strike="noStrike" spc="-1" dirty="0">
                <a:solidFill>
                  <a:srgbClr val="000000"/>
                </a:solidFill>
                <a:uFill>
                  <a:solidFill>
                    <a:srgbClr val="FFFFFF"/>
                  </a:solidFill>
                </a:uFill>
                <a:latin typeface="Arial"/>
                <a:ea typeface="Droid Sans Fallback"/>
              </a:rPr>
              <a:t>Durchführungsverordnung: </a:t>
            </a:r>
            <a:r>
              <a:rPr lang="de-DE" sz="1100" b="0" strike="noStrike" spc="-1" dirty="0">
                <a:solidFill>
                  <a:srgbClr val="000000"/>
                </a:solidFill>
                <a:uFill>
                  <a:solidFill>
                    <a:srgbClr val="FFFFFF"/>
                  </a:solidFill>
                </a:uFill>
                <a:latin typeface="Arial"/>
                <a:ea typeface="Droid Sans Fallback"/>
                <a:hlinkClick r:id="rId4"/>
              </a:rPr>
              <a:t>http://bravors.brandenburg.de/verordnungen/laufngerstv_2016</a:t>
            </a:r>
            <a:endParaRPr lang="de-DE" sz="1100" b="0" strike="noStrike" spc="-1" dirty="0">
              <a:solidFill>
                <a:srgbClr val="000000"/>
              </a:solidFill>
              <a:uFill>
                <a:solidFill>
                  <a:srgbClr val="FFFFFF"/>
                </a:solidFill>
              </a:uFill>
              <a:latin typeface="Arial"/>
              <a:ea typeface="Droid Sans Fallback"/>
            </a:endParaRPr>
          </a:p>
          <a:p>
            <a:pPr>
              <a:lnSpc>
                <a:spcPct val="100000"/>
              </a:lnSpc>
            </a:pPr>
            <a:endParaRPr lang="de-DE" sz="1100" spc="-1" dirty="0">
              <a:solidFill>
                <a:srgbClr val="000000"/>
              </a:solidFill>
              <a:uFill>
                <a:solidFill>
                  <a:srgbClr val="FFFFFF"/>
                </a:solidFill>
              </a:uFill>
              <a:latin typeface="Arial"/>
              <a:ea typeface="Droid Sans Fallback"/>
            </a:endParaRPr>
          </a:p>
          <a:p>
            <a:pPr>
              <a:lnSpc>
                <a:spcPct val="100000"/>
              </a:lnSpc>
            </a:pPr>
            <a:r>
              <a:rPr lang="de-DE" sz="1100" b="0" strike="noStrike" spc="-1" dirty="0">
                <a:solidFill>
                  <a:srgbClr val="000000"/>
                </a:solidFill>
                <a:uFill>
                  <a:solidFill>
                    <a:srgbClr val="FFFFFF"/>
                  </a:solidFill>
                </a:uFill>
                <a:latin typeface="Arial"/>
                <a:ea typeface="Droid Sans Fallback"/>
              </a:rPr>
              <a:t>Zur Zahl der vorhandenen Unterkunftsplätze und der Belegung dieser Plätze in den einzelnen Landkreisen werden von der Partei Die Linke regelmäßig Kleine Anfragen gestellt:</a:t>
            </a:r>
          </a:p>
          <a:p>
            <a:pPr>
              <a:lnSpc>
                <a:spcPct val="100000"/>
              </a:lnSpc>
            </a:pPr>
            <a:r>
              <a:rPr lang="de-DE" sz="1100" spc="-1" dirty="0">
                <a:solidFill>
                  <a:srgbClr val="000000"/>
                </a:solidFill>
                <a:uFill>
                  <a:solidFill>
                    <a:srgbClr val="FFFFFF"/>
                  </a:solidFill>
                </a:uFill>
                <a:ea typeface="Droid Sans Fallback"/>
                <a:hlinkClick r:id="rId5"/>
              </a:rPr>
              <a:t>https://www.parlamentsdokumentation.brandenburg.de/starweb/LBB/ELVIS/parladoku/w6/drs/ab_5900/5949.pdf</a:t>
            </a:r>
            <a:endParaRPr lang="de-DE" sz="1100" spc="-1" dirty="0">
              <a:solidFill>
                <a:srgbClr val="000000"/>
              </a:solidFill>
              <a:uFill>
                <a:solidFill>
                  <a:srgbClr val="FFFFFF"/>
                </a:solidFill>
              </a:uFill>
              <a:ea typeface="Droid Sans Fallback"/>
            </a:endParaRPr>
          </a:p>
          <a:p>
            <a:pPr>
              <a:lnSpc>
                <a:spcPct val="100000"/>
              </a:lnSpc>
            </a:pPr>
            <a:endParaRPr lang="de-DE" sz="1100" b="0" strike="noStrike" spc="-1" dirty="0">
              <a:solidFill>
                <a:srgbClr val="000000"/>
              </a:solidFill>
              <a:uFill>
                <a:solidFill>
                  <a:srgbClr val="FFFFFF"/>
                </a:solidFill>
              </a:uFill>
              <a:latin typeface="Arial"/>
              <a:ea typeface="Droid Sans Fallback"/>
            </a:endParaRPr>
          </a:p>
          <a:p>
            <a:pPr>
              <a:lnSpc>
                <a:spcPct val="100000"/>
              </a:lnSpc>
            </a:pPr>
            <a:endParaRPr lang="de-DE" sz="1100" b="0" strike="noStrike" spc="-1" dirty="0">
              <a:solidFill>
                <a:srgbClr val="000000"/>
              </a:solidFill>
              <a:uFill>
                <a:solidFill>
                  <a:srgbClr val="FFFFFF"/>
                </a:solidFill>
              </a:uFill>
              <a:latin typeface="Arial"/>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3" name="CustomShape 1"/>
          <p:cNvSpPr/>
          <p:nvPr/>
        </p:nvSpPr>
        <p:spPr>
          <a:xfrm>
            <a:off x="755640" y="5078520"/>
            <a:ext cx="6045840" cy="4809240"/>
          </a:xfrm>
          <a:prstGeom prst="rect">
            <a:avLst/>
          </a:prstGeom>
          <a:noFill/>
          <a:ln>
            <a:noFill/>
          </a:ln>
        </p:spPr>
        <p:style>
          <a:lnRef idx="0">
            <a:scrgbClr r="0" g="0" b="0"/>
          </a:lnRef>
          <a:fillRef idx="0">
            <a:scrgbClr r="0" g="0" b="0"/>
          </a:fillRef>
          <a:effectRef idx="0">
            <a:scrgbClr r="0" g="0" b="0"/>
          </a:effectRef>
          <a:fontRef idx="minor"/>
        </p:style>
      </p:sp>
      <p:sp>
        <p:nvSpPr>
          <p:cNvPr id="364" name="CustomShape 2"/>
          <p:cNvSpPr/>
          <p:nvPr/>
        </p:nvSpPr>
        <p:spPr>
          <a:xfrm>
            <a:off x="755640" y="677880"/>
            <a:ext cx="6020640" cy="4783680"/>
          </a:xfrm>
          <a:prstGeom prst="rect">
            <a:avLst/>
          </a:prstGeom>
          <a:noFill/>
          <a:ln>
            <a:noFill/>
          </a:ln>
        </p:spPr>
        <p:style>
          <a:lnRef idx="0">
            <a:scrgbClr r="0" g="0" b="0"/>
          </a:lnRef>
          <a:fillRef idx="0">
            <a:scrgbClr r="0" g="0" b="0"/>
          </a:fillRef>
          <a:effectRef idx="0">
            <a:scrgbClr r="0" g="0" b="0"/>
          </a:effectRef>
          <a:fontRef idx="minor"/>
        </p:style>
        <p:txBody>
          <a:bodyPr lIns="0" tIns="0" rIns="0" bIns="0"/>
          <a:lstStyle/>
          <a:p>
            <a:pPr>
              <a:lnSpc>
                <a:spcPct val="100000"/>
              </a:lnSpc>
            </a:pPr>
            <a:r>
              <a:rPr lang="de-DE" sz="1100" spc="-1" dirty="0">
                <a:solidFill>
                  <a:srgbClr val="000000"/>
                </a:solidFill>
                <a:uFill>
                  <a:solidFill>
                    <a:srgbClr val="FFFFFF"/>
                  </a:solidFill>
                </a:uFill>
                <a:ea typeface="Droid Sans Fallback"/>
              </a:rPr>
              <a:t>Datenquelle: </a:t>
            </a:r>
            <a:r>
              <a:rPr lang="de-DE" sz="1100" spc="-1" dirty="0">
                <a:solidFill>
                  <a:srgbClr val="000000"/>
                </a:solidFill>
                <a:uFill>
                  <a:solidFill>
                    <a:srgbClr val="FFFFFF"/>
                  </a:solidFill>
                </a:uFill>
                <a:ea typeface="Droid Sans Fallback"/>
                <a:hlinkClick r:id="rId3"/>
              </a:rPr>
              <a:t>https://kleineanfragen.de/brandenburg/6/4954-unterbringung-von-fluechtlingen-in-den-landkreisen-brandenburgs-stand-30-06-2016</a:t>
            </a:r>
            <a:endParaRPr lang="de-DE" sz="1100" spc="-1" dirty="0">
              <a:solidFill>
                <a:srgbClr val="000000"/>
              </a:solidFill>
              <a:uFill>
                <a:solidFill>
                  <a:srgbClr val="FFFFFF"/>
                </a:solidFill>
              </a:uFill>
              <a:ea typeface="Droid Sans Fallback"/>
            </a:endParaRPr>
          </a:p>
          <a:p>
            <a:pPr>
              <a:lnSpc>
                <a:spcPct val="100000"/>
              </a:lnSpc>
            </a:pPr>
            <a:r>
              <a:rPr lang="de-DE" sz="1100" spc="-1" dirty="0">
                <a:solidFill>
                  <a:srgbClr val="000000"/>
                </a:solidFill>
                <a:uFill>
                  <a:solidFill>
                    <a:srgbClr val="FFFFFF"/>
                  </a:solidFill>
                </a:uFill>
                <a:ea typeface="Droid Sans Fallback"/>
                <a:hlinkClick r:id="rId4"/>
              </a:rPr>
              <a:t>https://kleineanfragen.de/brandenburg/6/2443-unterbringung-von-fluechtlingen-in-den-landkreisen-brandenburgs</a:t>
            </a:r>
            <a:endParaRPr lang="de-DE" sz="1100" spc="-1" dirty="0">
              <a:solidFill>
                <a:srgbClr val="000000"/>
              </a:solidFill>
              <a:uFill>
                <a:solidFill>
                  <a:srgbClr val="FFFFFF"/>
                </a:solidFill>
              </a:uFill>
              <a:ea typeface="Droid Sans Fallback"/>
            </a:endParaRPr>
          </a:p>
          <a:p>
            <a:pPr>
              <a:lnSpc>
                <a:spcPct val="100000"/>
              </a:lnSpc>
            </a:pPr>
            <a:endParaRPr lang="de-DE" sz="1100" spc="-1" dirty="0">
              <a:solidFill>
                <a:srgbClr val="000000"/>
              </a:solidFill>
              <a:uFill>
                <a:solidFill>
                  <a:srgbClr val="FFFFFF"/>
                </a:solidFill>
              </a:uFill>
              <a:latin typeface="Arial"/>
              <a:ea typeface="Droid Sans Fallback"/>
            </a:endParaRPr>
          </a:p>
          <a:p>
            <a:pPr>
              <a:lnSpc>
                <a:spcPct val="100000"/>
              </a:lnSpc>
            </a:pPr>
            <a:r>
              <a:rPr lang="de-DE" sz="1100" b="0" strike="noStrike" spc="-1" dirty="0">
                <a:solidFill>
                  <a:srgbClr val="000000"/>
                </a:solidFill>
                <a:uFill>
                  <a:solidFill>
                    <a:srgbClr val="FFFFFF"/>
                  </a:solidFill>
                </a:uFill>
                <a:latin typeface="Arial"/>
                <a:ea typeface="Droid Sans Fallback"/>
              </a:rPr>
              <a:t>Während in Schleswig-Holstein und Rheinland-Pfalz über 90% und viele andere Bundesländer über die Hälfte der Flüchtlinge in Wohnungen unterbringt, waren es in Brandenburg 2013 nur etwa 34%. Der größte Teil der Flüchtlinge wird (mindestens zunächst) in Gemeinschaftsunterkünften und sogenannten Wohnungsverbünden untergebracht. </a:t>
            </a:r>
          </a:p>
          <a:p>
            <a:pPr>
              <a:lnSpc>
                <a:spcPct val="100000"/>
              </a:lnSpc>
            </a:pPr>
            <a:endParaRPr lang="de-DE" sz="1100" spc="-1" dirty="0">
              <a:solidFill>
                <a:srgbClr val="000000"/>
              </a:solidFill>
              <a:uFill>
                <a:solidFill>
                  <a:srgbClr val="FFFFFF"/>
                </a:solidFill>
              </a:uFill>
              <a:latin typeface="Arial"/>
              <a:ea typeface="Droid Sans Fallback"/>
            </a:endParaRPr>
          </a:p>
          <a:p>
            <a:pPr>
              <a:lnSpc>
                <a:spcPct val="100000"/>
              </a:lnSpc>
            </a:pPr>
            <a:r>
              <a:rPr lang="de-DE" sz="1100" b="0" strike="noStrike" spc="-1" dirty="0">
                <a:solidFill>
                  <a:srgbClr val="000000"/>
                </a:solidFill>
                <a:uFill>
                  <a:solidFill>
                    <a:srgbClr val="FFFFFF"/>
                  </a:solidFill>
                </a:uFill>
                <a:latin typeface="Arial"/>
                <a:ea typeface="Droid Sans Fallback"/>
              </a:rPr>
              <a:t>Die Zahl der in Wohnungen untergebrachten Flüchtlinge ist 2016 auf 25% gesunken.</a:t>
            </a:r>
            <a:endParaRPr lang="de-DE" sz="1800" b="0" strike="noStrike" spc="-1" dirty="0">
              <a:solidFill>
                <a:srgbClr val="000000"/>
              </a:solidFill>
              <a:uFill>
                <a:solidFill>
                  <a:srgbClr val="FFFFFF"/>
                </a:solidFill>
              </a:uFill>
              <a:latin typeface="Arial"/>
            </a:endParaRPr>
          </a:p>
          <a:p>
            <a:pPr>
              <a:lnSpc>
                <a:spcPct val="100000"/>
              </a:lnSpc>
            </a:pPr>
            <a:r>
              <a:rPr lang="de-DE" sz="1100" b="0" strike="noStrike" spc="-1" dirty="0">
                <a:solidFill>
                  <a:srgbClr val="000000"/>
                </a:solidFill>
                <a:uFill>
                  <a:solidFill>
                    <a:srgbClr val="FFFFFF"/>
                  </a:solidFill>
                </a:uFill>
                <a:latin typeface="Arial"/>
                <a:ea typeface="Droid Sans Fallback"/>
                <a:hlinkClick r:id="rId3"/>
              </a:rPr>
              <a:t>https://kleineanfragen.de/brandenburg/6/4954-unterbringung-von-fluechtlingen-in-den-landkreisen-brandenburgs-stand-30-06-2016</a:t>
            </a:r>
            <a:endParaRPr lang="de-DE" sz="1100" b="0" strike="noStrike" spc="-1" dirty="0">
              <a:solidFill>
                <a:srgbClr val="000000"/>
              </a:solidFill>
              <a:uFill>
                <a:solidFill>
                  <a:srgbClr val="FFFFFF"/>
                </a:solidFill>
              </a:uFill>
              <a:latin typeface="Arial"/>
              <a:ea typeface="Droid Sans Fallback"/>
            </a:endParaRPr>
          </a:p>
          <a:p>
            <a:pPr>
              <a:lnSpc>
                <a:spcPct val="100000"/>
              </a:lnSpc>
            </a:pPr>
            <a:r>
              <a:rPr lang="de-DE" sz="1100" b="0" u="sng" strike="noStrike" spc="-1" dirty="0">
                <a:solidFill>
                  <a:srgbClr val="000000"/>
                </a:solidFill>
                <a:uFill>
                  <a:solidFill>
                    <a:srgbClr val="FFFFFF"/>
                  </a:solidFill>
                </a:uFill>
                <a:latin typeface="Arial"/>
                <a:ea typeface="Droid Sans Fallback"/>
                <a:hlinkClick r:id="rId5"/>
              </a:rPr>
              <a:t>http://www.proasyl.de/fileadmin/fm-dam/NEWS/2014/Laendervergleich_Unterbringung_2014-09-23_01.pdf</a:t>
            </a:r>
            <a:endParaRPr lang="de-DE" sz="1800" b="0" strike="noStrike" spc="-1" dirty="0">
              <a:solidFill>
                <a:srgbClr val="000000"/>
              </a:solidFill>
              <a:uFill>
                <a:solidFill>
                  <a:srgbClr val="FFFFFF"/>
                </a:solidFill>
              </a:uFill>
              <a:latin typeface="Arial"/>
            </a:endParaRPr>
          </a:p>
          <a:p>
            <a:pPr>
              <a:lnSpc>
                <a:spcPct val="100000"/>
              </a:lnSpc>
            </a:pPr>
            <a:endParaRPr lang="de-DE" sz="1100" b="0" strike="noStrike" spc="-1" dirty="0">
              <a:solidFill>
                <a:srgbClr val="000000"/>
              </a:solidFill>
              <a:uFill>
                <a:solidFill>
                  <a:srgbClr val="FFFFFF"/>
                </a:solidFill>
              </a:uFill>
              <a:latin typeface="Arial"/>
            </a:endParaRPr>
          </a:p>
          <a:p>
            <a:pPr>
              <a:lnSpc>
                <a:spcPct val="100000"/>
              </a:lnSpc>
            </a:pPr>
            <a:r>
              <a:rPr lang="de-DE" sz="1100" b="0" strike="noStrike" spc="-1" dirty="0">
                <a:solidFill>
                  <a:srgbClr val="000000"/>
                </a:solidFill>
                <a:uFill>
                  <a:solidFill>
                    <a:srgbClr val="FFFFFF"/>
                  </a:solidFill>
                </a:uFill>
                <a:latin typeface="Arial"/>
                <a:ea typeface="Droid Sans Fallback"/>
              </a:rPr>
              <a:t>Wohnungsverbünde sind Wohnungen in verschiedenen, nahe beieinander liegenden Aufgängen oder in einem Haus. Da auch hier die Flüchtlinge keinen Einfluss darauf haben, mit wem sie sich eine Wohnung teilen müssen, kann man auch bei Wohnungsverbünden nicht von einer Unterbringung in privaten Wohnungen sprechen.</a:t>
            </a:r>
            <a:endParaRPr lang="de-DE" sz="1800" b="0" strike="noStrike" spc="-1" dirty="0">
              <a:solidFill>
                <a:srgbClr val="000000"/>
              </a:solidFill>
              <a:uFill>
                <a:solidFill>
                  <a:srgbClr val="FFFFFF"/>
                </a:solidFill>
              </a:uFill>
              <a:latin typeface="Arial"/>
            </a:endParaRPr>
          </a:p>
        </p:txBody>
      </p:sp>
    </p:spTree>
    <p:extLst>
      <p:ext uri="{BB962C8B-B14F-4D97-AF65-F5344CB8AC3E}">
        <p14:creationId xmlns:p14="http://schemas.microsoft.com/office/powerpoint/2010/main" val="2008649431"/>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7" name="CustomShape 1"/>
          <p:cNvSpPr/>
          <p:nvPr/>
        </p:nvSpPr>
        <p:spPr>
          <a:xfrm>
            <a:off x="755640" y="5078520"/>
            <a:ext cx="6045840" cy="4809240"/>
          </a:xfrm>
          <a:prstGeom prst="rect">
            <a:avLst/>
          </a:prstGeom>
          <a:noFill/>
          <a:ln>
            <a:noFill/>
          </a:ln>
        </p:spPr>
        <p:style>
          <a:lnRef idx="0">
            <a:scrgbClr r="0" g="0" b="0"/>
          </a:lnRef>
          <a:fillRef idx="0">
            <a:scrgbClr r="0" g="0" b="0"/>
          </a:fillRef>
          <a:effectRef idx="0">
            <a:scrgbClr r="0" g="0" b="0"/>
          </a:effectRef>
          <a:fontRef idx="minor"/>
        </p:style>
      </p:sp>
      <p:sp>
        <p:nvSpPr>
          <p:cNvPr id="368" name="CustomShape 2"/>
          <p:cNvSpPr/>
          <p:nvPr/>
        </p:nvSpPr>
        <p:spPr>
          <a:xfrm>
            <a:off x="612720" y="563760"/>
            <a:ext cx="6020640" cy="5210640"/>
          </a:xfrm>
          <a:prstGeom prst="rect">
            <a:avLst/>
          </a:prstGeom>
          <a:noFill/>
          <a:ln>
            <a:noFill/>
          </a:ln>
        </p:spPr>
        <p:style>
          <a:lnRef idx="0">
            <a:scrgbClr r="0" g="0" b="0"/>
          </a:lnRef>
          <a:fillRef idx="0">
            <a:scrgbClr r="0" g="0" b="0"/>
          </a:fillRef>
          <a:effectRef idx="0">
            <a:scrgbClr r="0" g="0" b="0"/>
          </a:effectRef>
          <a:fontRef idx="minor"/>
        </p:style>
        <p:txBody>
          <a:bodyPr lIns="0" tIns="0" rIns="0" bIns="0"/>
          <a:lstStyle/>
          <a:p>
            <a:pPr>
              <a:lnSpc>
                <a:spcPct val="100000"/>
              </a:lnSpc>
            </a:pPr>
            <a:r>
              <a:rPr lang="de-DE" sz="1100" b="0" u="sng" strike="noStrike" spc="-1">
                <a:solidFill>
                  <a:srgbClr val="000000"/>
                </a:solidFill>
                <a:uFill>
                  <a:solidFill>
                    <a:srgbClr val="FFFFFF"/>
                  </a:solidFill>
                </a:uFill>
                <a:latin typeface="Arial"/>
                <a:ea typeface="Droid Sans Fallback"/>
              </a:rPr>
              <a:t>Gemeinschaftsküchen bedeutet:</a:t>
            </a:r>
            <a:r>
              <a:rPr lang="de-DE" sz="1100" b="0" strike="noStrike" spc="-1">
                <a:solidFill>
                  <a:srgbClr val="000000"/>
                </a:solidFill>
                <a:uFill>
                  <a:solidFill>
                    <a:srgbClr val="FFFFFF"/>
                  </a:solidFill>
                </a:uFill>
                <a:latin typeface="Arial"/>
                <a:ea typeface="Droid Sans Fallback"/>
              </a:rPr>
              <a:t> Zu den Essenszeiten Gedränge um die Kochplatten; Lebensmittel im Zimmer aufbewahren, aus Angst, dass sie von anderen genommen werden. Hat man etwas vergessen, muss man den langen Gang zurück zum Zimmer laufen</a:t>
            </a:r>
            <a:endParaRPr lang="de-DE" sz="1800" b="0" strike="noStrike" spc="-1">
              <a:solidFill>
                <a:srgbClr val="000000"/>
              </a:solidFill>
              <a:uFill>
                <a:solidFill>
                  <a:srgbClr val="FFFFFF"/>
                </a:solidFill>
              </a:uFill>
              <a:latin typeface="Arial"/>
            </a:endParaRPr>
          </a:p>
          <a:p>
            <a:pPr>
              <a:lnSpc>
                <a:spcPct val="100000"/>
              </a:lnSpc>
            </a:pPr>
            <a:endParaRPr lang="de-DE" sz="1800" b="0" strike="noStrike" spc="-1">
              <a:solidFill>
                <a:srgbClr val="000000"/>
              </a:solidFill>
              <a:uFill>
                <a:solidFill>
                  <a:srgbClr val="FFFFFF"/>
                </a:solidFill>
              </a:uFill>
              <a:latin typeface="Arial"/>
            </a:endParaRPr>
          </a:p>
          <a:p>
            <a:pPr>
              <a:lnSpc>
                <a:spcPct val="100000"/>
              </a:lnSpc>
            </a:pPr>
            <a:r>
              <a:rPr lang="de-DE" sz="1100" b="0" u="sng" strike="noStrike" spc="-1">
                <a:solidFill>
                  <a:srgbClr val="000000"/>
                </a:solidFill>
                <a:uFill>
                  <a:solidFill>
                    <a:srgbClr val="FFFFFF"/>
                  </a:solidFill>
                </a:uFill>
                <a:latin typeface="Arial"/>
                <a:ea typeface="Droid Sans Fallback"/>
              </a:rPr>
              <a:t>Gemeinschaftsduschen bedeutet:</a:t>
            </a:r>
            <a:r>
              <a:rPr lang="de-DE" sz="1100" b="0" strike="noStrike" spc="-1">
                <a:solidFill>
                  <a:srgbClr val="000000"/>
                </a:solidFill>
                <a:uFill>
                  <a:solidFill>
                    <a:srgbClr val="FFFFFF"/>
                  </a:solidFill>
                </a:uFill>
                <a:latin typeface="Arial"/>
                <a:ea typeface="Droid Sans Fallback"/>
              </a:rPr>
              <a:t> oft keine Abteilungen zwischen den Duschen oder keine Duschvorhänge, Umziehen im offenen Vorraum, d.h. möglicherweise im Beisein von anderen, Warmes Wasser nur zu „Duschzeiten“, Sauberkeit aufgrund von Übernutzung oft mangelhaft.</a:t>
            </a:r>
            <a:endParaRPr lang="de-DE" sz="1800" b="0" strike="noStrike" spc="-1">
              <a:solidFill>
                <a:srgbClr val="000000"/>
              </a:solidFill>
              <a:uFill>
                <a:solidFill>
                  <a:srgbClr val="FFFFFF"/>
                </a:solidFill>
              </a:uFill>
              <a:latin typeface="Arial"/>
            </a:endParaRPr>
          </a:p>
          <a:p>
            <a:pPr>
              <a:lnSpc>
                <a:spcPct val="100000"/>
              </a:lnSpc>
            </a:pPr>
            <a:endParaRPr lang="de-DE" sz="1800" b="0" strike="noStrike" spc="-1">
              <a:solidFill>
                <a:srgbClr val="000000"/>
              </a:solidFill>
              <a:uFill>
                <a:solidFill>
                  <a:srgbClr val="FFFFFF"/>
                </a:solidFill>
              </a:uFill>
              <a:latin typeface="Arial"/>
            </a:endParaRPr>
          </a:p>
          <a:p>
            <a:pPr>
              <a:lnSpc>
                <a:spcPct val="100000"/>
              </a:lnSpc>
            </a:pPr>
            <a:r>
              <a:rPr lang="de-DE" sz="1100" b="0" u="sng" strike="noStrike" spc="-1">
                <a:solidFill>
                  <a:srgbClr val="000000"/>
                </a:solidFill>
                <a:uFill>
                  <a:solidFill>
                    <a:srgbClr val="FFFFFF"/>
                  </a:solidFill>
                </a:uFill>
                <a:latin typeface="Arial"/>
                <a:ea typeface="Droid Sans Fallback"/>
              </a:rPr>
              <a:t>Lärm, wenig Platz, keine Privatsphäre: </a:t>
            </a:r>
            <a:r>
              <a:rPr lang="de-DE" sz="1100" b="0" strike="noStrike" spc="-1">
                <a:solidFill>
                  <a:srgbClr val="000000"/>
                </a:solidFill>
                <a:uFill>
                  <a:solidFill>
                    <a:srgbClr val="FFFFFF"/>
                  </a:solidFill>
                </a:uFill>
                <a:latin typeface="Arial"/>
                <a:ea typeface="Droid Sans Fallback"/>
              </a:rPr>
              <a:t>Gänge hallen, bis in die Nachtstunden Lärm, keine Rückzugsmöglichkeiten, sich das Zimmer mit völlig Fremden teilen, mit der ganzen Familie in einem Raum wohnen, kein Platz zum Spielen, zum Hausarbeiten machen</a:t>
            </a:r>
            <a:endParaRPr lang="de-DE" sz="1800" b="0" strike="noStrike" spc="-1">
              <a:solidFill>
                <a:srgbClr val="000000"/>
              </a:solidFill>
              <a:uFill>
                <a:solidFill>
                  <a:srgbClr val="FFFFFF"/>
                </a:solidFill>
              </a:uFill>
              <a:latin typeface="Arial"/>
            </a:endParaRPr>
          </a:p>
          <a:p>
            <a:pPr>
              <a:lnSpc>
                <a:spcPct val="100000"/>
              </a:lnSpc>
            </a:pPr>
            <a:endParaRPr lang="de-DE" sz="1800" b="0" strike="noStrike" spc="-1">
              <a:solidFill>
                <a:srgbClr val="000000"/>
              </a:solidFill>
              <a:uFill>
                <a:solidFill>
                  <a:srgbClr val="FFFFFF"/>
                </a:solidFill>
              </a:uFill>
              <a:latin typeface="Arial"/>
            </a:endParaRPr>
          </a:p>
          <a:p>
            <a:pPr>
              <a:lnSpc>
                <a:spcPct val="100000"/>
              </a:lnSpc>
            </a:pPr>
            <a:r>
              <a:rPr lang="de-DE" sz="1100" b="0" u="sng" strike="noStrike" spc="-1">
                <a:solidFill>
                  <a:srgbClr val="000000"/>
                </a:solidFill>
                <a:uFill>
                  <a:solidFill>
                    <a:srgbClr val="FFFFFF"/>
                  </a:solidFill>
                </a:uFill>
                <a:latin typeface="Arial"/>
                <a:ea typeface="Droid Sans Fallback"/>
              </a:rPr>
              <a:t>Isolierte Lage:</a:t>
            </a:r>
            <a:r>
              <a:rPr lang="de-DE" sz="1100" b="0" strike="noStrike" spc="-1">
                <a:solidFill>
                  <a:srgbClr val="000000"/>
                </a:solidFill>
                <a:uFill>
                  <a:solidFill>
                    <a:srgbClr val="FFFFFF"/>
                  </a:solidFill>
                </a:uFill>
                <a:latin typeface="Arial"/>
                <a:ea typeface="Droid Sans Fallback"/>
              </a:rPr>
              <a:t> weite Wege zum Einkaufen, zum Arzt, oft fährt nur alle paar Stunden ein Bus, keine Freizeitorte außerhalb der Gemeinschaftsunterkunft.</a:t>
            </a:r>
            <a:endParaRPr lang="de-DE" sz="1800" b="0" strike="noStrike" spc="-1">
              <a:solidFill>
                <a:srgbClr val="000000"/>
              </a:solidFill>
              <a:uFill>
                <a:solidFill>
                  <a:srgbClr val="FFFFFF"/>
                </a:solidFill>
              </a:uFill>
              <a:latin typeface="Arial"/>
            </a:endParaRPr>
          </a:p>
          <a:p>
            <a:pPr>
              <a:lnSpc>
                <a:spcPct val="100000"/>
              </a:lnSpc>
            </a:pPr>
            <a:endParaRPr lang="de-DE" sz="1800" b="0" strike="noStrike" spc="-1">
              <a:solidFill>
                <a:srgbClr val="000000"/>
              </a:solidFill>
              <a:uFill>
                <a:solidFill>
                  <a:srgbClr val="FFFFFF"/>
                </a:solidFill>
              </a:uFill>
              <a:latin typeface="Arial"/>
            </a:endParaRPr>
          </a:p>
          <a:p>
            <a:pPr>
              <a:lnSpc>
                <a:spcPct val="100000"/>
              </a:lnSpc>
            </a:pPr>
            <a:r>
              <a:rPr lang="de-DE" sz="1100" b="0" u="sng" strike="noStrike" spc="-1">
                <a:solidFill>
                  <a:srgbClr val="000000"/>
                </a:solidFill>
                <a:uFill>
                  <a:solidFill>
                    <a:srgbClr val="FFFFFF"/>
                  </a:solidFill>
                </a:uFill>
                <a:latin typeface="Arial"/>
                <a:ea typeface="Droid Sans Fallback"/>
              </a:rPr>
              <a:t>Gewalt, Aggressivität:</a:t>
            </a:r>
            <a:r>
              <a:rPr lang="de-DE" sz="1100" b="0" strike="noStrike" spc="-1">
                <a:solidFill>
                  <a:srgbClr val="000000"/>
                </a:solidFill>
                <a:uFill>
                  <a:solidFill>
                    <a:srgbClr val="FFFFFF"/>
                  </a:solidFill>
                </a:uFill>
                <a:latin typeface="Arial"/>
                <a:ea typeface="Droid Sans Fallback"/>
              </a:rPr>
              <a:t> lange Wartezeiten auf Asylentscheidungen, Arbeitsbeschränkungen, Angst und Sorge um zurückgelassene Verwandte, enges Zusammenleben mit völlig Fremden, Erfahrungen von Krieg, Gewalt und Flucht produzieren Aggressionen. Es kommt immer wieder zu gewalttätigen Auseinandersetzungen in Flüchtlingsunterkünften. </a:t>
            </a:r>
            <a:endParaRPr lang="de-DE" sz="1800" b="0" strike="noStrike" spc="-1">
              <a:solidFill>
                <a:srgbClr val="000000"/>
              </a:solidFill>
              <a:uFill>
                <a:solidFill>
                  <a:srgbClr val="FFFFFF"/>
                </a:solidFill>
              </a:uFill>
              <a:latin typeface="Arial"/>
            </a:endParaRPr>
          </a:p>
          <a:p>
            <a:pPr>
              <a:lnSpc>
                <a:spcPct val="100000"/>
              </a:lnSpc>
            </a:pPr>
            <a:endParaRPr lang="de-DE" sz="1800" b="0" strike="noStrike" spc="-1">
              <a:solidFill>
                <a:srgbClr val="000000"/>
              </a:solidFill>
              <a:uFill>
                <a:solidFill>
                  <a:srgbClr val="FFFFFF"/>
                </a:solidFill>
              </a:uFill>
              <a:latin typeface="Arial"/>
            </a:endParaRPr>
          </a:p>
          <a:p>
            <a:pPr>
              <a:lnSpc>
                <a:spcPct val="100000"/>
              </a:lnSpc>
            </a:pPr>
            <a:r>
              <a:rPr lang="de-DE" sz="1100" b="0" strike="noStrike" spc="-1">
                <a:solidFill>
                  <a:srgbClr val="000000"/>
                </a:solidFill>
                <a:uFill>
                  <a:solidFill>
                    <a:srgbClr val="FFFFFF"/>
                  </a:solidFill>
                </a:uFill>
                <a:latin typeface="Arial"/>
                <a:ea typeface="Droid Sans Fallback"/>
              </a:rPr>
              <a:t>Die Gesellschaft für Inklusion und Soziale Arbeit in Potsdam hat 2014 eine Situationsanalyse zum Thema „Gewalt in den Gemeinschaftsunterkünften für Asylsuchende und Flüchtlinge“ erstellt, die sie in ihrem Jahresbericht zusammenfnasste</a:t>
            </a:r>
            <a:r>
              <a:rPr lang="de-DE" sz="1100" b="0" u="sng" strike="noStrike" spc="-1">
                <a:solidFill>
                  <a:srgbClr val="000000"/>
                </a:solidFill>
                <a:uFill>
                  <a:solidFill>
                    <a:srgbClr val="FFFFFF"/>
                  </a:solidFill>
                </a:uFill>
                <a:latin typeface="Arial"/>
                <a:ea typeface="Droid Sans Fallback"/>
              </a:rPr>
              <a:t>.</a:t>
            </a:r>
            <a:r>
              <a:rPr lang="de-DE" sz="1100" b="0" u="sng" strike="noStrike" spc="-1">
                <a:solidFill>
                  <a:srgbClr val="CCCCFF"/>
                </a:solidFill>
                <a:uFill>
                  <a:solidFill>
                    <a:srgbClr val="FFFFFF"/>
                  </a:solidFill>
                </a:uFill>
                <a:latin typeface="Arial"/>
                <a:ea typeface="Droid Sans Fallback"/>
              </a:rPr>
              <a:t>http://www.fazit-brb.de/?file=tl_files/2014/2015/jahresbericht%202014.pdf</a:t>
            </a:r>
            <a:r>
              <a:rPr lang="de-DE" sz="1100" b="0" u="sng" strike="noStrike" spc="-1">
                <a:solidFill>
                  <a:srgbClr val="000000"/>
                </a:solidFill>
                <a:uFill>
                  <a:solidFill>
                    <a:srgbClr val="FFFFFF"/>
                  </a:solidFill>
                </a:uFill>
                <a:latin typeface="Arial"/>
                <a:ea typeface="Droid Sans Fallback"/>
              </a:rPr>
              <a:t>.</a:t>
            </a:r>
            <a:endParaRPr lang="de-DE" sz="1800" b="0" strike="noStrike" spc="-1">
              <a:solidFill>
                <a:srgbClr val="000000"/>
              </a:solidFill>
              <a:uFill>
                <a:solidFill>
                  <a:srgbClr val="FFFFFF"/>
                </a:solidFill>
              </a:uFill>
              <a:latin typeface="Arial"/>
            </a:endParaRPr>
          </a:p>
          <a:p>
            <a:pPr>
              <a:lnSpc>
                <a:spcPct val="100000"/>
              </a:lnSpc>
            </a:pPr>
            <a:endParaRPr lang="de-DE" sz="1800" b="0" strike="noStrike" spc="-1">
              <a:solidFill>
                <a:srgbClr val="000000"/>
              </a:solidFill>
              <a:uFill>
                <a:solidFill>
                  <a:srgbClr val="FFFFFF"/>
                </a:solidFill>
              </a:uFill>
              <a:latin typeface="Arial"/>
            </a:endParaRPr>
          </a:p>
          <a:p>
            <a:pPr>
              <a:lnSpc>
                <a:spcPct val="100000"/>
              </a:lnSpc>
            </a:pPr>
            <a:r>
              <a:rPr lang="de-DE" sz="1100" b="0" strike="noStrike" spc="-1">
                <a:solidFill>
                  <a:srgbClr val="000000"/>
                </a:solidFill>
                <a:uFill>
                  <a:solidFill>
                    <a:srgbClr val="FFFFFF"/>
                  </a:solidFill>
                </a:uFill>
                <a:latin typeface="Arial"/>
                <a:ea typeface="Droid Sans Fallback"/>
              </a:rPr>
              <a:t>Abhängigkeit von Heimleitung und Sozialarbeiter: Mangel an Informationen über eigene Rechte, Mangel an unabhängigen Beratungsangeboten fördert Missverständnisse über den Einfluss von Heimleitung und Personal auf Asylverfahren und Zugang zu sozialen Rechten.</a:t>
            </a:r>
            <a:endParaRPr lang="de-DE" sz="1800" b="0" strike="noStrike" spc="-1">
              <a:solidFill>
                <a:srgbClr val="000000"/>
              </a:solidFill>
              <a:uFill>
                <a:solidFill>
                  <a:srgbClr val="FFFFFF"/>
                </a:solidFill>
              </a:uFill>
              <a:latin typeface="Arial"/>
            </a:endParaRPr>
          </a:p>
          <a:p>
            <a:pPr>
              <a:lnSpc>
                <a:spcPct val="100000"/>
              </a:lnSpc>
            </a:pPr>
            <a:r>
              <a:rPr lang="de-DE" sz="1100" b="0" u="sng" strike="noStrike" spc="-1">
                <a:solidFill>
                  <a:srgbClr val="CCCCFF"/>
                </a:solidFill>
                <a:uFill>
                  <a:solidFill>
                    <a:srgbClr val="FFFFFF"/>
                  </a:solidFill>
                </a:uFill>
                <a:latin typeface="Arial"/>
                <a:ea typeface="Droid Sans Fallback"/>
              </a:rPr>
              <a:t>http://www.fluechtlingsrat-brandenburg.de/wp-content/uploads/2011/08/heimleiter_de.pdf</a:t>
            </a:r>
            <a:endParaRPr lang="de-DE" sz="1800" b="0" strike="noStrike" spc="-1">
              <a:solidFill>
                <a:srgbClr val="000000"/>
              </a:solidFill>
              <a:uFill>
                <a:solidFill>
                  <a:srgbClr val="FFFFFF"/>
                </a:solidFill>
              </a:uFill>
              <a:latin typeface="Arial"/>
            </a:endParaRPr>
          </a:p>
          <a:p>
            <a:pPr>
              <a:lnSpc>
                <a:spcPct val="100000"/>
              </a:lnSpc>
            </a:pPr>
            <a:endParaRPr lang="de-DE" sz="1800" b="0" strike="noStrike" spc="-1">
              <a:solidFill>
                <a:srgbClr val="000000"/>
              </a:solidFill>
              <a:uFill>
                <a:solidFill>
                  <a:srgbClr val="FFFFFF"/>
                </a:solidFill>
              </a:uFill>
              <a:latin typeface="Arial"/>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 name="CustomShape 1"/>
          <p:cNvSpPr/>
          <p:nvPr/>
        </p:nvSpPr>
        <p:spPr>
          <a:xfrm>
            <a:off x="755640" y="5078520"/>
            <a:ext cx="6045840" cy="4809240"/>
          </a:xfrm>
          <a:prstGeom prst="rect">
            <a:avLst/>
          </a:prstGeom>
          <a:noFill/>
          <a:ln>
            <a:noFill/>
          </a:ln>
        </p:spPr>
        <p:style>
          <a:lnRef idx="0">
            <a:scrgbClr r="0" g="0" b="0"/>
          </a:lnRef>
          <a:fillRef idx="0">
            <a:scrgbClr r="0" g="0" b="0"/>
          </a:fillRef>
          <a:effectRef idx="0">
            <a:scrgbClr r="0" g="0" b="0"/>
          </a:effectRef>
          <a:fontRef idx="minor"/>
        </p:style>
      </p:sp>
      <p:sp>
        <p:nvSpPr>
          <p:cNvPr id="410" name="CustomShape 2"/>
          <p:cNvSpPr/>
          <p:nvPr/>
        </p:nvSpPr>
        <p:spPr>
          <a:xfrm>
            <a:off x="572760" y="770760"/>
            <a:ext cx="6012360" cy="4775760"/>
          </a:xfrm>
          <a:prstGeom prst="rect">
            <a:avLst/>
          </a:prstGeom>
          <a:noFill/>
          <a:ln>
            <a:noFill/>
          </a:ln>
        </p:spPr>
        <p:style>
          <a:lnRef idx="0">
            <a:scrgbClr r="0" g="0" b="0"/>
          </a:lnRef>
          <a:fillRef idx="0">
            <a:scrgbClr r="0" g="0" b="0"/>
          </a:fillRef>
          <a:effectRef idx="0">
            <a:scrgbClr r="0" g="0" b="0"/>
          </a:effectRef>
          <a:fontRef idx="minor"/>
        </p:style>
        <p:txBody>
          <a:bodyPr lIns="0" tIns="0" rIns="0" bIns="0"/>
          <a:lstStyle/>
          <a:p>
            <a:pPr>
              <a:lnSpc>
                <a:spcPct val="100000"/>
              </a:lnSpc>
            </a:pPr>
            <a:r>
              <a:rPr lang="de-DE" sz="1100" b="0" strike="noStrike" spc="-1" dirty="0">
                <a:solidFill>
                  <a:srgbClr val="000000"/>
                </a:solidFill>
                <a:uFill>
                  <a:solidFill>
                    <a:srgbClr val="FFFFFF"/>
                  </a:solidFill>
                </a:uFill>
                <a:latin typeface="Arial"/>
                <a:ea typeface="Droid Sans Fallback"/>
              </a:rPr>
              <a:t>Für die Dauer des Asylverfahrens erteilt die Ausländerbehörde eine Aufenthaltsgestattung. Diese wird – unabhängig von der aufgedruckten Gültigkeitsdauer - ungültig, sobald das Asylverfahren zu Ende ist. </a:t>
            </a:r>
            <a:endParaRPr lang="de-DE" sz="1800" b="0" strike="noStrike" spc="-1" dirty="0">
              <a:solidFill>
                <a:srgbClr val="000000"/>
              </a:solidFill>
              <a:uFill>
                <a:solidFill>
                  <a:srgbClr val="FFFFFF"/>
                </a:solidFill>
              </a:uFill>
              <a:latin typeface="Arial"/>
            </a:endParaRPr>
          </a:p>
          <a:p>
            <a:pPr>
              <a:lnSpc>
                <a:spcPct val="100000"/>
              </a:lnSpc>
            </a:pPr>
            <a:endParaRPr lang="de-DE" sz="1800" b="0" strike="noStrike" spc="-1" dirty="0">
              <a:solidFill>
                <a:srgbClr val="000000"/>
              </a:solidFill>
              <a:uFill>
                <a:solidFill>
                  <a:srgbClr val="FFFFFF"/>
                </a:solidFill>
              </a:uFill>
              <a:latin typeface="Arial"/>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1" name="CustomShape 1"/>
          <p:cNvSpPr/>
          <p:nvPr/>
        </p:nvSpPr>
        <p:spPr>
          <a:xfrm>
            <a:off x="755640" y="5078520"/>
            <a:ext cx="6045840" cy="4809240"/>
          </a:xfrm>
          <a:prstGeom prst="rect">
            <a:avLst/>
          </a:prstGeom>
          <a:noFill/>
          <a:ln>
            <a:noFill/>
          </a:ln>
        </p:spPr>
        <p:style>
          <a:lnRef idx="0">
            <a:scrgbClr r="0" g="0" b="0"/>
          </a:lnRef>
          <a:fillRef idx="0">
            <a:scrgbClr r="0" g="0" b="0"/>
          </a:fillRef>
          <a:effectRef idx="0">
            <a:scrgbClr r="0" g="0" b="0"/>
          </a:effectRef>
          <a:fontRef idx="minor"/>
        </p:style>
      </p:sp>
      <p:sp>
        <p:nvSpPr>
          <p:cNvPr id="412" name="CustomShape 2"/>
          <p:cNvSpPr/>
          <p:nvPr/>
        </p:nvSpPr>
        <p:spPr>
          <a:xfrm>
            <a:off x="623520" y="496440"/>
            <a:ext cx="6012360" cy="4775760"/>
          </a:xfrm>
          <a:prstGeom prst="rect">
            <a:avLst/>
          </a:prstGeom>
          <a:noFill/>
          <a:ln>
            <a:noFill/>
          </a:ln>
        </p:spPr>
        <p:style>
          <a:lnRef idx="0">
            <a:scrgbClr r="0" g="0" b="0"/>
          </a:lnRef>
          <a:fillRef idx="0">
            <a:scrgbClr r="0" g="0" b="0"/>
          </a:fillRef>
          <a:effectRef idx="0">
            <a:scrgbClr r="0" g="0" b="0"/>
          </a:effectRef>
          <a:fontRef idx="minor"/>
        </p:style>
        <p:txBody>
          <a:bodyPr lIns="0" tIns="0" rIns="0" bIns="0"/>
          <a:lstStyle/>
          <a:p>
            <a:pPr>
              <a:lnSpc>
                <a:spcPct val="100000"/>
              </a:lnSpc>
            </a:pPr>
            <a:r>
              <a:rPr lang="de-DE" sz="1100" b="0" strike="noStrike" spc="-1">
                <a:solidFill>
                  <a:srgbClr val="000000"/>
                </a:solidFill>
                <a:uFill>
                  <a:solidFill>
                    <a:srgbClr val="FFFFFF"/>
                  </a:solidFill>
                </a:uFill>
                <a:latin typeface="Arial"/>
                <a:ea typeface="Droid Sans Fallback"/>
              </a:rPr>
              <a:t>Nach jahrelanger Kritik und einer bundesweiten Kampagne wurde die Residenzpflicht am 1.Januar 2015 auf die Zeit in der Erstaufnahmeeinrichtung eingeschränkt. Ausnahmen gelten bei:</a:t>
            </a:r>
            <a:endParaRPr lang="de-DE" sz="1800" b="0" strike="noStrike" spc="-1">
              <a:solidFill>
                <a:srgbClr val="000000"/>
              </a:solidFill>
              <a:uFill>
                <a:solidFill>
                  <a:srgbClr val="FFFFFF"/>
                </a:solidFill>
              </a:uFill>
              <a:latin typeface="Arial"/>
            </a:endParaRPr>
          </a:p>
          <a:p>
            <a:pPr>
              <a:lnSpc>
                <a:spcPct val="100000"/>
              </a:lnSpc>
            </a:pPr>
            <a:endParaRPr lang="de-DE" sz="1800" b="0" strike="noStrike" spc="-1">
              <a:solidFill>
                <a:srgbClr val="000000"/>
              </a:solidFill>
              <a:uFill>
                <a:solidFill>
                  <a:srgbClr val="FFFFFF"/>
                </a:solidFill>
              </a:uFill>
              <a:latin typeface="Arial"/>
            </a:endParaRPr>
          </a:p>
          <a:p>
            <a:pPr>
              <a:lnSpc>
                <a:spcPct val="100000"/>
              </a:lnSpc>
            </a:pPr>
            <a:r>
              <a:rPr lang="de-DE" sz="1100" b="0" strike="noStrike" spc="-1">
                <a:solidFill>
                  <a:srgbClr val="000000"/>
                </a:solidFill>
                <a:uFill>
                  <a:solidFill>
                    <a:srgbClr val="FFFFFF"/>
                  </a:solidFill>
                </a:uFill>
                <a:latin typeface="Arial"/>
                <a:ea typeface="Droid Sans Fallback"/>
              </a:rPr>
              <a:t>1. rechtskräftiger Verurteilung wegen einer Straftat (nicht jedoch wegen einer ausländerrechtlichen Straftat),</a:t>
            </a:r>
            <a:endParaRPr lang="de-DE" sz="1800" b="0" strike="noStrike" spc="-1">
              <a:solidFill>
                <a:srgbClr val="000000"/>
              </a:solidFill>
              <a:uFill>
                <a:solidFill>
                  <a:srgbClr val="FFFFFF"/>
                </a:solidFill>
              </a:uFill>
              <a:latin typeface="Arial"/>
            </a:endParaRPr>
          </a:p>
          <a:p>
            <a:pPr>
              <a:lnSpc>
                <a:spcPct val="100000"/>
              </a:lnSpc>
            </a:pPr>
            <a:r>
              <a:rPr lang="de-DE" sz="1100" b="0" strike="noStrike" spc="-1">
                <a:solidFill>
                  <a:srgbClr val="000000"/>
                </a:solidFill>
                <a:uFill>
                  <a:solidFill>
                    <a:srgbClr val="FFFFFF"/>
                  </a:solidFill>
                </a:uFill>
                <a:latin typeface="Arial"/>
                <a:ea typeface="Droid Sans Fallback"/>
              </a:rPr>
              <a:t>2. hinreichendem Tatverdacht eines Verstoßes gegen das Betäubungsmittelgesetz</a:t>
            </a:r>
            <a:endParaRPr lang="de-DE" sz="1800" b="0" strike="noStrike" spc="-1">
              <a:solidFill>
                <a:srgbClr val="000000"/>
              </a:solidFill>
              <a:uFill>
                <a:solidFill>
                  <a:srgbClr val="FFFFFF"/>
                </a:solidFill>
              </a:uFill>
              <a:latin typeface="Arial"/>
            </a:endParaRPr>
          </a:p>
          <a:p>
            <a:pPr>
              <a:lnSpc>
                <a:spcPct val="100000"/>
              </a:lnSpc>
            </a:pPr>
            <a:r>
              <a:rPr lang="de-DE" sz="1100" b="0" strike="noStrike" spc="-1">
                <a:solidFill>
                  <a:srgbClr val="000000"/>
                </a:solidFill>
                <a:uFill>
                  <a:solidFill>
                    <a:srgbClr val="FFFFFF"/>
                  </a:solidFill>
                </a:uFill>
                <a:latin typeface="Arial"/>
                <a:ea typeface="Droid Sans Fallback"/>
              </a:rPr>
              <a:t>3. wenn aufenthaltsbeendende Maßnahmen (Abschiebung) konkret bevorstehen.</a:t>
            </a:r>
            <a:endParaRPr lang="de-DE" sz="1800" b="0" strike="noStrike" spc="-1">
              <a:solidFill>
                <a:srgbClr val="000000"/>
              </a:solidFill>
              <a:uFill>
                <a:solidFill>
                  <a:srgbClr val="FFFFFF"/>
                </a:solidFill>
              </a:uFill>
              <a:latin typeface="Arial"/>
            </a:endParaRPr>
          </a:p>
          <a:p>
            <a:pPr>
              <a:lnSpc>
                <a:spcPct val="100000"/>
              </a:lnSpc>
            </a:pPr>
            <a:endParaRPr lang="de-DE" sz="1800" b="0" strike="noStrike" spc="-1">
              <a:solidFill>
                <a:srgbClr val="000000"/>
              </a:solidFill>
              <a:uFill>
                <a:solidFill>
                  <a:srgbClr val="FFFFFF"/>
                </a:solidFill>
              </a:uFill>
              <a:latin typeface="Arial"/>
            </a:endParaRPr>
          </a:p>
          <a:p>
            <a:pPr>
              <a:lnSpc>
                <a:spcPct val="100000"/>
              </a:lnSpc>
            </a:pPr>
            <a:r>
              <a:rPr lang="de-DE" sz="1100" b="0" strike="noStrike" spc="-1">
                <a:solidFill>
                  <a:srgbClr val="000000"/>
                </a:solidFill>
                <a:uFill>
                  <a:solidFill>
                    <a:srgbClr val="FFFFFF"/>
                  </a:solidFill>
                </a:uFill>
                <a:latin typeface="Arial"/>
                <a:ea typeface="Droid Sans Fallback"/>
              </a:rPr>
              <a:t>Quelle:</a:t>
            </a:r>
            <a:r>
              <a:rPr lang="de-DE" sz="1100" b="0" u="sng" strike="noStrike" spc="-1">
                <a:solidFill>
                  <a:srgbClr val="000000"/>
                </a:solidFill>
                <a:uFill>
                  <a:solidFill>
                    <a:srgbClr val="FFFFFF"/>
                  </a:solidFill>
                </a:uFill>
                <a:latin typeface="Arial"/>
                <a:ea typeface="Droid Sans Fallback"/>
              </a:rPr>
              <a:t> </a:t>
            </a:r>
            <a:r>
              <a:rPr lang="de-DE" sz="1100" b="0" u="sng" strike="noStrike" spc="-1">
                <a:solidFill>
                  <a:srgbClr val="CCCCFF"/>
                </a:solidFill>
                <a:uFill>
                  <a:solidFill>
                    <a:srgbClr val="FFFFFF"/>
                  </a:solidFill>
                </a:uFill>
                <a:latin typeface="Arial"/>
                <a:ea typeface="Droid Sans Fallback"/>
              </a:rPr>
              <a:t>http://www.residenzpflicht.info/</a:t>
            </a:r>
            <a:endParaRPr lang="de-DE" sz="1800" b="0" strike="noStrike" spc="-1">
              <a:solidFill>
                <a:srgbClr val="000000"/>
              </a:solidFill>
              <a:uFill>
                <a:solidFill>
                  <a:srgbClr val="FFFFFF"/>
                </a:solidFill>
              </a:uFill>
              <a:latin typeface="Arial"/>
            </a:endParaRPr>
          </a:p>
          <a:p>
            <a:pPr>
              <a:lnSpc>
                <a:spcPct val="100000"/>
              </a:lnSpc>
            </a:pPr>
            <a:endParaRPr lang="de-DE" sz="1800" b="0" strike="noStrike" spc="-1">
              <a:solidFill>
                <a:srgbClr val="000000"/>
              </a:solidFill>
              <a:uFill>
                <a:solidFill>
                  <a:srgbClr val="FFFFFF"/>
                </a:solidFill>
              </a:uFill>
              <a:latin typeface="Arial"/>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3" name="CustomShape 1"/>
          <p:cNvSpPr/>
          <p:nvPr/>
        </p:nvSpPr>
        <p:spPr>
          <a:xfrm>
            <a:off x="755640" y="5078520"/>
            <a:ext cx="6045840" cy="4809240"/>
          </a:xfrm>
          <a:prstGeom prst="rect">
            <a:avLst/>
          </a:prstGeom>
          <a:noFill/>
          <a:ln>
            <a:noFill/>
          </a:ln>
        </p:spPr>
        <p:style>
          <a:lnRef idx="0">
            <a:scrgbClr r="0" g="0" b="0"/>
          </a:lnRef>
          <a:fillRef idx="0">
            <a:scrgbClr r="0" g="0" b="0"/>
          </a:fillRef>
          <a:effectRef idx="0">
            <a:scrgbClr r="0" g="0" b="0"/>
          </a:effectRef>
          <a:fontRef idx="minor"/>
        </p:style>
      </p:sp>
      <p:sp>
        <p:nvSpPr>
          <p:cNvPr id="414" name="CustomShape 2"/>
          <p:cNvSpPr/>
          <p:nvPr/>
        </p:nvSpPr>
        <p:spPr>
          <a:xfrm>
            <a:off x="623520" y="496440"/>
            <a:ext cx="6012360" cy="4775760"/>
          </a:xfrm>
          <a:prstGeom prst="rect">
            <a:avLst/>
          </a:prstGeom>
          <a:noFill/>
          <a:ln>
            <a:noFill/>
          </a:ln>
        </p:spPr>
        <p:style>
          <a:lnRef idx="0">
            <a:scrgbClr r="0" g="0" b="0"/>
          </a:lnRef>
          <a:fillRef idx="0">
            <a:scrgbClr r="0" g="0" b="0"/>
          </a:fillRef>
          <a:effectRef idx="0">
            <a:scrgbClr r="0" g="0" b="0"/>
          </a:effectRef>
          <a:fontRef idx="minor"/>
        </p:style>
      </p:sp>
      <p:sp>
        <p:nvSpPr>
          <p:cNvPr id="2" name="Notizenplatzhalter 1"/>
          <p:cNvSpPr>
            <a:spLocks noGrp="1"/>
          </p:cNvSpPr>
          <p:nvPr>
            <p:ph type="body" idx="1"/>
          </p:nvPr>
        </p:nvSpPr>
        <p:spPr>
          <a:xfrm>
            <a:off x="756000" y="3409950"/>
            <a:ext cx="6047640" cy="6479610"/>
          </a:xfrm>
        </p:spPr>
        <p:txBody>
          <a:bodyPr/>
          <a:lstStyle/>
          <a:p>
            <a:r>
              <a:rPr lang="de-DE" dirty="0"/>
              <a:t>Für Asylsuchende (Aufenthaltsgestattung) gilt immer eine Wohnsitzauflage. Wollen sie umziehen, müssen sie daher zunächst die Genehmigung der Ausländerbehörde einholen.</a:t>
            </a:r>
          </a:p>
          <a:p>
            <a:r>
              <a:rPr lang="de-DE" dirty="0"/>
              <a:t>Wollen sie in einen anderen Landkreis umziehen, handelt es sich um eine „landesinterne Umverteilung“, die im Landesaufnahmegesetz §7 geregelt ist:  </a:t>
            </a:r>
            <a:r>
              <a:rPr lang="de-DE" dirty="0">
                <a:hlinkClick r:id="rId3"/>
              </a:rPr>
              <a:t>http://bravors.brandenburg.de/gesetze/laufng_2016</a:t>
            </a:r>
            <a:endParaRPr lang="de-DE" dirty="0"/>
          </a:p>
          <a:p>
            <a:endParaRPr lang="de-DE" dirty="0"/>
          </a:p>
          <a:p>
            <a:r>
              <a:rPr lang="de-DE" dirty="0"/>
              <a:t>Die </a:t>
            </a:r>
            <a:r>
              <a:rPr lang="de-DE" dirty="0" err="1"/>
              <a:t>Vorraussetzungen</a:t>
            </a:r>
            <a:r>
              <a:rPr lang="de-DE" dirty="0"/>
              <a:t> und das Verfahren für eine landesinterne Umverteilung sind darüber hinaus in §6 und §7 der Durchführungsverordnung zum Landesaufnahmegesetz</a:t>
            </a:r>
          </a:p>
          <a:p>
            <a:r>
              <a:rPr lang="de-DE" dirty="0"/>
              <a:t>geregelt: </a:t>
            </a:r>
            <a:r>
              <a:rPr lang="de-DE" dirty="0">
                <a:hlinkClick r:id="rId4"/>
              </a:rPr>
              <a:t>http://bravors.brandenburg.de/verordnungen/laufngdv_2016</a:t>
            </a:r>
            <a:endParaRPr lang="de-DE" dirty="0"/>
          </a:p>
          <a:p>
            <a:endParaRPr lang="de-DE" dirty="0"/>
          </a:p>
          <a:p>
            <a:r>
              <a:rPr lang="de-DE" dirty="0"/>
              <a:t>Die Wohnsitzauflage für Asylsuchende unterscheidet sich von der neuen Wohnsitzauflage für anerkannte Flüchtlinge nach §12a </a:t>
            </a:r>
            <a:r>
              <a:rPr lang="de-DE" dirty="0" err="1"/>
              <a:t>AufenthG</a:t>
            </a:r>
            <a:r>
              <a:rPr lang="de-DE" dirty="0"/>
              <a:t>, die seit August 2016 gilt:</a:t>
            </a:r>
          </a:p>
          <a:p>
            <a:r>
              <a:rPr lang="de-DE" b="1" dirty="0"/>
              <a:t>Arbeitshilfe zur Wohnsitzregelung nach § 12a </a:t>
            </a:r>
            <a:r>
              <a:rPr lang="de-DE" b="1" dirty="0" err="1"/>
              <a:t>AufenthG</a:t>
            </a:r>
            <a:r>
              <a:rPr lang="de-DE" b="1" dirty="0"/>
              <a:t> auch für anerkannte Flüchtlinge: Praxistipps und Hintergründe</a:t>
            </a:r>
          </a:p>
          <a:p>
            <a:r>
              <a:rPr lang="de-DE" dirty="0">
                <a:hlinkClick r:id="rId5"/>
              </a:rPr>
              <a:t>http://www.migration.paritaet.org/index.php?eID=tx_nawsecuredl&amp;u=0&amp;g=0&amp;t=1479489302&amp;hash=3baac0163ebb6c5803f2f24d632f09c65a3b23ad&amp;file=/fileadmin/dokumente/Migration/Arbeitshilfe_Wohnsitzregelung_28.10.2016.pdf</a:t>
            </a:r>
            <a:endParaRPr lang="de-DE" dirty="0"/>
          </a:p>
          <a:p>
            <a:endParaRPr lang="de-DE" dirty="0"/>
          </a:p>
          <a:p>
            <a:endParaRPr lang="de-DE" dirty="0"/>
          </a:p>
          <a:p>
            <a:r>
              <a:rPr lang="de-DE" dirty="0"/>
              <a:t> </a:t>
            </a:r>
          </a:p>
          <a:p>
            <a:endParaRPr lang="de-DE"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0" name="CustomShape 1"/>
          <p:cNvSpPr/>
          <p:nvPr/>
        </p:nvSpPr>
        <p:spPr>
          <a:xfrm>
            <a:off x="755640" y="5078520"/>
            <a:ext cx="6045840" cy="4809240"/>
          </a:xfrm>
          <a:prstGeom prst="rect">
            <a:avLst/>
          </a:prstGeom>
          <a:noFill/>
          <a:ln>
            <a:noFill/>
          </a:ln>
        </p:spPr>
        <p:style>
          <a:lnRef idx="0">
            <a:scrgbClr r="0" g="0" b="0"/>
          </a:lnRef>
          <a:fillRef idx="0">
            <a:scrgbClr r="0" g="0" b="0"/>
          </a:fillRef>
          <a:effectRef idx="0">
            <a:scrgbClr r="0" g="0" b="0"/>
          </a:effectRef>
          <a:fontRef idx="minor"/>
        </p:style>
      </p:sp>
      <p:sp>
        <p:nvSpPr>
          <p:cNvPr id="341" name="CustomShape 2"/>
          <p:cNvSpPr/>
          <p:nvPr/>
        </p:nvSpPr>
        <p:spPr>
          <a:xfrm>
            <a:off x="792000" y="319320"/>
            <a:ext cx="6023520" cy="8392320"/>
          </a:xfrm>
          <a:prstGeom prst="rect">
            <a:avLst/>
          </a:prstGeom>
          <a:noFill/>
          <a:ln>
            <a:noFill/>
          </a:ln>
        </p:spPr>
        <p:style>
          <a:lnRef idx="0">
            <a:scrgbClr r="0" g="0" b="0"/>
          </a:lnRef>
          <a:fillRef idx="0">
            <a:scrgbClr r="0" g="0" b="0"/>
          </a:fillRef>
          <a:effectRef idx="0">
            <a:scrgbClr r="0" g="0" b="0"/>
          </a:effectRef>
          <a:fontRef idx="minor"/>
        </p:style>
        <p:txBody>
          <a:bodyPr lIns="0" tIns="0" rIns="0" bIns="0"/>
          <a:lstStyle/>
          <a:p>
            <a:pPr>
              <a:lnSpc>
                <a:spcPct val="100000"/>
              </a:lnSpc>
            </a:pPr>
            <a:r>
              <a:rPr lang="de-DE" sz="1100" b="1" strike="noStrike" spc="-1">
                <a:solidFill>
                  <a:srgbClr val="000000"/>
                </a:solidFill>
                <a:uFill>
                  <a:solidFill>
                    <a:srgbClr val="FFFFFF"/>
                  </a:solidFill>
                </a:uFill>
                <a:latin typeface="Arial"/>
                <a:ea typeface="Droid Sans Fallback"/>
              </a:rPr>
              <a:t>Syrer in der Türkei</a:t>
            </a:r>
            <a:endParaRPr lang="de-DE" sz="1800" b="0" strike="noStrike" spc="-1">
              <a:solidFill>
                <a:srgbClr val="000000"/>
              </a:solidFill>
              <a:uFill>
                <a:solidFill>
                  <a:srgbClr val="FFFFFF"/>
                </a:solidFill>
              </a:uFill>
              <a:latin typeface="Arial"/>
            </a:endParaRPr>
          </a:p>
          <a:p>
            <a:pPr>
              <a:lnSpc>
                <a:spcPct val="100000"/>
              </a:lnSpc>
            </a:pPr>
            <a:r>
              <a:rPr lang="de-DE" sz="1100" b="0" strike="noStrike" spc="-1">
                <a:solidFill>
                  <a:srgbClr val="000000"/>
                </a:solidFill>
                <a:uFill>
                  <a:solidFill>
                    <a:srgbClr val="FFFFFF"/>
                  </a:solidFill>
                </a:uFill>
                <a:latin typeface="Arial"/>
                <a:ea typeface="Droid Sans Fallback"/>
              </a:rPr>
              <a:t>Seit 2011 sind mehr als 4 Mio Syrer auf der Flucht über die Landesgrenze hinaus. Allein die Türkei beherbergte im März 2016 etwa 2,7 Mio Flüchtlinge aus Syrien. Im Juni 2015 waren es noch 2 Mio. 280.000 von ihnen leben in 25 Flüchtlingslagern, der Rest außerhalb der Lager.  Etwa die Hälfte der Flüchtlinge ist unter 18 Jahre alt.  </a:t>
            </a:r>
            <a:endParaRPr lang="de-DE" sz="1800" b="0" strike="noStrike" spc="-1">
              <a:solidFill>
                <a:srgbClr val="000000"/>
              </a:solidFill>
              <a:uFill>
                <a:solidFill>
                  <a:srgbClr val="FFFFFF"/>
                </a:solidFill>
              </a:uFill>
              <a:latin typeface="Arial"/>
            </a:endParaRPr>
          </a:p>
          <a:p>
            <a:pPr>
              <a:lnSpc>
                <a:spcPct val="100000"/>
              </a:lnSpc>
            </a:pPr>
            <a:r>
              <a:rPr lang="de-DE" sz="1100" b="0" u="sng" strike="noStrike" spc="-1">
                <a:solidFill>
                  <a:srgbClr val="CCCCFF"/>
                </a:solidFill>
                <a:uFill>
                  <a:solidFill>
                    <a:srgbClr val="FFFFFF"/>
                  </a:solidFill>
                </a:uFill>
                <a:latin typeface="Arial"/>
                <a:ea typeface="Droid Sans Fallback"/>
              </a:rPr>
              <a:t>http://www.bpb.de/gesellschaft/migration/laenderprofile/229963/situation-syrischer-fluechtlinge</a:t>
            </a:r>
            <a:endParaRPr lang="de-DE" sz="1800" b="0" strike="noStrike" spc="-1">
              <a:solidFill>
                <a:srgbClr val="000000"/>
              </a:solidFill>
              <a:uFill>
                <a:solidFill>
                  <a:srgbClr val="FFFFFF"/>
                </a:solidFill>
              </a:uFill>
              <a:latin typeface="Arial"/>
            </a:endParaRPr>
          </a:p>
          <a:p>
            <a:pPr>
              <a:lnSpc>
                <a:spcPct val="100000"/>
              </a:lnSpc>
            </a:pPr>
            <a:endParaRPr lang="de-DE" sz="1800" b="0" strike="noStrike" spc="-1">
              <a:solidFill>
                <a:srgbClr val="000000"/>
              </a:solidFill>
              <a:uFill>
                <a:solidFill>
                  <a:srgbClr val="FFFFFF"/>
                </a:solidFill>
              </a:uFill>
              <a:latin typeface="Arial"/>
            </a:endParaRPr>
          </a:p>
          <a:p>
            <a:pPr>
              <a:lnSpc>
                <a:spcPct val="100000"/>
              </a:lnSpc>
            </a:pPr>
            <a:r>
              <a:rPr lang="de-DE" sz="1100" b="1" strike="noStrike" spc="-1">
                <a:solidFill>
                  <a:srgbClr val="000000"/>
                </a:solidFill>
                <a:uFill>
                  <a:solidFill>
                    <a:srgbClr val="FFFFFF"/>
                  </a:solidFill>
                </a:uFill>
                <a:latin typeface="Arial"/>
                <a:ea typeface="Droid Sans Fallback"/>
              </a:rPr>
              <a:t>Syrer im Libanon</a:t>
            </a:r>
            <a:endParaRPr lang="de-DE" sz="1800" b="0" strike="noStrike" spc="-1">
              <a:solidFill>
                <a:srgbClr val="000000"/>
              </a:solidFill>
              <a:uFill>
                <a:solidFill>
                  <a:srgbClr val="FFFFFF"/>
                </a:solidFill>
              </a:uFill>
              <a:latin typeface="Arial"/>
            </a:endParaRPr>
          </a:p>
          <a:p>
            <a:pPr>
              <a:lnSpc>
                <a:spcPct val="100000"/>
              </a:lnSpc>
            </a:pPr>
            <a:r>
              <a:rPr lang="de-DE" sz="1100" b="0" strike="noStrike" spc="-1">
                <a:solidFill>
                  <a:srgbClr val="000000"/>
                </a:solidFill>
                <a:uFill>
                  <a:solidFill>
                    <a:srgbClr val="FFFFFF"/>
                  </a:solidFill>
                </a:uFill>
                <a:latin typeface="Arial"/>
                <a:ea typeface="Droid Sans Fallback"/>
              </a:rPr>
              <a:t>Etwa jeder 4. Mensch im Libanon ist derzeit ein syrischer Flüchtling. Im Jahr 2015 lebten hier offiziell etwa 1,1 Mio Flüchtlinge. Die reale Zahl könnte weit höher liegen. Etwa die Hälfte von ihnen ist unter 18 Jahre alt. Das Land ist etwa halb so groß wie Hessen und hat eine Bevölkerung von etwa 4,5 Mio. Neben syrischen Flüchtlingen leben im Libanon auch palästinensiche Flüchtlinge in Flüchtlingslagern und improvisierten Zeltlagern.</a:t>
            </a:r>
            <a:endParaRPr lang="de-DE" sz="1800" b="0" strike="noStrike" spc="-1">
              <a:solidFill>
                <a:srgbClr val="000000"/>
              </a:solidFill>
              <a:uFill>
                <a:solidFill>
                  <a:srgbClr val="FFFFFF"/>
                </a:solidFill>
              </a:uFill>
              <a:latin typeface="Arial"/>
            </a:endParaRPr>
          </a:p>
          <a:p>
            <a:pPr>
              <a:lnSpc>
                <a:spcPct val="100000"/>
              </a:lnSpc>
            </a:pPr>
            <a:r>
              <a:rPr lang="de-DE" sz="1100" b="0" u="sng" strike="noStrike" spc="-1">
                <a:solidFill>
                  <a:srgbClr val="CCCCFF"/>
                </a:solidFill>
                <a:uFill>
                  <a:solidFill>
                    <a:srgbClr val="FFFFFF"/>
                  </a:solidFill>
                </a:uFill>
                <a:latin typeface="Arial"/>
                <a:ea typeface="Droid Sans Fallback"/>
              </a:rPr>
              <a:t>http://www.zeit.de/politik/ausland/2016-07/libanon-fluechtlinge-syrien-bekaa</a:t>
            </a:r>
            <a:endParaRPr lang="de-DE" sz="1800" b="0" strike="noStrike" spc="-1">
              <a:solidFill>
                <a:srgbClr val="000000"/>
              </a:solidFill>
              <a:uFill>
                <a:solidFill>
                  <a:srgbClr val="FFFFFF"/>
                </a:solidFill>
              </a:uFill>
              <a:latin typeface="Arial"/>
            </a:endParaRPr>
          </a:p>
          <a:p>
            <a:pPr>
              <a:lnSpc>
                <a:spcPct val="100000"/>
              </a:lnSpc>
            </a:pPr>
            <a:endParaRPr lang="de-DE" sz="1800" b="0" strike="noStrike" spc="-1">
              <a:solidFill>
                <a:srgbClr val="000000"/>
              </a:solidFill>
              <a:uFill>
                <a:solidFill>
                  <a:srgbClr val="FFFFFF"/>
                </a:solidFill>
              </a:uFill>
              <a:latin typeface="Arial"/>
            </a:endParaRPr>
          </a:p>
          <a:p>
            <a:pPr>
              <a:lnSpc>
                <a:spcPct val="100000"/>
              </a:lnSpc>
            </a:pPr>
            <a:r>
              <a:rPr lang="de-DE" sz="1100" b="1" strike="noStrike" spc="-1">
                <a:solidFill>
                  <a:srgbClr val="000000"/>
                </a:solidFill>
                <a:uFill>
                  <a:solidFill>
                    <a:srgbClr val="FFFFFF"/>
                  </a:solidFill>
                </a:uFill>
                <a:latin typeface="Arial"/>
                <a:ea typeface="Droid Sans Fallback"/>
              </a:rPr>
              <a:t>Afghanen in Pakistan und Iran</a:t>
            </a:r>
            <a:endParaRPr lang="de-DE" sz="1800" b="0" strike="noStrike" spc="-1">
              <a:solidFill>
                <a:srgbClr val="000000"/>
              </a:solidFill>
              <a:uFill>
                <a:solidFill>
                  <a:srgbClr val="FFFFFF"/>
                </a:solidFill>
              </a:uFill>
              <a:latin typeface="Arial"/>
            </a:endParaRPr>
          </a:p>
          <a:p>
            <a:pPr>
              <a:lnSpc>
                <a:spcPct val="100000"/>
              </a:lnSpc>
            </a:pPr>
            <a:r>
              <a:rPr lang="de-DE" sz="1100" b="0" strike="noStrike" spc="-1">
                <a:solidFill>
                  <a:srgbClr val="000000"/>
                </a:solidFill>
                <a:uFill>
                  <a:solidFill>
                    <a:srgbClr val="FFFFFF"/>
                  </a:solidFill>
                </a:uFill>
                <a:latin typeface="Arial"/>
                <a:ea typeface="Droid Sans Fallback"/>
              </a:rPr>
              <a:t>In Pakistan lebten Ende 2015 1,6 Mio Flüchtlinge vor allem aus Afghanistan. 36% von ihnen leben in Flüchtlingslagern, 63% in Städten. Viele der afghanischen Flüchtlinge leben schon seit den 80ern in Pakistan. Zwar sind nach dem Sturz der Taliban schon 3,8 Mio registrierte Flüchtlinge nach Afghanistan zurückgekehrt, da die Lage in Afghanistan aber noch immer unsicher ist, scheuen sich viele Flüchtlinge, in ihr zerstörtes Land zurückzukehren. Seit Anfang 2015 werden die Afghanen in Pakistan zunehmend von Sicherheitskräften bedrängt, nach Afghanistan zurückzukehren. Die Internationale Organisation für Migration geht davon aus, dass seit Januar mehr als 101.000 Afghanen zurückgekehrt sind. </a:t>
            </a:r>
            <a:endParaRPr lang="de-DE" sz="1800" b="0" strike="noStrike" spc="-1">
              <a:solidFill>
                <a:srgbClr val="000000"/>
              </a:solidFill>
              <a:uFill>
                <a:solidFill>
                  <a:srgbClr val="FFFFFF"/>
                </a:solidFill>
              </a:uFill>
              <a:latin typeface="Arial"/>
            </a:endParaRPr>
          </a:p>
          <a:p>
            <a:pPr>
              <a:lnSpc>
                <a:spcPct val="100000"/>
              </a:lnSpc>
            </a:pPr>
            <a:r>
              <a:rPr lang="de-DE" sz="1100" b="0" strike="noStrike" spc="-1">
                <a:solidFill>
                  <a:srgbClr val="000000"/>
                </a:solidFill>
                <a:uFill>
                  <a:solidFill>
                    <a:srgbClr val="FFFFFF"/>
                  </a:solidFill>
                </a:uFill>
                <a:latin typeface="Arial"/>
                <a:ea typeface="Droid Sans Fallback"/>
              </a:rPr>
              <a:t>http://www.zeit.de/gesellschaft/zeitgeschehen/2016-08/pakistan-fluechtlinge-afghanistan-unregistriert-asyl</a:t>
            </a:r>
            <a:endParaRPr lang="de-DE" sz="1800" b="0" strike="noStrike" spc="-1">
              <a:solidFill>
                <a:srgbClr val="000000"/>
              </a:solidFill>
              <a:uFill>
                <a:solidFill>
                  <a:srgbClr val="FFFFFF"/>
                </a:solidFill>
              </a:uFill>
              <a:latin typeface="Arial"/>
            </a:endParaRPr>
          </a:p>
          <a:p>
            <a:pPr>
              <a:lnSpc>
                <a:spcPct val="100000"/>
              </a:lnSpc>
            </a:pPr>
            <a:endParaRPr lang="de-DE" sz="1800" b="0" strike="noStrike" spc="-1">
              <a:solidFill>
                <a:srgbClr val="000000"/>
              </a:solidFill>
              <a:uFill>
                <a:solidFill>
                  <a:srgbClr val="FFFFFF"/>
                </a:solidFill>
              </a:uFill>
              <a:latin typeface="Arial"/>
            </a:endParaRPr>
          </a:p>
          <a:p>
            <a:pPr>
              <a:lnSpc>
                <a:spcPct val="100000"/>
              </a:lnSpc>
            </a:pPr>
            <a:r>
              <a:rPr lang="de-DE" sz="1100" b="0" strike="noStrike" spc="-1">
                <a:solidFill>
                  <a:srgbClr val="000000"/>
                </a:solidFill>
                <a:uFill>
                  <a:solidFill>
                    <a:srgbClr val="FFFFFF"/>
                  </a:solidFill>
                </a:uFill>
                <a:latin typeface="Arial"/>
                <a:ea typeface="Droid Sans Fallback"/>
              </a:rPr>
              <a:t>Auch im Iran waren 2015 fast 1 Mio Flüchtlinge offiziell registriert. Schätzungen gehen jedoch davon aus, dass derzeit im Iran 3 – 5 Mio Afghanen wohnen. </a:t>
            </a:r>
            <a:endParaRPr lang="de-DE" sz="1800" b="0" strike="noStrike" spc="-1">
              <a:solidFill>
                <a:srgbClr val="000000"/>
              </a:solidFill>
              <a:uFill>
                <a:solidFill>
                  <a:srgbClr val="FFFFFF"/>
                </a:solidFill>
              </a:uFill>
              <a:latin typeface="Arial"/>
            </a:endParaRPr>
          </a:p>
          <a:p>
            <a:pPr>
              <a:lnSpc>
                <a:spcPct val="100000"/>
              </a:lnSpc>
            </a:pPr>
            <a:r>
              <a:rPr lang="de-DE" sz="1100" b="0" strike="noStrike" spc="-1">
                <a:solidFill>
                  <a:srgbClr val="000000"/>
                </a:solidFill>
                <a:uFill>
                  <a:solidFill>
                    <a:srgbClr val="FFFFFF"/>
                  </a:solidFill>
                </a:uFill>
                <a:latin typeface="Arial"/>
                <a:ea typeface="Droid Sans Fallback"/>
              </a:rPr>
              <a:t>https://de.qantara.de/inhalt/afghanische-fluechtlinge-im-iran-am-gesellschaftlichen-rand</a:t>
            </a:r>
            <a:endParaRPr lang="de-DE" sz="1800" b="0" strike="noStrike" spc="-1">
              <a:solidFill>
                <a:srgbClr val="000000"/>
              </a:solidFill>
              <a:uFill>
                <a:solidFill>
                  <a:srgbClr val="FFFFFF"/>
                </a:solidFill>
              </a:uFill>
              <a:latin typeface="Arial"/>
            </a:endParaRPr>
          </a:p>
          <a:p>
            <a:pPr>
              <a:lnSpc>
                <a:spcPct val="100000"/>
              </a:lnSpc>
            </a:pPr>
            <a:endParaRPr lang="de-DE" sz="1800" b="0" strike="noStrike" spc="-1">
              <a:solidFill>
                <a:srgbClr val="000000"/>
              </a:solidFill>
              <a:uFill>
                <a:solidFill>
                  <a:srgbClr val="FFFFFF"/>
                </a:solidFill>
              </a:uFill>
              <a:latin typeface="Arial"/>
            </a:endParaRPr>
          </a:p>
          <a:p>
            <a:pPr>
              <a:lnSpc>
                <a:spcPct val="100000"/>
              </a:lnSpc>
            </a:pPr>
            <a:endParaRPr lang="de-DE" sz="1800" b="0" strike="noStrike" spc="-1">
              <a:solidFill>
                <a:srgbClr val="000000"/>
              </a:solidFill>
              <a:uFill>
                <a:solidFill>
                  <a:srgbClr val="FFFFFF"/>
                </a:solidFill>
              </a:uFill>
              <a:latin typeface="Arial"/>
            </a:endParaRPr>
          </a:p>
          <a:p>
            <a:pPr>
              <a:lnSpc>
                <a:spcPct val="100000"/>
              </a:lnSpc>
            </a:pPr>
            <a:r>
              <a:rPr lang="de-DE" sz="1100" b="1" strike="noStrike" spc="-1">
                <a:solidFill>
                  <a:srgbClr val="000000"/>
                </a:solidFill>
                <a:uFill>
                  <a:solidFill>
                    <a:srgbClr val="FFFFFF"/>
                  </a:solidFill>
                </a:uFill>
                <a:latin typeface="Arial"/>
                <a:ea typeface="Droid Sans Fallback"/>
              </a:rPr>
              <a:t>Iraker und Syrer in Jordanien</a:t>
            </a:r>
            <a:endParaRPr lang="de-DE" sz="1800" b="0" strike="noStrike" spc="-1">
              <a:solidFill>
                <a:srgbClr val="000000"/>
              </a:solidFill>
              <a:uFill>
                <a:solidFill>
                  <a:srgbClr val="FFFFFF"/>
                </a:solidFill>
              </a:uFill>
              <a:latin typeface="Arial"/>
            </a:endParaRPr>
          </a:p>
          <a:p>
            <a:pPr>
              <a:lnSpc>
                <a:spcPct val="100000"/>
              </a:lnSpc>
            </a:pPr>
            <a:r>
              <a:rPr lang="de-DE" sz="1100" b="0" strike="noStrike" spc="-1">
                <a:solidFill>
                  <a:srgbClr val="000000"/>
                </a:solidFill>
                <a:uFill>
                  <a:solidFill>
                    <a:srgbClr val="FFFFFF"/>
                  </a:solidFill>
                </a:uFill>
                <a:latin typeface="Arial"/>
                <a:ea typeface="Droid Sans Fallback"/>
              </a:rPr>
              <a:t>Insgesamt  leben in Jordanien 664,100 Flüchtlinge, v.a. aus dem Irak und Syrien. Das sind 8,7% der Bevölkerung.</a:t>
            </a:r>
            <a:endParaRPr lang="de-DE" sz="1800" b="0" strike="noStrike" spc="-1">
              <a:solidFill>
                <a:srgbClr val="000000"/>
              </a:solidFill>
              <a:uFill>
                <a:solidFill>
                  <a:srgbClr val="FFFFFF"/>
                </a:solidFill>
              </a:uFill>
              <a:latin typeface="Arial"/>
            </a:endParaRPr>
          </a:p>
          <a:p>
            <a:pPr>
              <a:lnSpc>
                <a:spcPct val="100000"/>
              </a:lnSpc>
            </a:pPr>
            <a:r>
              <a:rPr lang="de-DE" sz="1100" b="0" u="sng" strike="noStrike" spc="-1">
                <a:solidFill>
                  <a:srgbClr val="000000"/>
                </a:solidFill>
                <a:uFill>
                  <a:solidFill>
                    <a:srgbClr val="FFFFFF"/>
                  </a:solidFill>
                </a:uFill>
                <a:latin typeface="Arial"/>
                <a:ea typeface="Droid Sans Fallback"/>
                <a:hlinkClick r:id="rId3"/>
              </a:rPr>
              <a:t>http://www.caritas-international.de/hilfeweltweit/naherosten/jordanien/reportage-irakische-fluechtlingsfamilie</a:t>
            </a:r>
            <a:endParaRPr lang="de-DE" sz="1800" b="0" strike="noStrike" spc="-1">
              <a:solidFill>
                <a:srgbClr val="000000"/>
              </a:solidFill>
              <a:uFill>
                <a:solidFill>
                  <a:srgbClr val="FFFFFF"/>
                </a:solidFill>
              </a:uFill>
              <a:latin typeface="Arial"/>
            </a:endParaRPr>
          </a:p>
          <a:p>
            <a:pPr>
              <a:lnSpc>
                <a:spcPct val="100000"/>
              </a:lnSpc>
            </a:pPr>
            <a:r>
              <a:rPr lang="de-DE" sz="1100" b="0" u="sng" strike="noStrike" spc="-1">
                <a:solidFill>
                  <a:srgbClr val="CCCCFF"/>
                </a:solidFill>
                <a:uFill>
                  <a:solidFill>
                    <a:srgbClr val="FFFFFF"/>
                  </a:solidFill>
                </a:uFill>
                <a:latin typeface="Arial"/>
                <a:ea typeface="Droid Sans Fallback"/>
              </a:rPr>
              <a:t>http://www.tagesspiegel.de/politik/syrische-fluechtlinge-in-jordanien-auf-dauer-heimatlos/13687244.html</a:t>
            </a:r>
            <a:endParaRPr lang="de-DE" sz="1800" b="0" strike="noStrike" spc="-1">
              <a:solidFill>
                <a:srgbClr val="000000"/>
              </a:solidFill>
              <a:uFill>
                <a:solidFill>
                  <a:srgbClr val="FFFFFF"/>
                </a:solidFill>
              </a:uFill>
              <a:latin typeface="Arial"/>
            </a:endParaRPr>
          </a:p>
          <a:p>
            <a:pPr>
              <a:lnSpc>
                <a:spcPct val="100000"/>
              </a:lnSpc>
            </a:pPr>
            <a:endParaRPr lang="de-DE" sz="1800" b="0" strike="noStrike" spc="-1">
              <a:solidFill>
                <a:srgbClr val="000000"/>
              </a:solidFill>
              <a:uFill>
                <a:solidFill>
                  <a:srgbClr val="FFFFFF"/>
                </a:solidFill>
              </a:uFill>
              <a:latin typeface="Arial"/>
            </a:endParaRPr>
          </a:p>
          <a:p>
            <a:pPr>
              <a:lnSpc>
                <a:spcPct val="100000"/>
              </a:lnSpc>
            </a:pPr>
            <a:r>
              <a:rPr lang="de-DE" sz="1100" b="1" strike="noStrike" spc="-1">
                <a:solidFill>
                  <a:srgbClr val="000000"/>
                </a:solidFill>
                <a:uFill>
                  <a:solidFill>
                    <a:srgbClr val="FFFFFF"/>
                  </a:solidFill>
                </a:uFill>
                <a:latin typeface="Arial"/>
                <a:ea typeface="Droid Sans Fallback"/>
              </a:rPr>
              <a:t>Flüchtlinge in Äthiopien</a:t>
            </a:r>
            <a:endParaRPr lang="de-DE" sz="1800" b="0" strike="noStrike" spc="-1">
              <a:solidFill>
                <a:srgbClr val="000000"/>
              </a:solidFill>
              <a:uFill>
                <a:solidFill>
                  <a:srgbClr val="FFFFFF"/>
                </a:solidFill>
              </a:uFill>
              <a:latin typeface="Arial"/>
            </a:endParaRPr>
          </a:p>
          <a:p>
            <a:pPr>
              <a:lnSpc>
                <a:spcPct val="100000"/>
              </a:lnSpc>
            </a:pPr>
            <a:r>
              <a:rPr lang="de-DE" sz="1100" b="0" strike="noStrike" spc="-1">
                <a:solidFill>
                  <a:srgbClr val="000000"/>
                </a:solidFill>
                <a:uFill>
                  <a:solidFill>
                    <a:srgbClr val="FFFFFF"/>
                  </a:solidFill>
                </a:uFill>
                <a:latin typeface="Arial"/>
                <a:ea typeface="Droid Sans Fallback"/>
              </a:rPr>
              <a:t>Äthiopien nimmt innerhalb von Afrika die meisten Flüchtlinge auf. Ende 2015 lebten hier 736,100 Flüchtlinge. Fast 250.000 von ihnen kommen aus dem Süd-Sudan. Fast genauso viele aus Somalia, weitere 100.000 aus Eritrea. Sie werden hier in mehr als 23 Flüchtlingslagern untergebracht und versorgt. </a:t>
            </a:r>
            <a:endParaRPr lang="de-DE" sz="1800" b="0" strike="noStrike" spc="-1">
              <a:solidFill>
                <a:srgbClr val="000000"/>
              </a:solidFill>
              <a:uFill>
                <a:solidFill>
                  <a:srgbClr val="FFFFFF"/>
                </a:solidFill>
              </a:uFill>
              <a:latin typeface="Arial"/>
            </a:endParaRPr>
          </a:p>
          <a:p>
            <a:pPr>
              <a:lnSpc>
                <a:spcPct val="100000"/>
              </a:lnSpc>
            </a:pPr>
            <a:r>
              <a:rPr lang="de-DE" sz="1100" b="0" u="sng" strike="noStrike" spc="-1">
                <a:solidFill>
                  <a:srgbClr val="000000"/>
                </a:solidFill>
                <a:uFill>
                  <a:solidFill>
                    <a:srgbClr val="FFFFFF"/>
                  </a:solidFill>
                </a:uFill>
                <a:latin typeface="Arial"/>
                <a:ea typeface="Droid Sans Fallback"/>
                <a:hlinkClick r:id="rId4"/>
              </a:rPr>
              <a:t>http://www.faz.net/aktuell/politik/ausland/afrika/krisenherd-ostafrika-ohne-aethiopien-droht-das-chaos-14331203.html</a:t>
            </a:r>
            <a:endParaRPr lang="de-DE" sz="1800" b="0" strike="noStrike" spc="-1">
              <a:solidFill>
                <a:srgbClr val="000000"/>
              </a:solidFill>
              <a:uFill>
                <a:solidFill>
                  <a:srgbClr val="FFFFFF"/>
                </a:solidFill>
              </a:uFill>
              <a:latin typeface="Arial"/>
            </a:endParaRPr>
          </a:p>
          <a:p>
            <a:pPr>
              <a:lnSpc>
                <a:spcPct val="100000"/>
              </a:lnSpc>
            </a:pPr>
            <a:r>
              <a:rPr lang="de-DE" sz="1100" b="0" u="sng" strike="noStrike" spc="-1">
                <a:solidFill>
                  <a:srgbClr val="CCCCFF"/>
                </a:solidFill>
                <a:uFill>
                  <a:solidFill>
                    <a:srgbClr val="FFFFFF"/>
                  </a:solidFill>
                </a:uFill>
                <a:latin typeface="Arial"/>
                <a:ea typeface="Droid Sans Fallback"/>
              </a:rPr>
              <a:t>http://www.dw.com/de/fl%C3%BCchtlinge-in-%C3%A4thiopien-nach-der-erleichterung-kommt-der-frust/a-18846229</a:t>
            </a:r>
            <a:endParaRPr lang="de-DE" sz="1800" b="0" strike="noStrike" spc="-1">
              <a:solidFill>
                <a:srgbClr val="000000"/>
              </a:solidFill>
              <a:uFill>
                <a:solidFill>
                  <a:srgbClr val="FFFFFF"/>
                </a:solidFill>
              </a:uFill>
              <a:latin typeface="Arial"/>
            </a:endParaRPr>
          </a:p>
        </p:txBody>
      </p:sp>
      <p:sp>
        <p:nvSpPr>
          <p:cNvPr id="2" name="Notizenplatzhalter 1"/>
          <p:cNvSpPr>
            <a:spLocks noGrp="1"/>
          </p:cNvSpPr>
          <p:nvPr>
            <p:ph type="body" idx="1"/>
          </p:nvPr>
        </p:nvSpPr>
        <p:spPr/>
        <p:txBody>
          <a:bodyPr/>
          <a:lstStyle/>
          <a:p>
            <a:endParaRPr lang="de-DE" dirty="0"/>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5" name="CustomShape 1"/>
          <p:cNvSpPr/>
          <p:nvPr/>
        </p:nvSpPr>
        <p:spPr>
          <a:xfrm>
            <a:off x="755640" y="5078520"/>
            <a:ext cx="6045840" cy="4809240"/>
          </a:xfrm>
          <a:prstGeom prst="rect">
            <a:avLst/>
          </a:prstGeom>
          <a:noFill/>
          <a:ln>
            <a:noFill/>
          </a:ln>
        </p:spPr>
        <p:style>
          <a:lnRef idx="0">
            <a:scrgbClr r="0" g="0" b="0"/>
          </a:lnRef>
          <a:fillRef idx="0">
            <a:scrgbClr r="0" g="0" b="0"/>
          </a:fillRef>
          <a:effectRef idx="0">
            <a:scrgbClr r="0" g="0" b="0"/>
          </a:effectRef>
          <a:fontRef idx="minor"/>
        </p:style>
      </p:sp>
      <p:sp>
        <p:nvSpPr>
          <p:cNvPr id="416" name="CustomShape 2"/>
          <p:cNvSpPr/>
          <p:nvPr/>
        </p:nvSpPr>
        <p:spPr>
          <a:xfrm>
            <a:off x="755640" y="738000"/>
            <a:ext cx="6012360" cy="6838200"/>
          </a:xfrm>
          <a:prstGeom prst="rect">
            <a:avLst/>
          </a:prstGeom>
          <a:noFill/>
          <a:ln>
            <a:noFill/>
          </a:ln>
        </p:spPr>
        <p:style>
          <a:lnRef idx="0">
            <a:scrgbClr r="0" g="0" b="0"/>
          </a:lnRef>
          <a:fillRef idx="0">
            <a:scrgbClr r="0" g="0" b="0"/>
          </a:fillRef>
          <a:effectRef idx="0">
            <a:scrgbClr r="0" g="0" b="0"/>
          </a:effectRef>
          <a:fontRef idx="minor"/>
        </p:style>
        <p:txBody>
          <a:bodyPr lIns="0" tIns="0" rIns="0" bIns="0"/>
          <a:lstStyle/>
          <a:p>
            <a:pPr>
              <a:lnSpc>
                <a:spcPct val="100000"/>
              </a:lnSpc>
            </a:pPr>
            <a:r>
              <a:rPr lang="de-DE" sz="1100" b="0" strike="noStrike" spc="-1" dirty="0">
                <a:solidFill>
                  <a:srgbClr val="000000"/>
                </a:solidFill>
                <a:uFill>
                  <a:solidFill>
                    <a:srgbClr val="FFFFFF"/>
                  </a:solidFill>
                </a:uFill>
                <a:latin typeface="Arial"/>
                <a:ea typeface="Droid Sans Fallback"/>
              </a:rPr>
              <a:t>Flüchtlinge mit Aufenthaltsgestattung erhalten in den ersten 15 Monaten ihres Aufenthaltes Sozialleistungen nach dem Asylbewerberleistungsgesetz (AsylbLG). Nach 15 Monaten erhalten Leistungen analog SGB XII, Sozialhilfe. Aber Flüchtlinge, bei denen die Ausländerbehörde annimmt, sie hätten ihre Mitwirkungspflichten nicht erfüllt (bspw. Ihre Identitätspapiere nicht ausgehändigt) oder sie hätten eine „Arbeitsgelegenheit“ (die mit 0,80€ pro Stunde vergütet wird) ohne Grund abgelehnt oder an einem Integrationskurs nicht teilgenommen, können weiterhin Leistungen nach AsylbLG erhalten. Darüber hinaus </a:t>
            </a:r>
            <a:r>
              <a:rPr lang="de-DE" sz="1100" spc="-1" dirty="0">
                <a:solidFill>
                  <a:srgbClr val="000000"/>
                </a:solidFill>
                <a:uFill>
                  <a:solidFill>
                    <a:srgbClr val="FFFFFF"/>
                  </a:solidFill>
                </a:uFill>
                <a:ea typeface="Droid Sans Fallback"/>
              </a:rPr>
              <a:t>können ihre Leistungen </a:t>
            </a:r>
            <a:r>
              <a:rPr lang="de-DE" sz="1100" b="0" strike="noStrike" spc="-1" dirty="0">
                <a:solidFill>
                  <a:srgbClr val="000000"/>
                </a:solidFill>
                <a:uFill>
                  <a:solidFill>
                    <a:srgbClr val="FFFFFF"/>
                  </a:solidFill>
                </a:uFill>
                <a:latin typeface="Arial"/>
                <a:ea typeface="Droid Sans Fallback"/>
              </a:rPr>
              <a:t>auch gekürzt werden. </a:t>
            </a:r>
          </a:p>
          <a:p>
            <a:pPr>
              <a:lnSpc>
                <a:spcPct val="100000"/>
              </a:lnSpc>
            </a:pPr>
            <a:r>
              <a:rPr lang="de-DE" sz="1100" spc="-1" dirty="0">
                <a:solidFill>
                  <a:srgbClr val="000000"/>
                </a:solidFill>
                <a:uFill>
                  <a:solidFill>
                    <a:srgbClr val="FFFFFF"/>
                  </a:solidFill>
                </a:uFill>
                <a:latin typeface="Arial"/>
              </a:rPr>
              <a:t>Zur den Leistungskürzungen im </a:t>
            </a:r>
            <a:r>
              <a:rPr lang="de-DE" sz="1100" spc="-1" dirty="0">
                <a:solidFill>
                  <a:srgbClr val="000000"/>
                </a:solidFill>
                <a:uFill>
                  <a:solidFill>
                    <a:srgbClr val="FFFFFF"/>
                  </a:solidFill>
                </a:uFill>
              </a:rPr>
              <a:t>AsylbLG: </a:t>
            </a:r>
            <a:r>
              <a:rPr lang="de-DE" sz="1100" spc="-1" dirty="0">
                <a:solidFill>
                  <a:srgbClr val="000000"/>
                </a:solidFill>
                <a:uFill>
                  <a:solidFill>
                    <a:srgbClr val="FFFFFF"/>
                  </a:solidFill>
                </a:uFill>
                <a:hlinkClick r:id="rId3"/>
              </a:rPr>
              <a:t>http://www.einwanderer.net/fileadmin/downloads/tabellen_und_uebersichten/asylblg-Kuerzung.pdf</a:t>
            </a:r>
            <a:endParaRPr lang="de-DE" sz="1100" spc="-1" dirty="0">
              <a:solidFill>
                <a:srgbClr val="000000"/>
              </a:solidFill>
              <a:uFill>
                <a:solidFill>
                  <a:srgbClr val="FFFFFF"/>
                </a:solidFill>
              </a:uFill>
            </a:endParaRPr>
          </a:p>
          <a:p>
            <a:pPr>
              <a:lnSpc>
                <a:spcPct val="100000"/>
              </a:lnSpc>
            </a:pPr>
            <a:endParaRPr lang="de-DE" sz="1100" b="0" strike="noStrike" spc="-1" dirty="0">
              <a:solidFill>
                <a:srgbClr val="000000"/>
              </a:solidFill>
              <a:uFill>
                <a:solidFill>
                  <a:srgbClr val="FFFFFF"/>
                </a:solidFill>
              </a:uFill>
              <a:latin typeface="Arial"/>
            </a:endParaRPr>
          </a:p>
          <a:p>
            <a:pPr>
              <a:lnSpc>
                <a:spcPct val="100000"/>
              </a:lnSpc>
            </a:pPr>
            <a:r>
              <a:rPr lang="de-DE" sz="1100" b="0" strike="noStrike" spc="-1" dirty="0">
                <a:solidFill>
                  <a:srgbClr val="000000"/>
                </a:solidFill>
                <a:uFill>
                  <a:solidFill>
                    <a:srgbClr val="FFFFFF"/>
                  </a:solidFill>
                </a:uFill>
                <a:latin typeface="Arial"/>
                <a:ea typeface="Droid Sans Fallback"/>
              </a:rPr>
              <a:t>Flüchtlinge erhalten die Leistungen in den Landkreisen in Brandenburg als Bargeldleistung. Mit der Novellierung des Asylbewerberleistungsgesetzes Ende 2014 wurden auch in Brandenburg Wertgutscheine abgeschafft. Mit dem am 01.11.2015 in Kraft getretenen „Asylverfahrensbeschleunigungsgesetz“ auf Bundesebene, hätte Brandenburg nun wieder die Möglichkeit, komplett zum Sachleistungsprinzip (Wertgutscheine, Kleiderkammern etc.) zurück zu kehren. Bisher ist dies nicht umgesetzt worden.</a:t>
            </a:r>
            <a:endParaRPr lang="de-DE" sz="1800" b="0" strike="noStrike" spc="-1" dirty="0">
              <a:solidFill>
                <a:srgbClr val="000000"/>
              </a:solidFill>
              <a:uFill>
                <a:solidFill>
                  <a:srgbClr val="FFFFFF"/>
                </a:solidFill>
              </a:uFill>
              <a:latin typeface="Arial"/>
            </a:endParaRPr>
          </a:p>
          <a:p>
            <a:pPr>
              <a:lnSpc>
                <a:spcPct val="100000"/>
              </a:lnSpc>
            </a:pPr>
            <a:endParaRPr lang="de-DE" sz="1100" b="0" strike="noStrike" spc="-1" dirty="0">
              <a:solidFill>
                <a:srgbClr val="000000"/>
              </a:solidFill>
              <a:uFill>
                <a:solidFill>
                  <a:srgbClr val="FFFFFF"/>
                </a:solidFill>
              </a:uFill>
              <a:latin typeface="Arial"/>
            </a:endParaRPr>
          </a:p>
          <a:p>
            <a:pPr>
              <a:lnSpc>
                <a:spcPct val="100000"/>
              </a:lnSpc>
            </a:pPr>
            <a:r>
              <a:rPr lang="de-DE" sz="1100" b="0" strike="noStrike" spc="-1" dirty="0">
                <a:solidFill>
                  <a:srgbClr val="000000"/>
                </a:solidFill>
                <a:uFill>
                  <a:solidFill>
                    <a:srgbClr val="FFFFFF"/>
                  </a:solidFill>
                </a:uFill>
                <a:latin typeface="Arial"/>
                <a:ea typeface="Droid Sans Fallback"/>
              </a:rPr>
              <a:t>Die Leistungen sind berechnet nach den durchschnittlichen Ausgaben in sogenannten „Abteilungen“. Dabei wird unterschieden in den „notwendigen persönlichen Bedarf“ (Bargeldbedarf</a:t>
            </a:r>
            <a:r>
              <a:rPr lang="de-DE" sz="1100" spc="-1" dirty="0">
                <a:solidFill>
                  <a:srgbClr val="000000"/>
                </a:solidFill>
                <a:uFill>
                  <a:solidFill>
                    <a:srgbClr val="FFFFFF"/>
                  </a:solidFill>
                </a:uFill>
                <a:latin typeface="Arial"/>
                <a:ea typeface="Droid Sans Fallback"/>
              </a:rPr>
              <a:t>)</a:t>
            </a:r>
            <a:r>
              <a:rPr lang="de-DE" sz="1100" b="0" strike="noStrike" spc="-1" dirty="0">
                <a:solidFill>
                  <a:srgbClr val="000000"/>
                </a:solidFill>
                <a:uFill>
                  <a:solidFill>
                    <a:srgbClr val="FFFFFF"/>
                  </a:solidFill>
                </a:uFill>
                <a:latin typeface="Arial"/>
                <a:ea typeface="Droid Sans Fallback"/>
              </a:rPr>
              <a:t> und den „notwendigen Bedarf“. Die Regelsätze liegen unterhalb des Harz IV-Satzes, da davon ausgegangen wird, dass bestimmte Bedarfe nur Menschen mit einem „gefestigten Aufenthaltstitel“ haben. Die Leistungen werden regelmäßig entsprechend der Veränderungsrate für den Regelsatz der Sozialhilfe angepasst. </a:t>
            </a:r>
          </a:p>
          <a:p>
            <a:pPr>
              <a:lnSpc>
                <a:spcPct val="100000"/>
              </a:lnSpc>
            </a:pPr>
            <a:r>
              <a:rPr lang="de-DE" sz="1100" spc="-1" dirty="0">
                <a:solidFill>
                  <a:srgbClr val="000000"/>
                </a:solidFill>
                <a:uFill>
                  <a:solidFill>
                    <a:srgbClr val="FFFFFF"/>
                  </a:solidFill>
                </a:uFill>
                <a:latin typeface="Arial"/>
              </a:rPr>
              <a:t>Leistungssätze in „Abteilungen“:</a:t>
            </a:r>
            <a:endParaRPr lang="de-DE" sz="1100" b="0" strike="noStrike" spc="-1" dirty="0">
              <a:solidFill>
                <a:srgbClr val="000000"/>
              </a:solidFill>
              <a:uFill>
                <a:solidFill>
                  <a:srgbClr val="FFFFFF"/>
                </a:solidFill>
              </a:uFill>
              <a:latin typeface="Arial"/>
            </a:endParaRPr>
          </a:p>
          <a:p>
            <a:pPr>
              <a:lnSpc>
                <a:spcPct val="100000"/>
              </a:lnSpc>
            </a:pPr>
            <a:r>
              <a:rPr lang="de-DE" sz="1100" spc="-1" dirty="0">
                <a:solidFill>
                  <a:srgbClr val="000000"/>
                </a:solidFill>
                <a:uFill>
                  <a:solidFill>
                    <a:srgbClr val="FFFFFF"/>
                  </a:solidFill>
                </a:uFill>
                <a:hlinkClick r:id="rId4"/>
              </a:rPr>
              <a:t>https://mffjiv.rlp.de/fileadmin/mifkjf/Integration/Abteilungen_AsylbLG_2015-2016_nach_Beschluss_ArgeFlue_01.pdf</a:t>
            </a:r>
            <a:endParaRPr lang="de-DE" sz="1100" spc="-1" dirty="0">
              <a:solidFill>
                <a:srgbClr val="000000"/>
              </a:solidFill>
              <a:uFill>
                <a:solidFill>
                  <a:srgbClr val="FFFFFF"/>
                </a:solidFill>
              </a:uFill>
            </a:endParaRPr>
          </a:p>
          <a:p>
            <a:pPr>
              <a:lnSpc>
                <a:spcPct val="100000"/>
              </a:lnSpc>
            </a:pPr>
            <a:endParaRPr lang="de-DE" sz="1100" spc="-1" dirty="0">
              <a:solidFill>
                <a:srgbClr val="000000"/>
              </a:solidFill>
              <a:uFill>
                <a:solidFill>
                  <a:srgbClr val="FFFFFF"/>
                </a:solidFill>
              </a:uFill>
            </a:endParaRPr>
          </a:p>
          <a:p>
            <a:pPr>
              <a:lnSpc>
                <a:spcPct val="100000"/>
              </a:lnSpc>
            </a:pPr>
            <a:r>
              <a:rPr lang="de-DE" sz="1100" spc="-1" dirty="0">
                <a:solidFill>
                  <a:srgbClr val="000000"/>
                </a:solidFill>
                <a:uFill>
                  <a:solidFill>
                    <a:srgbClr val="FFFFFF"/>
                  </a:solidFill>
                </a:uFill>
              </a:rPr>
              <a:t>Im März 2016 wurden die Leistungen erneut herabgesetzt und liegen nun bei den auf der Folie angegebenen Werten:</a:t>
            </a:r>
          </a:p>
          <a:p>
            <a:pPr>
              <a:lnSpc>
                <a:spcPct val="100000"/>
              </a:lnSpc>
            </a:pPr>
            <a:r>
              <a:rPr lang="de-DE" sz="1100" spc="-1" dirty="0">
                <a:solidFill>
                  <a:srgbClr val="000000"/>
                </a:solidFill>
                <a:uFill>
                  <a:solidFill>
                    <a:srgbClr val="FFFFFF"/>
                  </a:solidFill>
                </a:uFill>
                <a:hlinkClick r:id="rId5"/>
              </a:rPr>
              <a:t>http://ggua.de/fileadmin/downloads/AsylbLG/Anlage_1_zum_RS_vom_16.03.2016-1.pdf</a:t>
            </a:r>
            <a:endParaRPr lang="de-DE" sz="1100" spc="-1" dirty="0">
              <a:solidFill>
                <a:srgbClr val="000000"/>
              </a:solidFill>
              <a:uFill>
                <a:solidFill>
                  <a:srgbClr val="FFFFFF"/>
                </a:solidFill>
              </a:uFill>
            </a:endParaRPr>
          </a:p>
          <a:p>
            <a:r>
              <a:rPr lang="de-DE" sz="1100" dirty="0"/>
              <a:t>Die Herabsetzung ergibt sich aus einer Streichung bestimmter Positionen des notwendigen persönlichen Bedarfs als "nicht bedarfsrelevant" wegen "mangelnder Aufenthaltsverfestigung" innerhalb der ersten 15 Monate. Dies betrifft die folgenden Bedarfspositionen: Fernseh- und Videogeräte, Datenverarbeitungsgeräte und Software, langlebige Gebrauchsgüter und Ausrüstung für Camping, Kultur, Sport und Erholung (sowie deren Reparatur), außerschulische Unterricht und Hobbykurse, Gebühren für (andere) Kurse.</a:t>
            </a:r>
          </a:p>
          <a:p>
            <a:pPr>
              <a:lnSpc>
                <a:spcPct val="100000"/>
              </a:lnSpc>
            </a:pPr>
            <a:endParaRPr lang="de-DE" sz="1100" b="0" strike="noStrike" spc="-1" dirty="0">
              <a:solidFill>
                <a:srgbClr val="000000"/>
              </a:solidFill>
              <a:uFill>
                <a:solidFill>
                  <a:srgbClr val="FFFFFF"/>
                </a:solidFill>
              </a:uFill>
              <a:latin typeface="Arial"/>
            </a:endParaRPr>
          </a:p>
          <a:p>
            <a:pPr>
              <a:lnSpc>
                <a:spcPct val="100000"/>
              </a:lnSpc>
            </a:pPr>
            <a:r>
              <a:rPr lang="de-DE" sz="1100" b="0" strike="noStrike" spc="-1" dirty="0">
                <a:solidFill>
                  <a:srgbClr val="000000"/>
                </a:solidFill>
                <a:uFill>
                  <a:solidFill>
                    <a:srgbClr val="FFFFFF"/>
                  </a:solidFill>
                </a:uFill>
                <a:latin typeface="Arial"/>
                <a:ea typeface="Droid Sans Fallback"/>
              </a:rPr>
              <a:t>Flüchtlinge in den Erstaufnahmeeinrichtungen erhalten nur den Bargeldbedarf (135€ für Alleinstehende). Flüchtlinge in Wohnungen erhalten zusätzlich die Warmmiete. Die Höhe der zustehenden Miete orientiert sich an den lokalen Sätzen für Empfänger von Sozialhilfe. </a:t>
            </a:r>
            <a:endParaRPr lang="de-DE" sz="1800" b="0" strike="noStrike" spc="-1" dirty="0">
              <a:solidFill>
                <a:srgbClr val="000000"/>
              </a:solidFill>
              <a:uFill>
                <a:solidFill>
                  <a:srgbClr val="FFFFFF"/>
                </a:solidFill>
              </a:uFill>
              <a:latin typeface="Arial"/>
            </a:endParaRPr>
          </a:p>
          <a:p>
            <a:pPr>
              <a:lnSpc>
                <a:spcPct val="100000"/>
              </a:lnSpc>
            </a:pPr>
            <a:r>
              <a:rPr lang="de-DE" sz="1100" b="0" strike="noStrike" spc="-1" dirty="0">
                <a:solidFill>
                  <a:srgbClr val="000000"/>
                </a:solidFill>
                <a:uFill>
                  <a:solidFill>
                    <a:srgbClr val="FFFFFF"/>
                  </a:solidFill>
                </a:uFill>
                <a:latin typeface="Arial"/>
                <a:ea typeface="Droid Sans Fallback"/>
              </a:rPr>
              <a:t>Zusätzlich können auf Antrag ggf. Beihilfen für besonderen Bedarf gewährt werden, bspw. für Schwangere, Kinder und Beihilfe für die Passbeschaffung o.ä.</a:t>
            </a:r>
            <a:endParaRPr lang="de-DE" sz="1800" b="0" strike="noStrike" spc="-1" dirty="0">
              <a:solidFill>
                <a:srgbClr val="000000"/>
              </a:solidFill>
              <a:uFill>
                <a:solidFill>
                  <a:srgbClr val="FFFFFF"/>
                </a:solidFill>
              </a:uFill>
              <a:latin typeface="Arial"/>
            </a:endParaRPr>
          </a:p>
          <a:p>
            <a:pPr>
              <a:lnSpc>
                <a:spcPct val="100000"/>
              </a:lnSpc>
            </a:pPr>
            <a:r>
              <a:rPr lang="de-DE" sz="1100" b="0" strike="noStrike" spc="-1" dirty="0">
                <a:solidFill>
                  <a:srgbClr val="000000"/>
                </a:solidFill>
                <a:uFill>
                  <a:solidFill>
                    <a:srgbClr val="FFFFFF"/>
                  </a:solidFill>
                </a:uFill>
                <a:latin typeface="Arial"/>
                <a:ea typeface="Droid Sans Fallback"/>
              </a:rPr>
              <a:t>Jedes Einkommen, auch Einkommen aus geringfügiger Beschäftigung, wird angerechnet. Von diesem Einkommen dürfen Flüchtlinge mit Aufenthaltsgestattung oder Duldung maximal 25% behalten, aber nur einem </a:t>
            </a:r>
            <a:r>
              <a:rPr lang="de-DE" sz="1100" spc="-1" dirty="0">
                <a:solidFill>
                  <a:srgbClr val="000000"/>
                </a:solidFill>
                <a:uFill>
                  <a:solidFill>
                    <a:srgbClr val="FFFFFF"/>
                  </a:solidFill>
                </a:uFill>
                <a:latin typeface="Arial"/>
                <a:ea typeface="Droid Sans Fallback"/>
              </a:rPr>
              <a:t>M</a:t>
            </a:r>
            <a:r>
              <a:rPr lang="de-DE" sz="1100" b="0" strike="noStrike" spc="-1" dirty="0">
                <a:solidFill>
                  <a:srgbClr val="000000"/>
                </a:solidFill>
                <a:uFill>
                  <a:solidFill>
                    <a:srgbClr val="FFFFFF"/>
                  </a:solidFill>
                </a:uFill>
                <a:latin typeface="Arial"/>
                <a:ea typeface="Droid Sans Fallback"/>
              </a:rPr>
              <a:t>aximalbetrag von 50% ihrer Leistungen. Der Rest des Arbeitseinkommens wird auf die Leistungen angerechnet.</a:t>
            </a:r>
            <a:endParaRPr lang="de-DE" sz="1800" b="0" strike="noStrike" spc="-1" dirty="0">
              <a:solidFill>
                <a:srgbClr val="000000"/>
              </a:solidFill>
              <a:uFill>
                <a:solidFill>
                  <a:srgbClr val="FFFFFF"/>
                </a:solidFill>
              </a:uFill>
              <a:latin typeface="Arial"/>
            </a:endParaRPr>
          </a:p>
          <a:p>
            <a:pPr>
              <a:lnSpc>
                <a:spcPct val="100000"/>
              </a:lnSpc>
            </a:pPr>
            <a:endParaRPr lang="de-DE" sz="1800" b="0" strike="noStrike" spc="-1" dirty="0">
              <a:solidFill>
                <a:srgbClr val="000000"/>
              </a:solidFill>
              <a:uFill>
                <a:solidFill>
                  <a:srgbClr val="FFFFFF"/>
                </a:solidFill>
              </a:uFill>
              <a:latin typeface="Arial"/>
            </a:endParaRPr>
          </a:p>
          <a:p>
            <a:pPr>
              <a:lnSpc>
                <a:spcPct val="100000"/>
              </a:lnSpc>
            </a:pPr>
            <a:r>
              <a:rPr lang="de-DE" sz="1100" b="1" strike="noStrike" spc="-1" dirty="0">
                <a:solidFill>
                  <a:srgbClr val="000000"/>
                </a:solidFill>
                <a:uFill>
                  <a:solidFill>
                    <a:srgbClr val="FFFFFF"/>
                  </a:solidFill>
                </a:uFill>
                <a:latin typeface="Arial"/>
                <a:ea typeface="Droid Sans Fallback"/>
              </a:rPr>
              <a:t>Weiterführende Informationen:</a:t>
            </a:r>
            <a:endParaRPr lang="de-DE" sz="1800" b="0" strike="noStrike" spc="-1" dirty="0">
              <a:solidFill>
                <a:srgbClr val="000000"/>
              </a:solidFill>
              <a:uFill>
                <a:solidFill>
                  <a:srgbClr val="FFFFFF"/>
                </a:solidFill>
              </a:uFill>
              <a:latin typeface="Arial"/>
            </a:endParaRPr>
          </a:p>
          <a:p>
            <a:pPr>
              <a:lnSpc>
                <a:spcPct val="100000"/>
              </a:lnSpc>
            </a:pPr>
            <a:r>
              <a:rPr lang="de-DE" sz="1100" b="0" strike="noStrike" spc="-1" dirty="0">
                <a:solidFill>
                  <a:srgbClr val="000000"/>
                </a:solidFill>
                <a:uFill>
                  <a:solidFill>
                    <a:srgbClr val="FFFFFF"/>
                  </a:solidFill>
                </a:uFill>
                <a:latin typeface="Arial"/>
                <a:ea typeface="Droid Sans Fallback"/>
              </a:rPr>
              <a:t>Der Paritätische Gesamtverband: </a:t>
            </a:r>
            <a:r>
              <a:rPr lang="de-DE" sz="1100" b="0" strike="noStrike" spc="-1" dirty="0">
                <a:solidFill>
                  <a:srgbClr val="000000"/>
                </a:solidFill>
                <a:uFill>
                  <a:solidFill>
                    <a:srgbClr val="FFFFFF"/>
                  </a:solidFill>
                </a:uFill>
                <a:latin typeface="Frutiger Linotype"/>
                <a:ea typeface="Droid Sans Fallback"/>
              </a:rPr>
              <a:t>Überblick zu den Änderungen im Asylbewerberleistungsgesetz, März 2015:</a:t>
            </a:r>
            <a:r>
              <a:rPr lang="de-DE" sz="1100" b="0" u="sng" strike="noStrike" spc="-1" dirty="0">
                <a:solidFill>
                  <a:srgbClr val="000000"/>
                </a:solidFill>
                <a:uFill>
                  <a:solidFill>
                    <a:srgbClr val="FFFFFF"/>
                  </a:solidFill>
                </a:uFill>
                <a:latin typeface="Frutiger Linotype"/>
                <a:ea typeface="Droid Sans Fallback"/>
              </a:rPr>
              <a:t> </a:t>
            </a:r>
            <a:r>
              <a:rPr lang="de-DE" sz="1100" b="0" u="sng" strike="noStrike" spc="-1" dirty="0">
                <a:solidFill>
                  <a:srgbClr val="CCCCFF"/>
                </a:solidFill>
                <a:uFill>
                  <a:solidFill>
                    <a:srgbClr val="FFFFFF"/>
                  </a:solidFill>
                </a:uFill>
                <a:latin typeface="Arial"/>
                <a:ea typeface="Droid Sans Fallback"/>
              </a:rPr>
              <a:t>http://www.ggua-projekt.de/fileadmin/downloads/tabellen_und_uebersichten/Arbeitshilfe__Aenderungen_Asylbewerberleistungsgesetz_2015_pdf_Version_Stand_Maerz_2015-2.pdf</a:t>
            </a:r>
            <a:endParaRPr lang="de-DE" sz="1800" b="0" strike="noStrike" spc="-1" dirty="0">
              <a:solidFill>
                <a:srgbClr val="000000"/>
              </a:solidFill>
              <a:uFill>
                <a:solidFill>
                  <a:srgbClr val="FFFFFF"/>
                </a:solidFill>
              </a:uFill>
              <a:latin typeface="Arial"/>
            </a:endParaRPr>
          </a:p>
          <a:p>
            <a:pPr>
              <a:lnSpc>
                <a:spcPct val="100000"/>
              </a:lnSpc>
            </a:pPr>
            <a:endParaRPr lang="de-DE" sz="1800" b="0" strike="noStrike" spc="-1" dirty="0">
              <a:solidFill>
                <a:srgbClr val="000000"/>
              </a:solidFill>
              <a:uFill>
                <a:solidFill>
                  <a:srgbClr val="FFFFFF"/>
                </a:solidFill>
              </a:uFill>
              <a:latin typeface="Arial"/>
            </a:endParaRPr>
          </a:p>
          <a:p>
            <a:pPr>
              <a:lnSpc>
                <a:spcPct val="100000"/>
              </a:lnSpc>
            </a:pPr>
            <a:r>
              <a:rPr lang="de-DE" sz="1100" b="1" strike="noStrike" spc="-1" dirty="0">
                <a:solidFill>
                  <a:srgbClr val="000000"/>
                </a:solidFill>
                <a:uFill>
                  <a:solidFill>
                    <a:srgbClr val="FFFFFF"/>
                  </a:solidFill>
                </a:uFill>
                <a:latin typeface="Arial"/>
                <a:ea typeface="Droid Sans Fallback"/>
              </a:rPr>
              <a:t>Konto für alle: </a:t>
            </a:r>
            <a:r>
              <a:rPr lang="de-DE" sz="1100" b="0" strike="noStrike" spc="-1" dirty="0">
                <a:solidFill>
                  <a:srgbClr val="000000"/>
                </a:solidFill>
                <a:uFill>
                  <a:solidFill>
                    <a:srgbClr val="FFFFFF"/>
                  </a:solidFill>
                </a:uFill>
                <a:latin typeface="Arial"/>
                <a:ea typeface="Droid Sans Fallback"/>
              </a:rPr>
              <a:t>Derzeit erhalten viele Flüchtlinge mit Aufenthaltsgestattung oder Duldung ihre Geldleistungen nicht auf ein Konto überwiesen. Dies bedeutet z.B. Probleme, den Caterer der Kita zu bezahlen, der keine Barzahlungen annimmt, hohe Kosten für Bareinzahlungen etc.</a:t>
            </a:r>
            <a:endParaRPr lang="de-DE" sz="1800" b="0" strike="noStrike" spc="-1" dirty="0">
              <a:solidFill>
                <a:srgbClr val="000000"/>
              </a:solidFill>
              <a:uFill>
                <a:solidFill>
                  <a:srgbClr val="FFFFFF"/>
                </a:solidFill>
              </a:uFill>
              <a:latin typeface="Arial"/>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1" name="CustomShape 1"/>
          <p:cNvSpPr/>
          <p:nvPr/>
        </p:nvSpPr>
        <p:spPr>
          <a:xfrm>
            <a:off x="755640" y="5078520"/>
            <a:ext cx="6045840" cy="4809240"/>
          </a:xfrm>
          <a:prstGeom prst="rect">
            <a:avLst/>
          </a:prstGeom>
          <a:noFill/>
          <a:ln>
            <a:noFill/>
          </a:ln>
        </p:spPr>
        <p:style>
          <a:lnRef idx="0">
            <a:scrgbClr r="0" g="0" b="0"/>
          </a:lnRef>
          <a:fillRef idx="0">
            <a:scrgbClr r="0" g="0" b="0"/>
          </a:fillRef>
          <a:effectRef idx="0">
            <a:scrgbClr r="0" g="0" b="0"/>
          </a:effectRef>
          <a:fontRef idx="minor"/>
        </p:style>
      </p:sp>
      <p:sp>
        <p:nvSpPr>
          <p:cNvPr id="422" name="CustomShape 2"/>
          <p:cNvSpPr/>
          <p:nvPr/>
        </p:nvSpPr>
        <p:spPr>
          <a:xfrm>
            <a:off x="684360" y="494640"/>
            <a:ext cx="6012360" cy="6272640"/>
          </a:xfrm>
          <a:prstGeom prst="rect">
            <a:avLst/>
          </a:prstGeom>
          <a:noFill/>
          <a:ln>
            <a:noFill/>
          </a:ln>
        </p:spPr>
        <p:style>
          <a:lnRef idx="0">
            <a:scrgbClr r="0" g="0" b="0"/>
          </a:lnRef>
          <a:fillRef idx="0">
            <a:scrgbClr r="0" g="0" b="0"/>
          </a:fillRef>
          <a:effectRef idx="0">
            <a:scrgbClr r="0" g="0" b="0"/>
          </a:effectRef>
          <a:fontRef idx="minor"/>
        </p:style>
        <p:txBody>
          <a:bodyPr lIns="0" tIns="0" rIns="0" bIns="0"/>
          <a:lstStyle/>
          <a:p>
            <a:pPr>
              <a:lnSpc>
                <a:spcPct val="100000"/>
              </a:lnSpc>
            </a:pPr>
            <a:r>
              <a:rPr lang="de-DE" sz="1100" b="0" strike="noStrike" spc="-1" dirty="0">
                <a:solidFill>
                  <a:srgbClr val="000000"/>
                </a:solidFill>
                <a:uFill>
                  <a:solidFill>
                    <a:srgbClr val="FFFFFF"/>
                  </a:solidFill>
                </a:uFill>
                <a:latin typeface="Arial"/>
                <a:ea typeface="Droid Sans Fallback"/>
              </a:rPr>
              <a:t>Solange Flüchtlinge mit Duldung oder Aufenthaltsgestattung Leistungen nach dem AsylbLG erhalten sie derzeit in den meisten Landkreisen keine Krankenkassenkarte. Erst nach 15 Monaten Aufenthalt, wenn sie Leistungen nach SGB XII erhalten, haben </a:t>
            </a:r>
            <a:r>
              <a:rPr lang="de-DE" sz="1100" spc="-1" dirty="0">
                <a:solidFill>
                  <a:srgbClr val="000000"/>
                </a:solidFill>
                <a:uFill>
                  <a:solidFill>
                    <a:srgbClr val="FFFFFF"/>
                  </a:solidFill>
                </a:uFill>
                <a:latin typeface="Arial"/>
                <a:ea typeface="Droid Sans Fallback"/>
              </a:rPr>
              <a:t>sie auch Anspruch auf eine Ge</a:t>
            </a:r>
            <a:r>
              <a:rPr lang="de-DE" sz="1100" b="0" strike="noStrike" spc="-1" dirty="0">
                <a:solidFill>
                  <a:srgbClr val="000000"/>
                </a:solidFill>
                <a:uFill>
                  <a:solidFill>
                    <a:srgbClr val="FFFFFF"/>
                  </a:solidFill>
                </a:uFill>
                <a:latin typeface="Arial"/>
                <a:ea typeface="Droid Sans Fallback"/>
              </a:rPr>
              <a:t>sundheitskarte. </a:t>
            </a:r>
            <a:endParaRPr lang="de-DE" sz="1800" b="0" strike="noStrike" spc="-1" dirty="0">
              <a:solidFill>
                <a:srgbClr val="000000"/>
              </a:solidFill>
              <a:uFill>
                <a:solidFill>
                  <a:srgbClr val="FFFFFF"/>
                </a:solidFill>
              </a:uFill>
              <a:latin typeface="Arial"/>
            </a:endParaRPr>
          </a:p>
          <a:p>
            <a:pPr>
              <a:lnSpc>
                <a:spcPct val="100000"/>
              </a:lnSpc>
            </a:pPr>
            <a:endParaRPr lang="de-DE" sz="1100" b="0" strike="noStrike" spc="-1" dirty="0">
              <a:solidFill>
                <a:srgbClr val="000000"/>
              </a:solidFill>
              <a:uFill>
                <a:solidFill>
                  <a:srgbClr val="FFFFFF"/>
                </a:solidFill>
              </a:uFill>
              <a:latin typeface="Arial"/>
            </a:endParaRPr>
          </a:p>
          <a:p>
            <a:pPr>
              <a:lnSpc>
                <a:spcPct val="100000"/>
              </a:lnSpc>
            </a:pPr>
            <a:r>
              <a:rPr lang="de-DE" sz="1100" b="0" strike="noStrike" spc="-1" dirty="0">
                <a:solidFill>
                  <a:srgbClr val="000000"/>
                </a:solidFill>
                <a:uFill>
                  <a:solidFill>
                    <a:srgbClr val="FFFFFF"/>
                  </a:solidFill>
                </a:uFill>
                <a:latin typeface="Arial"/>
                <a:ea typeface="Droid Sans Fallback"/>
              </a:rPr>
              <a:t>Im März 2016 hat das Sozialministerium Brandenburgs mit den Krankenkassen einen Rahmenvertrag abgeschlossen und damit den Weg für eine Gesundheitskarte </a:t>
            </a:r>
            <a:r>
              <a:rPr lang="de-DE" sz="1100" spc="-1" dirty="0">
                <a:solidFill>
                  <a:srgbClr val="000000"/>
                </a:solidFill>
                <a:uFill>
                  <a:solidFill>
                    <a:srgbClr val="FFFFFF"/>
                  </a:solidFill>
                </a:uFill>
                <a:latin typeface="Arial"/>
                <a:ea typeface="Droid Sans Fallback"/>
              </a:rPr>
              <a:t>auch für Flüchtlinge, die noch nicht 15 Monate in Deutschland sind, freigemacht. Die Landkreise müssen nun die Einführung der Gesundheitskarte beschließen und dem Rahmenvertrag beitreten. Das haben bisher nur Potsdam, Teltow-Fläming, Havelland, Oberhavel und Cottbus die Karte eingeführt. </a:t>
            </a:r>
            <a:endParaRPr lang="de-DE" sz="1800" b="0" strike="noStrike" spc="-1" dirty="0">
              <a:solidFill>
                <a:srgbClr val="000000"/>
              </a:solidFill>
              <a:uFill>
                <a:solidFill>
                  <a:srgbClr val="FFFFFF"/>
                </a:solidFill>
              </a:uFill>
              <a:latin typeface="Arial"/>
            </a:endParaRPr>
          </a:p>
          <a:p>
            <a:pPr>
              <a:lnSpc>
                <a:spcPct val="100000"/>
              </a:lnSpc>
            </a:pPr>
            <a:endParaRPr lang="de-DE" sz="1100" b="0" strike="noStrike" spc="-1" dirty="0">
              <a:solidFill>
                <a:srgbClr val="000000"/>
              </a:solidFill>
              <a:uFill>
                <a:solidFill>
                  <a:srgbClr val="FFFFFF"/>
                </a:solidFill>
              </a:uFill>
              <a:latin typeface="Arial"/>
            </a:endParaRPr>
          </a:p>
          <a:p>
            <a:pPr>
              <a:lnSpc>
                <a:spcPct val="100000"/>
              </a:lnSpc>
            </a:pPr>
            <a:r>
              <a:rPr lang="de-DE" sz="1100" b="0" strike="noStrike" spc="-1" dirty="0">
                <a:solidFill>
                  <a:srgbClr val="000000"/>
                </a:solidFill>
                <a:uFill>
                  <a:solidFill>
                    <a:srgbClr val="FFFFFF"/>
                  </a:solidFill>
                </a:uFill>
                <a:latin typeface="Arial"/>
                <a:ea typeface="Droid Sans Fallback"/>
              </a:rPr>
              <a:t>In den anderen Landkreisen ist es noch immer so, dass Flüchtlinge mit Duldung oder Aufenthaltsgestattung im Krankheitsfall vor ihrem Besuch beim Hausarzt einen Kostenübernahmeschein („Krankenschein“) vom Sozialamt oder ggf. auch von den Sozialarbeitern in der GU holen müssen. Häufig klagen die betroffenen Flüchtlinge über lange Wartezeiten und misstrauische Fragen. Denn laut AsylbLG sollen nur „akuter Erkrankungen und Schmerzzustände“ behandelt werden. </a:t>
            </a:r>
            <a:endParaRPr lang="de-DE" sz="1800" b="0" strike="noStrike" spc="-1" dirty="0">
              <a:solidFill>
                <a:srgbClr val="000000"/>
              </a:solidFill>
              <a:uFill>
                <a:solidFill>
                  <a:srgbClr val="FFFFFF"/>
                </a:solidFill>
              </a:uFill>
              <a:latin typeface="Arial"/>
            </a:endParaRPr>
          </a:p>
          <a:p>
            <a:pPr>
              <a:lnSpc>
                <a:spcPct val="100000"/>
              </a:lnSpc>
            </a:pPr>
            <a:r>
              <a:rPr lang="de-DE" sz="1100" b="0" strike="noStrike" spc="-1" dirty="0">
                <a:solidFill>
                  <a:srgbClr val="000000"/>
                </a:solidFill>
                <a:uFill>
                  <a:solidFill>
                    <a:srgbClr val="FFFFFF"/>
                  </a:solidFill>
                </a:uFill>
                <a:latin typeface="Arial"/>
                <a:ea typeface="Droid Sans Fallback"/>
              </a:rPr>
              <a:t>Werden sie dann von dem Hausarzt an einen Facharzt überwiesen, müssen sie erneut die Kostenübernahme beantragen. Oft werden sie oder ihre Akten dann zunächst zum Amtsarzt geschickt, der begutachten soll, ob die fachärztliche Behandlung wirklich notwendig ist. Das gleiche gilt für Hilfsmittel wie Brillen etc.</a:t>
            </a:r>
            <a:endParaRPr lang="de-DE" sz="1800" b="0" strike="noStrike" spc="-1" dirty="0">
              <a:solidFill>
                <a:srgbClr val="000000"/>
              </a:solidFill>
              <a:uFill>
                <a:solidFill>
                  <a:srgbClr val="FFFFFF"/>
                </a:solidFill>
              </a:uFill>
              <a:latin typeface="Arial"/>
            </a:endParaRPr>
          </a:p>
          <a:p>
            <a:pPr>
              <a:lnSpc>
                <a:spcPct val="100000"/>
              </a:lnSpc>
            </a:pPr>
            <a:endParaRPr lang="de-DE" sz="1100" b="0" strike="noStrike" spc="-1" dirty="0">
              <a:solidFill>
                <a:srgbClr val="000000"/>
              </a:solidFill>
              <a:uFill>
                <a:solidFill>
                  <a:srgbClr val="FFFFFF"/>
                </a:solidFill>
              </a:uFill>
              <a:latin typeface="Arial"/>
            </a:endParaRPr>
          </a:p>
          <a:p>
            <a:pPr>
              <a:lnSpc>
                <a:spcPct val="100000"/>
              </a:lnSpc>
            </a:pPr>
            <a:r>
              <a:rPr lang="de-DE" sz="1100" b="0" strike="noStrike" spc="-1" dirty="0">
                <a:solidFill>
                  <a:srgbClr val="000000"/>
                </a:solidFill>
                <a:uFill>
                  <a:solidFill>
                    <a:srgbClr val="FFFFFF"/>
                  </a:solidFill>
                </a:uFill>
                <a:latin typeface="Arial"/>
                <a:ea typeface="Droid Sans Fallback"/>
              </a:rPr>
              <a:t>Dies führt zu gefährlichen, zum Teil lebensbedrohlichen Verzögerungen in der ärztlichen Behandlung und wird von allen flüchtlingspolitischen Organisationen, aber auch von der Bundesärztekammer scharf kritisiert. </a:t>
            </a:r>
            <a:endParaRPr lang="de-DE" sz="1800" b="0" strike="noStrike" spc="-1" dirty="0">
              <a:solidFill>
                <a:srgbClr val="000000"/>
              </a:solidFill>
              <a:uFill>
                <a:solidFill>
                  <a:srgbClr val="FFFFFF"/>
                </a:solidFill>
              </a:uFill>
              <a:latin typeface="Arial"/>
            </a:endParaRPr>
          </a:p>
          <a:p>
            <a:pPr>
              <a:lnSpc>
                <a:spcPct val="100000"/>
              </a:lnSpc>
            </a:pPr>
            <a:endParaRPr lang="de-DE" sz="1100" b="0" strike="noStrike" spc="-1" dirty="0">
              <a:solidFill>
                <a:srgbClr val="000000"/>
              </a:solidFill>
              <a:uFill>
                <a:solidFill>
                  <a:srgbClr val="FFFFFF"/>
                </a:solidFill>
              </a:uFill>
              <a:latin typeface="Arial"/>
            </a:endParaRPr>
          </a:p>
          <a:p>
            <a:pPr>
              <a:lnSpc>
                <a:spcPct val="100000"/>
              </a:lnSpc>
            </a:pPr>
            <a:r>
              <a:rPr lang="de-DE" sz="1100" b="0" strike="noStrike" spc="-1" dirty="0">
                <a:solidFill>
                  <a:srgbClr val="000000"/>
                </a:solidFill>
                <a:uFill>
                  <a:solidFill>
                    <a:srgbClr val="FFFFFF"/>
                  </a:solidFill>
                </a:uFill>
                <a:latin typeface="Arial"/>
                <a:ea typeface="Droid Sans Fallback"/>
              </a:rPr>
              <a:t>„In medizinischen Eilfällen, deren Behandlung keinen Aufschub duldet, [wird jedoch] nicht verlangt, dass sich der oder die Betroffene zuerst an die Leistungsbehörde wendet. Vielmehr können die Betroffenen in diesen Fällen unmittelbar einen Arzt oder ein Krankenhaus aufsuchen, die in diesen Fällen gesetzlich zur Behandlung der Leistungsberechtigten verpflichtet sind.“, so im Juli 2014 die Interpretation der Bundesregierung als Antwort auf eine Kleine Anfrage der Grünen, die die Kritik an der eingeschränkten gesundheitlichen Versorgung von Geduldeten und Asylsuchenden gut zusammen fasst: </a:t>
            </a:r>
            <a:r>
              <a:rPr lang="de-DE" sz="1100" b="0" u="sng" strike="noStrike" spc="-1" dirty="0">
                <a:solidFill>
                  <a:srgbClr val="CCCCFF"/>
                </a:solidFill>
                <a:uFill>
                  <a:solidFill>
                    <a:srgbClr val="FFFFFF"/>
                  </a:solidFill>
                </a:uFill>
                <a:latin typeface="Arial"/>
                <a:ea typeface="Droid Sans Fallback"/>
              </a:rPr>
              <a:t>http://dip21.bundestag.de/dip21/btd/18/021/1802184.pdf</a:t>
            </a:r>
            <a:endParaRPr lang="de-DE" sz="1800" b="0" strike="noStrike" spc="-1" dirty="0">
              <a:solidFill>
                <a:srgbClr val="000000"/>
              </a:solidFill>
              <a:uFill>
                <a:solidFill>
                  <a:srgbClr val="FFFFFF"/>
                </a:solidFill>
              </a:uFill>
              <a:latin typeface="Arial"/>
            </a:endParaRPr>
          </a:p>
          <a:p>
            <a:pPr>
              <a:lnSpc>
                <a:spcPct val="100000"/>
              </a:lnSpc>
            </a:pPr>
            <a:endParaRPr lang="de-DE" sz="1800" b="0" strike="noStrike" spc="-1" dirty="0">
              <a:solidFill>
                <a:srgbClr val="000000"/>
              </a:solidFill>
              <a:uFill>
                <a:solidFill>
                  <a:srgbClr val="FFFFFF"/>
                </a:solidFill>
              </a:uFill>
              <a:latin typeface="Arial"/>
            </a:endParaRPr>
          </a:p>
          <a:p>
            <a:pPr>
              <a:lnSpc>
                <a:spcPct val="100000"/>
              </a:lnSpc>
            </a:pPr>
            <a:r>
              <a:rPr lang="de-DE" sz="1100" b="1" strike="noStrike" spc="-1" dirty="0">
                <a:solidFill>
                  <a:srgbClr val="000000"/>
                </a:solidFill>
                <a:uFill>
                  <a:solidFill>
                    <a:srgbClr val="FFFFFF"/>
                  </a:solidFill>
                </a:uFill>
                <a:latin typeface="Arial"/>
                <a:ea typeface="Droid Sans Fallback"/>
              </a:rPr>
              <a:t>Weiterführende Informationen:</a:t>
            </a:r>
            <a:endParaRPr lang="de-DE" sz="1800" b="0" strike="noStrike" spc="-1" dirty="0">
              <a:solidFill>
                <a:srgbClr val="000000"/>
              </a:solidFill>
              <a:uFill>
                <a:solidFill>
                  <a:srgbClr val="FFFFFF"/>
                </a:solidFill>
              </a:uFill>
              <a:latin typeface="Arial"/>
            </a:endParaRPr>
          </a:p>
          <a:p>
            <a:pPr>
              <a:lnSpc>
                <a:spcPct val="100000"/>
              </a:lnSpc>
            </a:pPr>
            <a:r>
              <a:rPr lang="de-DE" sz="1100" b="0" u="sng" strike="noStrike" spc="-1" dirty="0">
                <a:solidFill>
                  <a:srgbClr val="CCCCFF"/>
                </a:solidFill>
                <a:uFill>
                  <a:solidFill>
                    <a:srgbClr val="FFFFFF"/>
                  </a:solidFill>
                </a:uFill>
                <a:latin typeface="Arial"/>
                <a:ea typeface="Droid Sans Fallback"/>
              </a:rPr>
              <a:t>http://www.proasyl.de/de/news/detail/news/gesetzlich_verordnete_lebensgefahr_das_deutsche_asylbewerberleistungsgesetz/</a:t>
            </a:r>
            <a:endParaRPr lang="de-DE" sz="1800" b="0" strike="noStrike" spc="-1" dirty="0">
              <a:solidFill>
                <a:srgbClr val="000000"/>
              </a:solidFill>
              <a:uFill>
                <a:solidFill>
                  <a:srgbClr val="FFFFFF"/>
                </a:solidFill>
              </a:uFill>
              <a:latin typeface="Arial"/>
            </a:endParaRPr>
          </a:p>
          <a:p>
            <a:pPr>
              <a:lnSpc>
                <a:spcPct val="100000"/>
              </a:lnSpc>
            </a:pPr>
            <a:endParaRPr lang="de-DE" sz="1800" b="0" strike="noStrike" spc="-1" dirty="0">
              <a:solidFill>
                <a:srgbClr val="000000"/>
              </a:solidFill>
              <a:uFill>
                <a:solidFill>
                  <a:srgbClr val="FFFFFF"/>
                </a:solidFill>
              </a:uFill>
              <a:latin typeface="Arial"/>
            </a:endParaRPr>
          </a:p>
          <a:p>
            <a:pPr>
              <a:lnSpc>
                <a:spcPct val="100000"/>
              </a:lnSpc>
            </a:pPr>
            <a:endParaRPr lang="de-DE" sz="1800" b="0" strike="noStrike" spc="-1" dirty="0">
              <a:solidFill>
                <a:srgbClr val="000000"/>
              </a:solidFill>
              <a:uFill>
                <a:solidFill>
                  <a:srgbClr val="FFFFFF"/>
                </a:solidFill>
              </a:uFill>
              <a:latin typeface="Arial"/>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3" name="CustomShape 1"/>
          <p:cNvSpPr/>
          <p:nvPr/>
        </p:nvSpPr>
        <p:spPr>
          <a:xfrm>
            <a:off x="755640" y="5078520"/>
            <a:ext cx="6045840" cy="4809240"/>
          </a:xfrm>
          <a:prstGeom prst="rect">
            <a:avLst/>
          </a:prstGeom>
          <a:noFill/>
          <a:ln>
            <a:noFill/>
          </a:ln>
        </p:spPr>
        <p:style>
          <a:lnRef idx="0">
            <a:scrgbClr r="0" g="0" b="0"/>
          </a:lnRef>
          <a:fillRef idx="0">
            <a:scrgbClr r="0" g="0" b="0"/>
          </a:fillRef>
          <a:effectRef idx="0">
            <a:scrgbClr r="0" g="0" b="0"/>
          </a:effectRef>
          <a:fontRef idx="minor"/>
        </p:style>
      </p:sp>
      <p:sp>
        <p:nvSpPr>
          <p:cNvPr id="424" name="CustomShape 2"/>
          <p:cNvSpPr/>
          <p:nvPr/>
        </p:nvSpPr>
        <p:spPr>
          <a:xfrm>
            <a:off x="863640" y="769680"/>
            <a:ext cx="6012360" cy="6333120"/>
          </a:xfrm>
          <a:prstGeom prst="rect">
            <a:avLst/>
          </a:prstGeom>
          <a:noFill/>
          <a:ln>
            <a:noFill/>
          </a:ln>
        </p:spPr>
        <p:style>
          <a:lnRef idx="0">
            <a:scrgbClr r="0" g="0" b="0"/>
          </a:lnRef>
          <a:fillRef idx="0">
            <a:scrgbClr r="0" g="0" b="0"/>
          </a:fillRef>
          <a:effectRef idx="0">
            <a:scrgbClr r="0" g="0" b="0"/>
          </a:effectRef>
          <a:fontRef idx="minor"/>
        </p:style>
        <p:txBody>
          <a:bodyPr lIns="0" tIns="0" rIns="0" bIns="0"/>
          <a:lstStyle/>
          <a:p>
            <a:pPr>
              <a:lnSpc>
                <a:spcPct val="100000"/>
              </a:lnSpc>
            </a:pPr>
            <a:r>
              <a:rPr lang="de-DE" sz="1100" b="0" strike="noStrike" spc="-1" dirty="0">
                <a:solidFill>
                  <a:srgbClr val="000000"/>
                </a:solidFill>
                <a:uFill>
                  <a:solidFill>
                    <a:srgbClr val="FFFFFF"/>
                  </a:solidFill>
                </a:uFill>
                <a:latin typeface="Arial"/>
                <a:ea typeface="Droid Sans Fallback"/>
              </a:rPr>
              <a:t>Am 6. und am 11. November 2014 sind mehrere Erleichterungen beim Arbeitsmarktzugang für Asylsuchende mit Aufenthaltsgestattung und Personen mit Duldung in Kraft getreten: Die Wartefrist für die Arbeitserlaubnis verkürzt sich für beide Gruppen von bisher neun bzw. zwölf Monaten auf die ersten drei Monate des Aufenthalts (bei der Berechnung der Wartefrist wird die gesamte Zeit des bisherigen Aufenthalts mitgezählt – unabhängig vom vorherigen Status).</a:t>
            </a:r>
            <a:endParaRPr lang="de-DE" sz="1800" b="0" strike="noStrike" spc="-1" dirty="0">
              <a:solidFill>
                <a:srgbClr val="000000"/>
              </a:solidFill>
              <a:uFill>
                <a:solidFill>
                  <a:srgbClr val="FFFFFF"/>
                </a:solidFill>
              </a:uFill>
              <a:latin typeface="Arial"/>
            </a:endParaRPr>
          </a:p>
          <a:p>
            <a:pPr>
              <a:lnSpc>
                <a:spcPct val="100000"/>
              </a:lnSpc>
            </a:pPr>
            <a:r>
              <a:rPr lang="de-DE" sz="1100" b="0" strike="noStrike" spc="-1" dirty="0">
                <a:solidFill>
                  <a:srgbClr val="000000"/>
                </a:solidFill>
                <a:uFill>
                  <a:solidFill>
                    <a:srgbClr val="FFFFFF"/>
                  </a:solidFill>
                </a:uFill>
                <a:latin typeface="Arial"/>
                <a:ea typeface="Droid Sans Fallback"/>
              </a:rPr>
              <a:t>Danach besteht für beide Gruppen grundsätzlich ein</a:t>
            </a:r>
            <a:r>
              <a:rPr lang="de-DE" sz="1100" b="1" strike="noStrike" spc="-1" dirty="0">
                <a:solidFill>
                  <a:srgbClr val="000000"/>
                </a:solidFill>
                <a:uFill>
                  <a:solidFill>
                    <a:srgbClr val="FFFFFF"/>
                  </a:solidFill>
                </a:uFill>
                <a:latin typeface="Arial"/>
                <a:ea typeface="Droid Sans Fallback"/>
              </a:rPr>
              <a:t> </a:t>
            </a:r>
            <a:r>
              <a:rPr lang="de-DE" sz="1100" strike="noStrike" spc="-1" dirty="0">
                <a:solidFill>
                  <a:srgbClr val="000000"/>
                </a:solidFill>
                <a:uFill>
                  <a:solidFill>
                    <a:srgbClr val="FFFFFF"/>
                  </a:solidFill>
                </a:uFill>
                <a:latin typeface="Arial"/>
                <a:ea typeface="Droid Sans Fallback"/>
              </a:rPr>
              <a:t>nachrangiger Arbeitsmarktzugang. Die bisher durchgeführte Vorrangprüfung, d.h. eine P</a:t>
            </a:r>
            <a:r>
              <a:rPr lang="de-DE" sz="1100" b="0" strike="noStrike" spc="-1" dirty="0">
                <a:solidFill>
                  <a:srgbClr val="000000"/>
                </a:solidFill>
                <a:uFill>
                  <a:solidFill>
                    <a:srgbClr val="FFFFFF"/>
                  </a:solidFill>
                </a:uFill>
                <a:latin typeface="Arial"/>
                <a:ea typeface="Droid Sans Fallback"/>
              </a:rPr>
              <a:t>rüfung, ob für diesen Arbeitsplatz Deutsche, EU-Ausländer oder andere Ausländer mit Niederlassungserlaubnis zur Verfügung stehen, ist für Brandenburg derzeit ausgesetzt. Eine Prüfung der Beschäftigungsbedingungen (Mindestlohn und Arbeitsbedingungen) </a:t>
            </a:r>
            <a:r>
              <a:rPr lang="de-DE" sz="1100" spc="-1" dirty="0">
                <a:solidFill>
                  <a:srgbClr val="000000"/>
                </a:solidFill>
                <a:uFill>
                  <a:solidFill>
                    <a:srgbClr val="FFFFFF"/>
                  </a:solidFill>
                </a:uFill>
                <a:latin typeface="Arial"/>
                <a:ea typeface="Droid Sans Fallback"/>
              </a:rPr>
              <a:t>durch die Bundesagentur für Arbeit wird noch immer </a:t>
            </a:r>
            <a:r>
              <a:rPr lang="de-DE" sz="1100" b="0" strike="noStrike" spc="-1" dirty="0">
                <a:solidFill>
                  <a:srgbClr val="000000"/>
                </a:solidFill>
                <a:uFill>
                  <a:solidFill>
                    <a:srgbClr val="FFFFFF"/>
                  </a:solidFill>
                </a:uFill>
                <a:latin typeface="Arial"/>
                <a:ea typeface="Droid Sans Fallback"/>
              </a:rPr>
              <a:t>durchgeführt. </a:t>
            </a:r>
          </a:p>
          <a:p>
            <a:pPr>
              <a:lnSpc>
                <a:spcPct val="100000"/>
              </a:lnSpc>
            </a:pPr>
            <a:r>
              <a:rPr lang="de-DE" sz="1100" spc="-1" dirty="0">
                <a:solidFill>
                  <a:srgbClr val="000000"/>
                </a:solidFill>
                <a:uFill>
                  <a:solidFill>
                    <a:srgbClr val="FFFFFF"/>
                  </a:solidFill>
                </a:uFill>
                <a:latin typeface="Arial"/>
                <a:ea typeface="Droid Sans Fallback"/>
              </a:rPr>
              <a:t>Erst nach 48 Monaten entfällt die gesamte Prüfung durch die Bundesagentur. (§32 Abs.3 </a:t>
            </a:r>
            <a:r>
              <a:rPr lang="de-DE" sz="1100" spc="-1" dirty="0" err="1">
                <a:solidFill>
                  <a:srgbClr val="000000"/>
                </a:solidFill>
                <a:uFill>
                  <a:solidFill>
                    <a:srgbClr val="FFFFFF"/>
                  </a:solidFill>
                </a:uFill>
                <a:latin typeface="Arial"/>
                <a:ea typeface="Droid Sans Fallback"/>
              </a:rPr>
              <a:t>BeschV</a:t>
            </a:r>
            <a:r>
              <a:rPr lang="de-DE" sz="1100" spc="-1" dirty="0">
                <a:solidFill>
                  <a:srgbClr val="000000"/>
                </a:solidFill>
                <a:uFill>
                  <a:solidFill>
                    <a:srgbClr val="FFFFFF"/>
                  </a:solidFill>
                </a:uFill>
                <a:latin typeface="Arial"/>
                <a:ea typeface="Droid Sans Fallback"/>
              </a:rPr>
              <a:t>)</a:t>
            </a:r>
            <a:endParaRPr lang="de-DE" sz="1800" b="0" strike="noStrike" spc="-1" dirty="0">
              <a:solidFill>
                <a:srgbClr val="000000"/>
              </a:solidFill>
              <a:uFill>
                <a:solidFill>
                  <a:srgbClr val="FFFFFF"/>
                </a:solidFill>
              </a:uFill>
              <a:latin typeface="Arial"/>
            </a:endParaRPr>
          </a:p>
          <a:p>
            <a:pPr>
              <a:lnSpc>
                <a:spcPct val="100000"/>
              </a:lnSpc>
            </a:pPr>
            <a:r>
              <a:rPr lang="de-DE" sz="1100" b="0" strike="noStrike" spc="-1" dirty="0">
                <a:solidFill>
                  <a:srgbClr val="000000"/>
                </a:solidFill>
                <a:uFill>
                  <a:solidFill>
                    <a:srgbClr val="FFFFFF"/>
                  </a:solidFill>
                </a:uFill>
                <a:latin typeface="Arial"/>
                <a:ea typeface="Droid Sans Fallback"/>
              </a:rPr>
              <a:t>Für Hochqualifizierte und Beschäftigte in bestimmten Mangelberufen gelten Ausnahmeregelungen.</a:t>
            </a:r>
            <a:endParaRPr lang="de-DE" sz="1800" b="0" strike="noStrike" spc="-1" dirty="0">
              <a:solidFill>
                <a:srgbClr val="000000"/>
              </a:solidFill>
              <a:uFill>
                <a:solidFill>
                  <a:srgbClr val="FFFFFF"/>
                </a:solidFill>
              </a:uFill>
              <a:latin typeface="Arial"/>
            </a:endParaRPr>
          </a:p>
          <a:p>
            <a:pPr>
              <a:lnSpc>
                <a:spcPct val="100000"/>
              </a:lnSpc>
            </a:pPr>
            <a:endParaRPr lang="de-DE" sz="1800" b="0" strike="noStrike" spc="-1" dirty="0">
              <a:solidFill>
                <a:srgbClr val="000000"/>
              </a:solidFill>
              <a:uFill>
                <a:solidFill>
                  <a:srgbClr val="FFFFFF"/>
                </a:solidFill>
              </a:uFill>
              <a:latin typeface="Arial"/>
            </a:endParaRPr>
          </a:p>
          <a:p>
            <a:pPr>
              <a:lnSpc>
                <a:spcPct val="100000"/>
              </a:lnSpc>
            </a:pPr>
            <a:r>
              <a:rPr lang="de-DE" sz="1100" b="1" strike="noStrike" spc="-1" dirty="0">
                <a:solidFill>
                  <a:srgbClr val="000000"/>
                </a:solidFill>
                <a:uFill>
                  <a:solidFill>
                    <a:srgbClr val="FFFFFF"/>
                  </a:solidFill>
                </a:uFill>
                <a:latin typeface="Arial"/>
                <a:ea typeface="Droid Sans Fallback"/>
              </a:rPr>
              <a:t>Betriebliche Ausbildung: </a:t>
            </a:r>
            <a:r>
              <a:rPr lang="de-DE" sz="1100" b="0" strike="noStrike" spc="-1" dirty="0">
                <a:solidFill>
                  <a:srgbClr val="000000"/>
                </a:solidFill>
                <a:uFill>
                  <a:solidFill>
                    <a:srgbClr val="FFFFFF"/>
                  </a:solidFill>
                </a:uFill>
                <a:latin typeface="Arial"/>
                <a:ea typeface="Droid Sans Fallback"/>
              </a:rPr>
              <a:t>Betriebliche Ausbildungen können Flüchtlinge mit Aufenthaltsgestattung ohne Prüfung der Arbeitsbedingungen durch die Bundesagentur für Arbeit beginnen. Für eine schulische Berufsausbildung ist in der Regel ohnehin keine Erlaubnis erforderlich.</a:t>
            </a:r>
            <a:endParaRPr lang="de-DE" sz="1800" b="0" strike="noStrike" spc="-1" dirty="0">
              <a:solidFill>
                <a:srgbClr val="000000"/>
              </a:solidFill>
              <a:uFill>
                <a:solidFill>
                  <a:srgbClr val="FFFFFF"/>
                </a:solidFill>
              </a:uFill>
              <a:latin typeface="Arial"/>
            </a:endParaRPr>
          </a:p>
          <a:p>
            <a:pPr>
              <a:lnSpc>
                <a:spcPct val="100000"/>
              </a:lnSpc>
            </a:pPr>
            <a:endParaRPr lang="de-DE" sz="1100" b="0" strike="noStrike" spc="-1" dirty="0">
              <a:solidFill>
                <a:srgbClr val="000000"/>
              </a:solidFill>
              <a:uFill>
                <a:solidFill>
                  <a:srgbClr val="FFFFFF"/>
                </a:solidFill>
              </a:uFill>
              <a:latin typeface="Arial"/>
            </a:endParaRPr>
          </a:p>
          <a:p>
            <a:pPr>
              <a:lnSpc>
                <a:spcPct val="100000"/>
              </a:lnSpc>
            </a:pPr>
            <a:r>
              <a:rPr lang="de-DE" sz="1100" spc="-1" dirty="0">
                <a:solidFill>
                  <a:srgbClr val="000000"/>
                </a:solidFill>
                <a:uFill>
                  <a:solidFill>
                    <a:srgbClr val="FFFFFF"/>
                  </a:solidFill>
                </a:uFill>
                <a:latin typeface="Arial"/>
              </a:rPr>
              <a:t>Eine Erlaubnis durch die Ausländerbehörde ist für alle Beschäftigungen immer erforderlich. </a:t>
            </a:r>
          </a:p>
          <a:p>
            <a:pPr>
              <a:lnSpc>
                <a:spcPct val="100000"/>
              </a:lnSpc>
            </a:pPr>
            <a:r>
              <a:rPr lang="de-DE" sz="1100" b="0" strike="noStrike" spc="-1" dirty="0">
                <a:solidFill>
                  <a:srgbClr val="000000"/>
                </a:solidFill>
                <a:uFill>
                  <a:solidFill>
                    <a:srgbClr val="FFFFFF"/>
                  </a:solidFill>
                </a:uFill>
                <a:latin typeface="Arial"/>
              </a:rPr>
              <a:t>Selbstständige Tätigkeiten, bspw. Honorararbeiten, sind nicht erlaubt.</a:t>
            </a:r>
          </a:p>
          <a:p>
            <a:pPr>
              <a:lnSpc>
                <a:spcPct val="100000"/>
              </a:lnSpc>
            </a:pPr>
            <a:endParaRPr lang="de-DE" sz="1100" b="0" strike="noStrike" spc="-1" dirty="0">
              <a:solidFill>
                <a:srgbClr val="000000"/>
              </a:solidFill>
              <a:uFill>
                <a:solidFill>
                  <a:srgbClr val="FFFFFF"/>
                </a:solidFill>
              </a:uFill>
              <a:latin typeface="Arial"/>
            </a:endParaRPr>
          </a:p>
          <a:p>
            <a:pPr>
              <a:lnSpc>
                <a:spcPct val="100000"/>
              </a:lnSpc>
            </a:pPr>
            <a:r>
              <a:rPr lang="de-DE" sz="1100" b="1" strike="noStrike" spc="-1" dirty="0">
                <a:solidFill>
                  <a:srgbClr val="000000"/>
                </a:solidFill>
                <a:uFill>
                  <a:solidFill>
                    <a:srgbClr val="FFFFFF"/>
                  </a:solidFill>
                </a:uFill>
                <a:latin typeface="Arial"/>
                <a:ea typeface="Droid Sans Fallback"/>
              </a:rPr>
              <a:t>Weitere Informationen und Übersichten:</a:t>
            </a:r>
            <a:endParaRPr lang="de-DE" sz="1800" b="0" strike="noStrike" spc="-1" dirty="0">
              <a:solidFill>
                <a:srgbClr val="000000"/>
              </a:solidFill>
              <a:uFill>
                <a:solidFill>
                  <a:srgbClr val="FFFFFF"/>
                </a:solidFill>
              </a:uFill>
              <a:latin typeface="Arial"/>
            </a:endParaRPr>
          </a:p>
          <a:p>
            <a:pPr>
              <a:lnSpc>
                <a:spcPct val="100000"/>
              </a:lnSpc>
            </a:pPr>
            <a:r>
              <a:rPr lang="de-DE" sz="1100" b="0" u="sng" strike="noStrike" spc="-1" dirty="0">
                <a:solidFill>
                  <a:srgbClr val="CCCCFF"/>
                </a:solidFill>
                <a:uFill>
                  <a:solidFill>
                    <a:srgbClr val="FFFFFF"/>
                  </a:solidFill>
                </a:uFill>
                <a:latin typeface="Arial"/>
                <a:ea typeface="Droid Sans Fallback"/>
                <a:hlinkClick r:id="rId3"/>
              </a:rPr>
              <a:t>http://www.ggua-projekt.de/fileadmin/downloads/tabellen_und_uebersichten/Zugang_zu_Arbeit_mit_Duldung_November_2014.pdf</a:t>
            </a:r>
            <a:r>
              <a:rPr lang="de-DE" sz="1100" b="0" u="sng" strike="noStrike" spc="-1" dirty="0">
                <a:solidFill>
                  <a:srgbClr val="CCCCFF"/>
                </a:solidFill>
                <a:uFill>
                  <a:solidFill>
                    <a:srgbClr val="FFFFFF"/>
                  </a:solidFill>
                </a:uFill>
                <a:latin typeface="Arial"/>
                <a:ea typeface="Droid Sans Fallback"/>
              </a:rPr>
              <a:t> </a:t>
            </a:r>
            <a:r>
              <a:rPr lang="de-DE" sz="1100" b="0" u="sng" strike="noStrike" spc="-1" dirty="0">
                <a:uFill>
                  <a:solidFill>
                    <a:srgbClr val="FFFFFF"/>
                  </a:solidFill>
                </a:uFill>
                <a:latin typeface="Arial"/>
                <a:ea typeface="Droid Sans Fallback"/>
              </a:rPr>
              <a:t>(Stand Januar 2017)</a:t>
            </a:r>
          </a:p>
          <a:p>
            <a:pPr>
              <a:lnSpc>
                <a:spcPct val="100000"/>
              </a:lnSpc>
            </a:pPr>
            <a:endParaRPr lang="de-DE" sz="1800" b="0" strike="noStrike" spc="-1" dirty="0">
              <a:solidFill>
                <a:srgbClr val="000000"/>
              </a:solidFill>
              <a:uFill>
                <a:solidFill>
                  <a:srgbClr val="FFFFFF"/>
                </a:solidFill>
              </a:uFill>
              <a:latin typeface="Arial"/>
            </a:endParaRPr>
          </a:p>
          <a:p>
            <a:pPr>
              <a:lnSpc>
                <a:spcPct val="100000"/>
              </a:lnSpc>
            </a:pPr>
            <a:r>
              <a:rPr lang="de-DE" sz="1100" b="1" strike="noStrike" spc="-1" dirty="0">
                <a:solidFill>
                  <a:srgbClr val="000000"/>
                </a:solidFill>
                <a:uFill>
                  <a:solidFill>
                    <a:srgbClr val="FFFFFF"/>
                  </a:solidFill>
                </a:uFill>
                <a:latin typeface="Arial"/>
                <a:ea typeface="Droid Sans Fallback"/>
              </a:rPr>
              <a:t>Arbeitshilfe für Praktika:</a:t>
            </a:r>
            <a:endParaRPr lang="de-DE" sz="1800" b="0" strike="noStrike" spc="-1" dirty="0">
              <a:solidFill>
                <a:srgbClr val="000000"/>
              </a:solidFill>
              <a:uFill>
                <a:solidFill>
                  <a:srgbClr val="FFFFFF"/>
                </a:solidFill>
              </a:uFill>
              <a:latin typeface="Arial"/>
            </a:endParaRPr>
          </a:p>
          <a:p>
            <a:pPr>
              <a:lnSpc>
                <a:spcPct val="100000"/>
              </a:lnSpc>
            </a:pPr>
            <a:r>
              <a:rPr lang="de-DE" sz="1100" b="0" u="sng" strike="noStrike" spc="-1" dirty="0">
                <a:solidFill>
                  <a:srgbClr val="CCCCFF"/>
                </a:solidFill>
                <a:uFill>
                  <a:solidFill>
                    <a:srgbClr val="FFFFFF"/>
                  </a:solidFill>
                </a:uFill>
                <a:latin typeface="Arial"/>
                <a:ea typeface="Droid Sans Fallback"/>
                <a:hlinkClick r:id="rId4"/>
              </a:rPr>
              <a:t>http://www.ggua-projekt.de/fileadmin/downloads/tabellen_und_uebersichten/Erfordernis_einer_Arbeitserlaubnis_bzw.pdf</a:t>
            </a:r>
            <a:endParaRPr lang="de-DE" sz="1100" b="0" u="sng" strike="noStrike" spc="-1" dirty="0">
              <a:solidFill>
                <a:srgbClr val="CCCCFF"/>
              </a:solidFill>
              <a:uFill>
                <a:solidFill>
                  <a:srgbClr val="FFFFFF"/>
                </a:solidFill>
              </a:uFill>
              <a:latin typeface="Arial"/>
              <a:ea typeface="Droid Sans Fallback"/>
            </a:endParaRPr>
          </a:p>
          <a:p>
            <a:pPr>
              <a:lnSpc>
                <a:spcPct val="100000"/>
              </a:lnSpc>
            </a:pPr>
            <a:endParaRPr lang="de-DE" sz="1800" b="0" strike="noStrike" spc="-1" dirty="0">
              <a:solidFill>
                <a:srgbClr val="000000"/>
              </a:solidFill>
              <a:uFill>
                <a:solidFill>
                  <a:srgbClr val="FFFFFF"/>
                </a:solidFill>
              </a:uFill>
              <a:latin typeface="Arial"/>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3" name="CustomShape 1"/>
          <p:cNvSpPr/>
          <p:nvPr/>
        </p:nvSpPr>
        <p:spPr>
          <a:xfrm>
            <a:off x="755640" y="5078520"/>
            <a:ext cx="6045840" cy="4809240"/>
          </a:xfrm>
          <a:prstGeom prst="rect">
            <a:avLst/>
          </a:prstGeom>
          <a:noFill/>
          <a:ln>
            <a:noFill/>
          </a:ln>
        </p:spPr>
        <p:style>
          <a:lnRef idx="0">
            <a:scrgbClr r="0" g="0" b="0"/>
          </a:lnRef>
          <a:fillRef idx="0">
            <a:scrgbClr r="0" g="0" b="0"/>
          </a:fillRef>
          <a:effectRef idx="0">
            <a:scrgbClr r="0" g="0" b="0"/>
          </a:effectRef>
          <a:fontRef idx="minor"/>
        </p:style>
      </p:sp>
      <p:sp>
        <p:nvSpPr>
          <p:cNvPr id="424" name="CustomShape 2"/>
          <p:cNvSpPr/>
          <p:nvPr/>
        </p:nvSpPr>
        <p:spPr>
          <a:xfrm>
            <a:off x="863640" y="769680"/>
            <a:ext cx="6012360" cy="6333120"/>
          </a:xfrm>
          <a:prstGeom prst="rect">
            <a:avLst/>
          </a:prstGeom>
          <a:noFill/>
          <a:ln>
            <a:noFill/>
          </a:ln>
        </p:spPr>
        <p:style>
          <a:lnRef idx="0">
            <a:scrgbClr r="0" g="0" b="0"/>
          </a:lnRef>
          <a:fillRef idx="0">
            <a:scrgbClr r="0" g="0" b="0"/>
          </a:fillRef>
          <a:effectRef idx="0">
            <a:scrgbClr r="0" g="0" b="0"/>
          </a:effectRef>
          <a:fontRef idx="minor"/>
        </p:style>
        <p:txBody>
          <a:bodyPr lIns="0" tIns="0" rIns="0" bIns="0"/>
          <a:lstStyle/>
          <a:p>
            <a:pPr>
              <a:lnSpc>
                <a:spcPct val="100000"/>
              </a:lnSpc>
            </a:pPr>
            <a:r>
              <a:rPr lang="de-DE" sz="1100" spc="-1" dirty="0">
                <a:solidFill>
                  <a:srgbClr val="000000"/>
                </a:solidFill>
                <a:uFill>
                  <a:solidFill>
                    <a:srgbClr val="FFFFFF"/>
                  </a:solidFill>
                </a:uFill>
                <a:latin typeface="Arial"/>
              </a:rPr>
              <a:t>Flüchtlinge mit Aufenthaltsgestattung, die eine Arbeitserlaubnis haben, können die Unterstützung der Arbeitsagenturen für Arbeitssuchende in Anspruch nehmen. </a:t>
            </a:r>
          </a:p>
          <a:p>
            <a:pPr>
              <a:lnSpc>
                <a:spcPct val="100000"/>
              </a:lnSpc>
            </a:pPr>
            <a:r>
              <a:rPr lang="de-DE" sz="1100" spc="-1" dirty="0">
                <a:solidFill>
                  <a:srgbClr val="000000"/>
                </a:solidFill>
                <a:uFill>
                  <a:solidFill>
                    <a:srgbClr val="FFFFFF"/>
                  </a:solidFill>
                </a:uFill>
                <a:hlinkClick r:id="rId3"/>
              </a:rPr>
              <a:t>http://www.einwanderer.net/fileadmin/downloads/tabellen_und_uebersichten/arbeitsfoerderung_und_arbeitserlaubnis.pdf</a:t>
            </a:r>
            <a:endParaRPr lang="de-DE" sz="1100" spc="-1" dirty="0">
              <a:solidFill>
                <a:srgbClr val="000000"/>
              </a:solidFill>
              <a:uFill>
                <a:solidFill>
                  <a:srgbClr val="FFFFFF"/>
                </a:solidFill>
              </a:uFill>
            </a:endParaRPr>
          </a:p>
          <a:p>
            <a:pPr>
              <a:lnSpc>
                <a:spcPct val="100000"/>
              </a:lnSpc>
            </a:pPr>
            <a:endParaRPr lang="de-DE" sz="1100" b="0" strike="noStrike" spc="-1" dirty="0">
              <a:solidFill>
                <a:srgbClr val="000000"/>
              </a:solidFill>
              <a:uFill>
                <a:solidFill>
                  <a:srgbClr val="FFFFFF"/>
                </a:solidFill>
              </a:uFill>
              <a:latin typeface="Arial"/>
            </a:endParaRPr>
          </a:p>
          <a:p>
            <a:pPr>
              <a:lnSpc>
                <a:spcPct val="100000"/>
              </a:lnSpc>
            </a:pPr>
            <a:r>
              <a:rPr lang="de-DE" sz="1100" spc="-1" dirty="0">
                <a:solidFill>
                  <a:srgbClr val="000000"/>
                </a:solidFill>
                <a:uFill>
                  <a:solidFill>
                    <a:srgbClr val="FFFFFF"/>
                  </a:solidFill>
                </a:uFill>
                <a:latin typeface="Arial"/>
              </a:rPr>
              <a:t>Flüchtlinge in Ausbildung können verschiedene Förderinstrumente der Arbeitsagenturen in Anspruch nehmen:</a:t>
            </a:r>
          </a:p>
          <a:p>
            <a:pPr>
              <a:lnSpc>
                <a:spcPct val="100000"/>
              </a:lnSpc>
            </a:pPr>
            <a:r>
              <a:rPr lang="de-DE" sz="1100" spc="-1" dirty="0">
                <a:solidFill>
                  <a:srgbClr val="000000"/>
                </a:solidFill>
                <a:uFill>
                  <a:solidFill>
                    <a:srgbClr val="FFFFFF"/>
                  </a:solidFill>
                </a:uFill>
                <a:hlinkClick r:id="rId4"/>
              </a:rPr>
              <a:t>http://www.einwanderer.net/fileadmin/downloads/tabellen_und_uebersichten/ausbildungsfoerderung.pdf</a:t>
            </a:r>
            <a:endParaRPr lang="de-DE" sz="1100" spc="-1" dirty="0">
              <a:solidFill>
                <a:srgbClr val="000000"/>
              </a:solidFill>
              <a:uFill>
                <a:solidFill>
                  <a:srgbClr val="FFFFFF"/>
                </a:solidFill>
              </a:uFill>
            </a:endParaRPr>
          </a:p>
          <a:p>
            <a:pPr>
              <a:lnSpc>
                <a:spcPct val="100000"/>
              </a:lnSpc>
            </a:pPr>
            <a:r>
              <a:rPr lang="de-DE" sz="1100" spc="-1" dirty="0">
                <a:solidFill>
                  <a:srgbClr val="000000"/>
                </a:solidFill>
                <a:uFill>
                  <a:solidFill>
                    <a:srgbClr val="FFFFFF"/>
                  </a:solidFill>
                </a:uFill>
                <a:hlinkClick r:id="rId5"/>
              </a:rPr>
              <a:t>http://www.der-paritaetische.de/uploads/tx_pdforder/JSA_fluechtlinge-2015_web.pdf</a:t>
            </a:r>
            <a:endParaRPr lang="de-DE" sz="1100" spc="-1" dirty="0">
              <a:solidFill>
                <a:srgbClr val="000000"/>
              </a:solidFill>
              <a:uFill>
                <a:solidFill>
                  <a:srgbClr val="FFFFFF"/>
                </a:solidFill>
              </a:uFill>
            </a:endParaRPr>
          </a:p>
          <a:p>
            <a:pPr>
              <a:lnSpc>
                <a:spcPct val="100000"/>
              </a:lnSpc>
            </a:pPr>
            <a:endParaRPr lang="de-DE" sz="1100" spc="-1" dirty="0">
              <a:solidFill>
                <a:srgbClr val="000000"/>
              </a:solidFill>
              <a:uFill>
                <a:solidFill>
                  <a:srgbClr val="FFFFFF"/>
                </a:solidFill>
              </a:uFill>
            </a:endParaRPr>
          </a:p>
          <a:p>
            <a:pPr>
              <a:lnSpc>
                <a:spcPct val="100000"/>
              </a:lnSpc>
            </a:pPr>
            <a:r>
              <a:rPr lang="de-DE" sz="1100" spc="-1" dirty="0">
                <a:solidFill>
                  <a:srgbClr val="000000"/>
                </a:solidFill>
                <a:uFill>
                  <a:solidFill>
                    <a:srgbClr val="FFFFFF"/>
                  </a:solidFill>
                </a:uFill>
              </a:rPr>
              <a:t>Bei der Anerkennung von akademischen Abschlüssen und Berufsabschlüssen hilft IQ-Netz:</a:t>
            </a:r>
          </a:p>
          <a:p>
            <a:pPr>
              <a:lnSpc>
                <a:spcPct val="100000"/>
              </a:lnSpc>
            </a:pPr>
            <a:r>
              <a:rPr lang="de-DE" sz="1100" spc="-1" dirty="0">
                <a:solidFill>
                  <a:srgbClr val="000000"/>
                </a:solidFill>
                <a:uFill>
                  <a:solidFill>
                    <a:srgbClr val="FFFFFF"/>
                  </a:solidFill>
                </a:uFill>
                <a:hlinkClick r:id="rId6"/>
              </a:rPr>
              <a:t>http://www.brandenburg.netzwerk-iq.de/1077.html</a:t>
            </a:r>
            <a:endParaRPr lang="de-DE" sz="1100" spc="-1" dirty="0">
              <a:solidFill>
                <a:srgbClr val="000000"/>
              </a:solidFill>
              <a:uFill>
                <a:solidFill>
                  <a:srgbClr val="FFFFFF"/>
                </a:solidFill>
              </a:uFill>
            </a:endParaRPr>
          </a:p>
          <a:p>
            <a:pPr>
              <a:lnSpc>
                <a:spcPct val="100000"/>
              </a:lnSpc>
            </a:pPr>
            <a:endParaRPr lang="de-DE" sz="1100" spc="-1" dirty="0">
              <a:solidFill>
                <a:srgbClr val="000000"/>
              </a:solidFill>
              <a:uFill>
                <a:solidFill>
                  <a:srgbClr val="FFFFFF"/>
                </a:solidFill>
              </a:uFill>
            </a:endParaRPr>
          </a:p>
          <a:p>
            <a:pPr>
              <a:lnSpc>
                <a:spcPct val="100000"/>
              </a:lnSpc>
            </a:pPr>
            <a:endParaRPr lang="de-DE" sz="1100" spc="-1" dirty="0">
              <a:solidFill>
                <a:srgbClr val="000000"/>
              </a:solidFill>
              <a:uFill>
                <a:solidFill>
                  <a:srgbClr val="FFFFFF"/>
                </a:solidFill>
              </a:uFill>
            </a:endParaRPr>
          </a:p>
          <a:p>
            <a:pPr>
              <a:lnSpc>
                <a:spcPct val="100000"/>
              </a:lnSpc>
            </a:pPr>
            <a:r>
              <a:rPr lang="de-DE" sz="1100" spc="-1" dirty="0">
                <a:solidFill>
                  <a:srgbClr val="000000"/>
                </a:solidFill>
                <a:uFill>
                  <a:solidFill>
                    <a:srgbClr val="FFFFFF"/>
                  </a:solidFill>
                </a:uFill>
              </a:rPr>
              <a:t>Arbeitsverbot für Flüchtlinge aus Serbien, Montenegro, Mazedonien, Bosnien-</a:t>
            </a:r>
            <a:r>
              <a:rPr lang="de-DE" sz="1100" spc="-1" dirty="0" err="1">
                <a:solidFill>
                  <a:srgbClr val="000000"/>
                </a:solidFill>
                <a:uFill>
                  <a:solidFill>
                    <a:srgbClr val="FFFFFF"/>
                  </a:solidFill>
                </a:uFill>
              </a:rPr>
              <a:t>Herzogowina</a:t>
            </a:r>
            <a:r>
              <a:rPr lang="de-DE" sz="1100" spc="-1" dirty="0">
                <a:solidFill>
                  <a:srgbClr val="000000"/>
                </a:solidFill>
                <a:uFill>
                  <a:solidFill>
                    <a:srgbClr val="FFFFFF"/>
                  </a:solidFill>
                </a:uFill>
              </a:rPr>
              <a:t>, Kosovo, Albanien, Ghana und Senegal) , die nach dem 31.August ein Asylgesuch gestellt haben. (§ 61 Abs. 2 Satz 4 </a:t>
            </a:r>
            <a:r>
              <a:rPr lang="de-DE" sz="1100" spc="-1" dirty="0" err="1">
                <a:solidFill>
                  <a:srgbClr val="000000"/>
                </a:solidFill>
                <a:uFill>
                  <a:solidFill>
                    <a:srgbClr val="FFFFFF"/>
                  </a:solidFill>
                </a:uFill>
              </a:rPr>
              <a:t>AsylG</a:t>
            </a:r>
            <a:r>
              <a:rPr lang="de-DE" sz="1100" spc="-1" dirty="0">
                <a:solidFill>
                  <a:srgbClr val="000000"/>
                </a:solidFill>
                <a:uFill>
                  <a:solidFill>
                    <a:srgbClr val="FFFFFF"/>
                  </a:solidFill>
                </a:uFill>
              </a:rPr>
              <a:t>)</a:t>
            </a:r>
          </a:p>
          <a:p>
            <a:pPr>
              <a:lnSpc>
                <a:spcPct val="100000"/>
              </a:lnSpc>
            </a:pPr>
            <a:endParaRPr lang="de-DE" sz="1100" spc="-1" dirty="0">
              <a:solidFill>
                <a:srgbClr val="000000"/>
              </a:solidFill>
              <a:uFill>
                <a:solidFill>
                  <a:srgbClr val="FFFFFF"/>
                </a:solidFill>
              </a:uFill>
              <a:latin typeface="Arial"/>
            </a:endParaRPr>
          </a:p>
          <a:p>
            <a:pPr>
              <a:lnSpc>
                <a:spcPct val="100000"/>
              </a:lnSpc>
            </a:pPr>
            <a:endParaRPr lang="de-DE" sz="1100" b="0" strike="noStrike" spc="-1" dirty="0">
              <a:solidFill>
                <a:srgbClr val="000000"/>
              </a:solidFill>
              <a:uFill>
                <a:solidFill>
                  <a:srgbClr val="FFFFFF"/>
                </a:solidFill>
              </a:uFill>
              <a:latin typeface="Arial"/>
            </a:endParaRPr>
          </a:p>
        </p:txBody>
      </p:sp>
    </p:spTree>
    <p:extLst>
      <p:ext uri="{BB962C8B-B14F-4D97-AF65-F5344CB8AC3E}">
        <p14:creationId xmlns:p14="http://schemas.microsoft.com/office/powerpoint/2010/main" val="1305142059"/>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5" name="CustomShape 1"/>
          <p:cNvSpPr/>
          <p:nvPr/>
        </p:nvSpPr>
        <p:spPr>
          <a:xfrm>
            <a:off x="755640" y="5078520"/>
            <a:ext cx="6045840" cy="4809240"/>
          </a:xfrm>
          <a:prstGeom prst="rect">
            <a:avLst/>
          </a:prstGeom>
          <a:noFill/>
          <a:ln>
            <a:noFill/>
          </a:ln>
        </p:spPr>
        <p:style>
          <a:lnRef idx="0">
            <a:scrgbClr r="0" g="0" b="0"/>
          </a:lnRef>
          <a:fillRef idx="0">
            <a:scrgbClr r="0" g="0" b="0"/>
          </a:fillRef>
          <a:effectRef idx="0">
            <a:scrgbClr r="0" g="0" b="0"/>
          </a:effectRef>
          <a:fontRef idx="minor"/>
        </p:style>
      </p:sp>
      <p:sp>
        <p:nvSpPr>
          <p:cNvPr id="426" name="CustomShape 2"/>
          <p:cNvSpPr/>
          <p:nvPr/>
        </p:nvSpPr>
        <p:spPr>
          <a:xfrm>
            <a:off x="792000" y="817200"/>
            <a:ext cx="6012720" cy="8133480"/>
          </a:xfrm>
          <a:prstGeom prst="rect">
            <a:avLst/>
          </a:prstGeom>
          <a:noFill/>
          <a:ln>
            <a:noFill/>
          </a:ln>
        </p:spPr>
        <p:style>
          <a:lnRef idx="0">
            <a:scrgbClr r="0" g="0" b="0"/>
          </a:lnRef>
          <a:fillRef idx="0">
            <a:scrgbClr r="0" g="0" b="0"/>
          </a:fillRef>
          <a:effectRef idx="0">
            <a:scrgbClr r="0" g="0" b="0"/>
          </a:effectRef>
          <a:fontRef idx="minor"/>
        </p:style>
        <p:txBody>
          <a:bodyPr lIns="0" tIns="0" rIns="0" bIns="0"/>
          <a:lstStyle/>
          <a:p>
            <a:pPr>
              <a:lnSpc>
                <a:spcPct val="100000"/>
              </a:lnSpc>
            </a:pPr>
            <a:r>
              <a:rPr lang="de-DE" sz="1100" b="0" strike="noStrike" spc="-1" dirty="0">
                <a:solidFill>
                  <a:srgbClr val="000000"/>
                </a:solidFill>
                <a:uFill>
                  <a:solidFill>
                    <a:srgbClr val="FFFFFF"/>
                  </a:solidFill>
                </a:uFill>
                <a:latin typeface="Arial"/>
                <a:ea typeface="Droid Sans Fallback"/>
              </a:rPr>
              <a:t>Es gelten keine Einschränkungen für Flüchtlinge mit Aufenthaltsgestattung oder Duldung. Sie benötigen jedoch einen anerkannten Schulabschluss, der zum Besuch einer Hochschule berechtigt, und Sprachkenntnisse (i.d.R. C1-Niveau). </a:t>
            </a:r>
          </a:p>
          <a:p>
            <a:pPr>
              <a:lnSpc>
                <a:spcPct val="100000"/>
              </a:lnSpc>
            </a:pPr>
            <a:r>
              <a:rPr lang="de-DE" sz="1100" b="0" strike="noStrike" spc="-1" dirty="0">
                <a:solidFill>
                  <a:srgbClr val="000000"/>
                </a:solidFill>
                <a:uFill>
                  <a:solidFill>
                    <a:srgbClr val="FFFFFF"/>
                  </a:solidFill>
                </a:uFill>
                <a:latin typeface="Arial"/>
                <a:ea typeface="Droid Sans Fallback"/>
              </a:rPr>
              <a:t>Ein Problem ist die Finanzierung des Studiums, da Flüchtlinge mit Aufenthaltsgestattung kein </a:t>
            </a:r>
            <a:r>
              <a:rPr lang="de-DE" sz="1100" b="0" strike="noStrike" spc="-1" dirty="0" err="1">
                <a:solidFill>
                  <a:srgbClr val="000000"/>
                </a:solidFill>
                <a:uFill>
                  <a:solidFill>
                    <a:srgbClr val="FFFFFF"/>
                  </a:solidFill>
                </a:uFill>
                <a:latin typeface="Arial"/>
                <a:ea typeface="Droid Sans Fallback"/>
              </a:rPr>
              <a:t>BAFöG</a:t>
            </a:r>
            <a:r>
              <a:rPr lang="de-DE" sz="1100" b="0" strike="noStrike" spc="-1" dirty="0">
                <a:solidFill>
                  <a:srgbClr val="000000"/>
                </a:solidFill>
                <a:uFill>
                  <a:solidFill>
                    <a:srgbClr val="FFFFFF"/>
                  </a:solidFill>
                </a:uFill>
                <a:latin typeface="Arial"/>
                <a:ea typeface="Droid Sans Fallback"/>
              </a:rPr>
              <a:t> erhalten. Zwar schließt der Bezug von Leistungen nach dem Asylbewerberleistungsgesetz ein Studium nicht aus, nach 15 Monaten allerdings erhält der Flüchtling Leistungen nach SGB XII (Sozialhilfe) und das Sozialgesetzbuch XII verbietet den Bezug von Sozialleistungen zum Zweck der Finanzierung eines Studiums. Es gibt jedoch die Möglichkeit, einen Härtefallantrag zu stellen.</a:t>
            </a:r>
          </a:p>
          <a:p>
            <a:pPr>
              <a:lnSpc>
                <a:spcPct val="100000"/>
              </a:lnSpc>
            </a:pPr>
            <a:endParaRPr lang="de-DE" sz="1100" spc="-1" dirty="0">
              <a:solidFill>
                <a:srgbClr val="000000"/>
              </a:solidFill>
              <a:uFill>
                <a:solidFill>
                  <a:srgbClr val="FFFFFF"/>
                </a:solidFill>
              </a:uFill>
              <a:latin typeface="Arial"/>
              <a:ea typeface="Droid Sans Fallback"/>
            </a:endParaRPr>
          </a:p>
          <a:p>
            <a:pPr>
              <a:lnSpc>
                <a:spcPct val="100000"/>
              </a:lnSpc>
            </a:pPr>
            <a:r>
              <a:rPr lang="de-DE" sz="1100" dirty="0"/>
              <a:t>Ob die Hochschulzugangsberechtigung der deutschen gleichwertig ist, kann in der Datenbank der Kultusminister-Konferenz „</a:t>
            </a:r>
            <a:r>
              <a:rPr lang="de-DE" sz="1100" dirty="0" err="1"/>
              <a:t>anabin</a:t>
            </a:r>
            <a:r>
              <a:rPr lang="de-DE" sz="1100" dirty="0"/>
              <a:t>“ abgefragt werden unter: </a:t>
            </a:r>
            <a:r>
              <a:rPr lang="de-DE" sz="1100" dirty="0">
                <a:hlinkClick r:id="rId3"/>
              </a:rPr>
              <a:t>http://anabin.kmk.org/no_cache/filter/schulabschluesse-mit-hochschulzugang.html#land_gewaehlt</a:t>
            </a:r>
            <a:endParaRPr lang="de-DE" sz="1100" dirty="0"/>
          </a:p>
          <a:p>
            <a:pPr>
              <a:lnSpc>
                <a:spcPct val="100000"/>
              </a:lnSpc>
            </a:pPr>
            <a:endParaRPr lang="de-DE" sz="1100" spc="-1" dirty="0">
              <a:solidFill>
                <a:srgbClr val="000000"/>
              </a:solidFill>
              <a:uFill>
                <a:solidFill>
                  <a:srgbClr val="FFFFFF"/>
                </a:solidFill>
              </a:uFill>
              <a:latin typeface="Arial"/>
              <a:ea typeface="Droid Sans Fallback"/>
            </a:endParaRPr>
          </a:p>
          <a:p>
            <a:pPr>
              <a:lnSpc>
                <a:spcPct val="100000"/>
              </a:lnSpc>
            </a:pPr>
            <a:r>
              <a:rPr lang="de-DE" sz="1100" b="0" strike="noStrike" spc="-1" dirty="0">
                <a:solidFill>
                  <a:srgbClr val="000000"/>
                </a:solidFill>
                <a:uFill>
                  <a:solidFill>
                    <a:srgbClr val="FFFFFF"/>
                  </a:solidFill>
                </a:uFill>
                <a:latin typeface="Arial"/>
                <a:ea typeface="Droid Sans Fallback"/>
              </a:rPr>
              <a:t>Verschiedene Hochschulen in Berlin und Brandenburg bieten Geflüchteten die Möglichkeit, an Seminaren als Gasthörer/in teilzunehmen. </a:t>
            </a:r>
          </a:p>
          <a:p>
            <a:pPr>
              <a:lnSpc>
                <a:spcPct val="100000"/>
              </a:lnSpc>
            </a:pPr>
            <a:r>
              <a:rPr lang="de-DE" sz="1100" spc="-1" dirty="0">
                <a:solidFill>
                  <a:srgbClr val="000000"/>
                </a:solidFill>
                <a:uFill>
                  <a:solidFill>
                    <a:srgbClr val="FFFFFF"/>
                  </a:solidFill>
                </a:uFill>
                <a:latin typeface="Arial"/>
                <a:ea typeface="Droid Sans Fallback"/>
              </a:rPr>
              <a:t>Hochschulen </a:t>
            </a:r>
            <a:r>
              <a:rPr lang="de-DE" sz="1100" spc="-1" dirty="0">
                <a:solidFill>
                  <a:srgbClr val="000000"/>
                </a:solidFill>
                <a:uFill>
                  <a:solidFill>
                    <a:srgbClr val="FFFFFF"/>
                  </a:solidFill>
                </a:uFill>
                <a:ea typeface="Droid Sans Fallback"/>
              </a:rPr>
              <a:t>in Berlin: </a:t>
            </a:r>
            <a:r>
              <a:rPr lang="de-DE" sz="1100" spc="-1" dirty="0">
                <a:solidFill>
                  <a:srgbClr val="000000"/>
                </a:solidFill>
                <a:uFill>
                  <a:solidFill>
                    <a:srgbClr val="FFFFFF"/>
                  </a:solidFill>
                </a:uFill>
                <a:ea typeface="Droid Sans Fallback"/>
                <a:hlinkClick r:id="rId4"/>
              </a:rPr>
              <a:t>http://www.berlin.de/sen/bjw/fluechtlinge/uni_englisch.pdf</a:t>
            </a:r>
            <a:endParaRPr lang="de-DE" sz="1100" spc="-1" dirty="0">
              <a:solidFill>
                <a:srgbClr val="000000"/>
              </a:solidFill>
              <a:uFill>
                <a:solidFill>
                  <a:srgbClr val="FFFFFF"/>
                </a:solidFill>
              </a:uFill>
              <a:ea typeface="Droid Sans Fallback"/>
            </a:endParaRPr>
          </a:p>
          <a:p>
            <a:pPr>
              <a:lnSpc>
                <a:spcPct val="100000"/>
              </a:lnSpc>
            </a:pPr>
            <a:r>
              <a:rPr lang="de-DE" sz="1100" b="0" strike="noStrike" spc="-1" dirty="0">
                <a:solidFill>
                  <a:srgbClr val="000000"/>
                </a:solidFill>
                <a:uFill>
                  <a:solidFill>
                    <a:srgbClr val="FFFFFF"/>
                  </a:solidFill>
                </a:uFill>
                <a:latin typeface="Arial"/>
                <a:ea typeface="Droid Sans Fallback"/>
              </a:rPr>
              <a:t>Die FH Potsdam biete Studienberatung </a:t>
            </a:r>
            <a:r>
              <a:rPr lang="de-DE" sz="1100" spc="-1" dirty="0">
                <a:solidFill>
                  <a:srgbClr val="000000"/>
                </a:solidFill>
                <a:uFill>
                  <a:solidFill>
                    <a:srgbClr val="FFFFFF"/>
                  </a:solidFill>
                </a:uFill>
                <a:ea typeface="Droid Sans Fallback"/>
              </a:rPr>
              <a:t>für Geflüchtete an: </a:t>
            </a:r>
            <a:r>
              <a:rPr lang="de-DE" sz="1100" spc="-1" dirty="0">
                <a:solidFill>
                  <a:srgbClr val="000000"/>
                </a:solidFill>
                <a:uFill>
                  <a:solidFill>
                    <a:srgbClr val="FFFFFF"/>
                  </a:solidFill>
                </a:uFill>
                <a:ea typeface="Droid Sans Fallback"/>
                <a:hlinkClick r:id="rId5"/>
              </a:rPr>
              <a:t>https://www.fh-potsdam.de/studieren/internationales/studieninformationen-fuer-gefluechtete/</a:t>
            </a:r>
            <a:endParaRPr lang="de-DE" sz="1100" spc="-1" dirty="0">
              <a:solidFill>
                <a:srgbClr val="000000"/>
              </a:solidFill>
              <a:uFill>
                <a:solidFill>
                  <a:srgbClr val="FFFFFF"/>
                </a:solidFill>
              </a:uFill>
              <a:ea typeface="Droid Sans Fallback"/>
            </a:endParaRPr>
          </a:p>
          <a:p>
            <a:pPr>
              <a:lnSpc>
                <a:spcPct val="100000"/>
              </a:lnSpc>
            </a:pPr>
            <a:endParaRPr lang="de-DE" sz="1100" b="0" strike="noStrike" spc="-1" dirty="0">
              <a:solidFill>
                <a:srgbClr val="000000"/>
              </a:solidFill>
              <a:uFill>
                <a:solidFill>
                  <a:srgbClr val="FFFFFF"/>
                </a:solidFill>
              </a:uFill>
              <a:latin typeface="Arial"/>
              <a:ea typeface="Droid Sans Fallback"/>
            </a:endParaRPr>
          </a:p>
          <a:p>
            <a:pPr>
              <a:lnSpc>
                <a:spcPct val="100000"/>
              </a:lnSpc>
            </a:pPr>
            <a:r>
              <a:rPr lang="de-DE" sz="1100" spc="-1" dirty="0">
                <a:solidFill>
                  <a:srgbClr val="000000"/>
                </a:solidFill>
                <a:uFill>
                  <a:solidFill>
                    <a:srgbClr val="FFFFFF"/>
                  </a:solidFill>
                </a:uFill>
                <a:latin typeface="Arial"/>
                <a:ea typeface="Droid Sans Fallback"/>
              </a:rPr>
              <a:t>Auch der </a:t>
            </a:r>
            <a:r>
              <a:rPr lang="de-DE" sz="1100" b="1" spc="-1" dirty="0">
                <a:solidFill>
                  <a:srgbClr val="000000"/>
                </a:solidFill>
                <a:uFill>
                  <a:solidFill>
                    <a:srgbClr val="FFFFFF"/>
                  </a:solidFill>
                </a:uFill>
                <a:latin typeface="Arial"/>
                <a:ea typeface="Droid Sans Fallback"/>
              </a:rPr>
              <a:t>Garantiefonds Hochschule </a:t>
            </a:r>
            <a:r>
              <a:rPr lang="de-DE" sz="1100" spc="-1" dirty="0">
                <a:solidFill>
                  <a:srgbClr val="000000"/>
                </a:solidFill>
                <a:uFill>
                  <a:solidFill>
                    <a:srgbClr val="FFFFFF"/>
                  </a:solidFill>
                </a:uFill>
                <a:latin typeface="Arial"/>
                <a:ea typeface="Droid Sans Fallback"/>
              </a:rPr>
              <a:t>bietet regelmäßig in Potsdam Beratung für Flüchtlinge, die </a:t>
            </a:r>
            <a:r>
              <a:rPr lang="de-DE" sz="1100" spc="-1" dirty="0">
                <a:solidFill>
                  <a:srgbClr val="000000"/>
                </a:solidFill>
                <a:uFill>
                  <a:solidFill>
                    <a:srgbClr val="FFFFFF"/>
                  </a:solidFill>
                </a:uFill>
                <a:ea typeface="Droid Sans Fallback"/>
              </a:rPr>
              <a:t>studieren wollen, an: </a:t>
            </a:r>
            <a:r>
              <a:rPr lang="de-DE" sz="1100" spc="-1" dirty="0">
                <a:solidFill>
                  <a:srgbClr val="000000"/>
                </a:solidFill>
                <a:uFill>
                  <a:solidFill>
                    <a:srgbClr val="FFFFFF"/>
                  </a:solidFill>
                </a:uFill>
                <a:ea typeface="Droid Sans Fallback"/>
                <a:hlinkClick r:id="rId6"/>
              </a:rPr>
              <a:t>http://www.bildungsberatung-gfh.de/index.php</a:t>
            </a:r>
            <a:endParaRPr lang="de-DE" sz="1100" spc="-1" dirty="0">
              <a:solidFill>
                <a:srgbClr val="000000"/>
              </a:solidFill>
              <a:uFill>
                <a:solidFill>
                  <a:srgbClr val="FFFFFF"/>
                </a:solidFill>
              </a:uFill>
              <a:ea typeface="Droid Sans Fallback"/>
            </a:endParaRPr>
          </a:p>
          <a:p>
            <a:pPr>
              <a:lnSpc>
                <a:spcPct val="100000"/>
              </a:lnSpc>
            </a:pPr>
            <a:endParaRPr lang="de-DE" sz="1100" b="0" strike="noStrike" spc="-1" dirty="0">
              <a:solidFill>
                <a:srgbClr val="000000"/>
              </a:solidFill>
              <a:uFill>
                <a:solidFill>
                  <a:srgbClr val="FFFFFF"/>
                </a:solidFill>
              </a:uFill>
              <a:latin typeface="Arial"/>
              <a:ea typeface="Droid Sans Fallback"/>
            </a:endParaRPr>
          </a:p>
          <a:p>
            <a:pPr>
              <a:lnSpc>
                <a:spcPct val="100000"/>
              </a:lnSpc>
            </a:pPr>
            <a:endParaRPr lang="de-DE" sz="1100" spc="-1" dirty="0">
              <a:solidFill>
                <a:srgbClr val="000000"/>
              </a:solidFill>
              <a:uFill>
                <a:solidFill>
                  <a:srgbClr val="FFFFFF"/>
                </a:solidFill>
              </a:uFill>
              <a:latin typeface="Arial"/>
            </a:endParaRPr>
          </a:p>
          <a:p>
            <a:pPr>
              <a:lnSpc>
                <a:spcPct val="100000"/>
              </a:lnSpc>
            </a:pPr>
            <a:endParaRPr lang="de-DE" sz="1800" b="0" strike="noStrike" spc="-1" dirty="0">
              <a:solidFill>
                <a:srgbClr val="000000"/>
              </a:solidFill>
              <a:uFill>
                <a:solidFill>
                  <a:srgbClr val="FFFFFF"/>
                </a:solidFill>
              </a:uFill>
              <a:latin typeface="Arial"/>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5" name="CustomShape 1"/>
          <p:cNvSpPr/>
          <p:nvPr/>
        </p:nvSpPr>
        <p:spPr>
          <a:xfrm>
            <a:off x="755640" y="5078520"/>
            <a:ext cx="6045840" cy="4809240"/>
          </a:xfrm>
          <a:prstGeom prst="rect">
            <a:avLst/>
          </a:prstGeom>
          <a:noFill/>
          <a:ln>
            <a:noFill/>
          </a:ln>
        </p:spPr>
        <p:style>
          <a:lnRef idx="0">
            <a:scrgbClr r="0" g="0" b="0"/>
          </a:lnRef>
          <a:fillRef idx="0">
            <a:scrgbClr r="0" g="0" b="0"/>
          </a:fillRef>
          <a:effectRef idx="0">
            <a:scrgbClr r="0" g="0" b="0"/>
          </a:effectRef>
          <a:fontRef idx="minor"/>
        </p:style>
      </p:sp>
      <p:sp>
        <p:nvSpPr>
          <p:cNvPr id="426" name="CustomShape 2"/>
          <p:cNvSpPr/>
          <p:nvPr/>
        </p:nvSpPr>
        <p:spPr>
          <a:xfrm>
            <a:off x="792000" y="817200"/>
            <a:ext cx="6012720" cy="8133480"/>
          </a:xfrm>
          <a:prstGeom prst="rect">
            <a:avLst/>
          </a:prstGeom>
          <a:noFill/>
          <a:ln>
            <a:noFill/>
          </a:ln>
        </p:spPr>
        <p:style>
          <a:lnRef idx="0">
            <a:scrgbClr r="0" g="0" b="0"/>
          </a:lnRef>
          <a:fillRef idx="0">
            <a:scrgbClr r="0" g="0" b="0"/>
          </a:fillRef>
          <a:effectRef idx="0">
            <a:scrgbClr r="0" g="0" b="0"/>
          </a:effectRef>
          <a:fontRef idx="minor"/>
        </p:style>
        <p:txBody>
          <a:bodyPr lIns="0" tIns="0" rIns="0" bIns="0"/>
          <a:lstStyle/>
          <a:p>
            <a:pPr>
              <a:lnSpc>
                <a:spcPct val="100000"/>
              </a:lnSpc>
            </a:pPr>
            <a:r>
              <a:rPr lang="de-DE" sz="1100" b="0" strike="noStrike" spc="-1" dirty="0">
                <a:solidFill>
                  <a:srgbClr val="000000"/>
                </a:solidFill>
                <a:uFill>
                  <a:solidFill>
                    <a:srgbClr val="FFFFFF"/>
                  </a:solidFill>
                </a:uFill>
                <a:latin typeface="Arial"/>
                <a:ea typeface="Droid Sans Fallback"/>
              </a:rPr>
              <a:t>Laut „</a:t>
            </a:r>
            <a:r>
              <a:rPr lang="de-DE" sz="1100" b="0" u="sng" strike="noStrike" spc="-1" dirty="0">
                <a:uFill>
                  <a:solidFill>
                    <a:srgbClr val="FFFFFF"/>
                  </a:solidFill>
                </a:uFill>
                <a:latin typeface="Arial"/>
                <a:ea typeface="Droid Sans Fallback"/>
              </a:rPr>
              <a:t>Verordnung zum Ruhen der Schulpflicht nach Asylanträge“ (</a:t>
            </a:r>
            <a:r>
              <a:rPr lang="de-DE" sz="1100" u="sng" spc="-1" dirty="0">
                <a:solidFill>
                  <a:srgbClr val="000000"/>
                </a:solidFill>
                <a:uFill>
                  <a:solidFill>
                    <a:srgbClr val="FFFFFF"/>
                  </a:solidFill>
                </a:uFill>
                <a:ea typeface="Droid Sans Fallback"/>
                <a:hlinkClick r:id="rId3"/>
              </a:rPr>
              <a:t>https://bravors.brandenburg.de/de/verordnungen-211613</a:t>
            </a:r>
            <a:r>
              <a:rPr lang="de-DE" sz="1100" u="sng" spc="-1" dirty="0">
                <a:solidFill>
                  <a:srgbClr val="000000"/>
                </a:solidFill>
                <a:uFill>
                  <a:solidFill>
                    <a:srgbClr val="FFFFFF"/>
                  </a:solidFill>
                </a:uFill>
                <a:ea typeface="Droid Sans Fallback"/>
              </a:rPr>
              <a:t>) </a:t>
            </a:r>
            <a:r>
              <a:rPr lang="de-DE" sz="1100" b="0" strike="noStrike" spc="-1" dirty="0">
                <a:solidFill>
                  <a:srgbClr val="000000"/>
                </a:solidFill>
                <a:uFill>
                  <a:solidFill>
                    <a:srgbClr val="FFFFFF"/>
                  </a:solidFill>
                </a:uFill>
                <a:latin typeface="Arial"/>
                <a:ea typeface="Droid Sans Fallback"/>
              </a:rPr>
              <a:t>beginnt die Schulpflicht für Flüchtlingskinder erst mit dem Verlassen der Erstaufnahmeeinrichtung und der Anmeldung an dem zugewiesenen Wohnort im Landkreis. Kinder und Jugendliche, die nicht zuerst in der Erstaufnahmeeinrichtung wohnen, werden sechs Wochen nach Erteilung einer Aufenthaltsgestattung oder Duldung schulpflichtig. Bis zum Beginn der Schulpflicht, besteht auf Antrag ein Schulrecht.</a:t>
            </a:r>
          </a:p>
          <a:p>
            <a:pPr>
              <a:lnSpc>
                <a:spcPct val="100000"/>
              </a:lnSpc>
            </a:pPr>
            <a:endParaRPr lang="de-DE" sz="1800" b="0" strike="noStrike" spc="-1" dirty="0">
              <a:solidFill>
                <a:srgbClr val="000000"/>
              </a:solidFill>
              <a:uFill>
                <a:solidFill>
                  <a:srgbClr val="FFFFFF"/>
                </a:solidFill>
              </a:uFill>
              <a:latin typeface="Arial"/>
            </a:endParaRPr>
          </a:p>
          <a:p>
            <a:pPr>
              <a:lnSpc>
                <a:spcPct val="100000"/>
              </a:lnSpc>
            </a:pPr>
            <a:r>
              <a:rPr lang="de-DE" sz="1100" b="0" strike="noStrike" spc="-1" dirty="0">
                <a:solidFill>
                  <a:srgbClr val="000000"/>
                </a:solidFill>
                <a:uFill>
                  <a:solidFill>
                    <a:srgbClr val="FFFFFF"/>
                  </a:solidFill>
                </a:uFill>
                <a:latin typeface="Arial"/>
                <a:ea typeface="Droid Sans Fallback"/>
              </a:rPr>
              <a:t>In der</a:t>
            </a:r>
            <a:r>
              <a:rPr lang="de-DE" sz="1100" b="0" u="sng" strike="noStrike" spc="-1" dirty="0">
                <a:solidFill>
                  <a:srgbClr val="000000"/>
                </a:solidFill>
                <a:uFill>
                  <a:solidFill>
                    <a:srgbClr val="FFFFFF"/>
                  </a:solidFill>
                </a:uFill>
                <a:latin typeface="Arial"/>
                <a:ea typeface="Droid Sans Fallback"/>
              </a:rPr>
              <a:t> „</a:t>
            </a:r>
            <a:r>
              <a:rPr lang="de-DE" sz="1100" b="0" u="sng" strike="noStrike" spc="-1" dirty="0">
                <a:uFill>
                  <a:solidFill>
                    <a:srgbClr val="FFFFFF"/>
                  </a:solidFill>
                </a:uFill>
                <a:latin typeface="Arial"/>
                <a:ea typeface="Droid Sans Fallback"/>
              </a:rPr>
              <a:t>Verordnung über die Eingliederungen von fremdsprachigen Schülerinnen und Schülern in die allgemeinbildenden und beruflichen Schulen (Eingliederungsverordnung – </a:t>
            </a:r>
            <a:r>
              <a:rPr lang="de-DE" sz="1100" b="0" u="sng" strike="noStrike" spc="-1" dirty="0" err="1">
                <a:uFill>
                  <a:solidFill>
                    <a:srgbClr val="FFFFFF"/>
                  </a:solidFill>
                </a:uFill>
                <a:latin typeface="Arial"/>
                <a:ea typeface="Droid Sans Fallback"/>
              </a:rPr>
              <a:t>EinglV</a:t>
            </a:r>
            <a:r>
              <a:rPr lang="de-DE" sz="1100" b="0" u="sng" strike="noStrike" spc="-1" dirty="0">
                <a:uFill>
                  <a:solidFill>
                    <a:srgbClr val="FFFFFF"/>
                  </a:solidFill>
                </a:uFill>
                <a:latin typeface="Arial"/>
                <a:ea typeface="Droid Sans Fallback"/>
              </a:rPr>
              <a:t>)</a:t>
            </a:r>
            <a:r>
              <a:rPr lang="de-DE" sz="1100" spc="-1" dirty="0">
                <a:uFill>
                  <a:solidFill>
                    <a:srgbClr val="FFFFFF"/>
                  </a:solidFill>
                </a:uFill>
                <a:ea typeface="Droid Sans Fallback"/>
              </a:rPr>
              <a:t>“ </a:t>
            </a:r>
            <a:r>
              <a:rPr lang="de-DE" sz="1100" spc="-1" dirty="0">
                <a:solidFill>
                  <a:srgbClr val="000000"/>
                </a:solidFill>
                <a:uFill>
                  <a:solidFill>
                    <a:srgbClr val="FFFFFF"/>
                  </a:solidFill>
                </a:uFill>
                <a:ea typeface="Droid Sans Fallback"/>
              </a:rPr>
              <a:t>(</a:t>
            </a:r>
            <a:r>
              <a:rPr lang="de-DE" sz="1100" spc="-1" dirty="0">
                <a:solidFill>
                  <a:srgbClr val="000000"/>
                </a:solidFill>
                <a:uFill>
                  <a:solidFill>
                    <a:srgbClr val="FFFFFF"/>
                  </a:solidFill>
                </a:uFill>
                <a:ea typeface="Droid Sans Fallback"/>
                <a:hlinkClick r:id="rId4"/>
              </a:rPr>
              <a:t>http://bravors.brandenburg.de/verordnungen/einglv_2014</a:t>
            </a:r>
            <a:r>
              <a:rPr lang="de-DE" sz="1100" spc="-1" dirty="0">
                <a:solidFill>
                  <a:srgbClr val="000000"/>
                </a:solidFill>
                <a:uFill>
                  <a:solidFill>
                    <a:srgbClr val="FFFFFF"/>
                  </a:solidFill>
                </a:uFill>
                <a:ea typeface="Droid Sans Fallback"/>
              </a:rPr>
              <a:t>)wird </a:t>
            </a:r>
            <a:r>
              <a:rPr lang="de-DE" sz="1100" b="0" strike="noStrike" spc="-1" dirty="0">
                <a:solidFill>
                  <a:srgbClr val="000000"/>
                </a:solidFill>
                <a:uFill>
                  <a:solidFill>
                    <a:srgbClr val="FFFFFF"/>
                  </a:solidFill>
                </a:uFill>
                <a:latin typeface="Arial"/>
                <a:ea typeface="Droid Sans Fallback"/>
              </a:rPr>
              <a:t>auf die schulische Integration von Flüchtlingskindern eingegangen:</a:t>
            </a:r>
            <a:endParaRPr lang="de-DE" sz="1800" b="0" strike="noStrike" spc="-1" dirty="0">
              <a:solidFill>
                <a:srgbClr val="000000"/>
              </a:solidFill>
              <a:uFill>
                <a:solidFill>
                  <a:srgbClr val="FFFFFF"/>
                </a:solidFill>
              </a:uFill>
              <a:latin typeface="Arial"/>
            </a:endParaRPr>
          </a:p>
          <a:p>
            <a:pPr>
              <a:lnSpc>
                <a:spcPct val="100000"/>
              </a:lnSpc>
            </a:pPr>
            <a:r>
              <a:rPr lang="de-DE" sz="1100" b="0" strike="noStrike" spc="-1" dirty="0">
                <a:solidFill>
                  <a:srgbClr val="000000"/>
                </a:solidFill>
                <a:uFill>
                  <a:solidFill>
                    <a:srgbClr val="FFFFFF"/>
                  </a:solidFill>
                </a:uFill>
                <a:latin typeface="Arial"/>
                <a:ea typeface="Droid Sans Fallback"/>
              </a:rPr>
              <a:t>§3 der Verordnung bestimmt, in welche Klassenstufe der Schüler oder die Schülerin aufgenommen werden soll. Hier wird u.a. klar gesagt, dass sich die Aufnahme in die 1. Klasse der Grundschule nach der</a:t>
            </a:r>
            <a:r>
              <a:rPr lang="de-DE" sz="1100" b="0" u="sng" strike="noStrike" spc="-1" dirty="0">
                <a:uFill>
                  <a:solidFill>
                    <a:srgbClr val="FFFFFF"/>
                  </a:solidFill>
                </a:uFill>
                <a:latin typeface="Arial"/>
                <a:ea typeface="Droid Sans Fallback"/>
              </a:rPr>
              <a:t> Grundschulverordnung </a:t>
            </a:r>
            <a:r>
              <a:rPr lang="de-DE" sz="1100" b="0" strike="noStrike" spc="-1" dirty="0">
                <a:solidFill>
                  <a:srgbClr val="000000"/>
                </a:solidFill>
                <a:uFill>
                  <a:solidFill>
                    <a:srgbClr val="FFFFFF"/>
                  </a:solidFill>
                </a:uFill>
                <a:latin typeface="Arial"/>
                <a:ea typeface="Droid Sans Fallback"/>
              </a:rPr>
              <a:t>(</a:t>
            </a:r>
            <a:r>
              <a:rPr lang="de-DE" sz="1100" spc="-1" dirty="0">
                <a:solidFill>
                  <a:srgbClr val="000000"/>
                </a:solidFill>
                <a:uFill>
                  <a:solidFill>
                    <a:srgbClr val="FFFFFF"/>
                  </a:solidFill>
                </a:uFill>
                <a:ea typeface="Droid Sans Fallback"/>
                <a:hlinkClick r:id="rId5"/>
              </a:rPr>
              <a:t>http://bravors.brandenburg.de/verordnungen/gv_2015</a:t>
            </a:r>
            <a:r>
              <a:rPr lang="de-DE" sz="1100" spc="-1" dirty="0">
                <a:solidFill>
                  <a:srgbClr val="000000"/>
                </a:solidFill>
                <a:uFill>
                  <a:solidFill>
                    <a:srgbClr val="FFFFFF"/>
                  </a:solidFill>
                </a:uFill>
                <a:ea typeface="Droid Sans Fallback"/>
              </a:rPr>
              <a:t>) richtet </a:t>
            </a:r>
            <a:r>
              <a:rPr lang="de-DE" sz="1100" b="0" strike="noStrike" spc="-1" dirty="0">
                <a:solidFill>
                  <a:srgbClr val="000000"/>
                </a:solidFill>
                <a:uFill>
                  <a:solidFill>
                    <a:srgbClr val="FFFFFF"/>
                  </a:solidFill>
                </a:uFill>
                <a:latin typeface="Arial"/>
                <a:ea typeface="Droid Sans Fallback"/>
              </a:rPr>
              <a:t>und eine Zurückstellung lediglich wegen unzureichender deutscher Sprachkenntnisse unzulässig ist. </a:t>
            </a:r>
            <a:endParaRPr lang="de-DE" sz="1800" b="0" strike="noStrike" spc="-1" dirty="0">
              <a:solidFill>
                <a:srgbClr val="000000"/>
              </a:solidFill>
              <a:uFill>
                <a:solidFill>
                  <a:srgbClr val="FFFFFF"/>
                </a:solidFill>
              </a:uFill>
              <a:latin typeface="Arial"/>
            </a:endParaRPr>
          </a:p>
          <a:p>
            <a:pPr>
              <a:lnSpc>
                <a:spcPct val="100000"/>
              </a:lnSpc>
            </a:pPr>
            <a:r>
              <a:rPr lang="de-DE" sz="1100" b="0" strike="noStrike" spc="-1" dirty="0">
                <a:solidFill>
                  <a:srgbClr val="000000"/>
                </a:solidFill>
                <a:uFill>
                  <a:solidFill>
                    <a:srgbClr val="FFFFFF"/>
                  </a:solidFill>
                </a:uFill>
                <a:latin typeface="Arial"/>
                <a:ea typeface="Droid Sans Fallback"/>
              </a:rPr>
              <a:t>§5 und 6 regeln die Einrichtung von Vorbereitungs- oder Förderklassen. Für diese Vorbereitungs- oder Förderklassen erhalten die Schulen von den Schulämtern laut </a:t>
            </a:r>
            <a:r>
              <a:rPr lang="de-DE" sz="1100" b="0" u="sng" strike="noStrike" spc="-1" dirty="0">
                <a:uFill>
                  <a:solidFill>
                    <a:srgbClr val="FFFFFF"/>
                  </a:solidFill>
                </a:uFill>
                <a:latin typeface="Arial"/>
                <a:ea typeface="Droid Sans Fallback"/>
              </a:rPr>
              <a:t>Verwaltungsvorschrift für die Unterrichtsorganisation </a:t>
            </a:r>
            <a:r>
              <a:rPr lang="de-DE" sz="1100" u="sng" spc="-1" dirty="0">
                <a:uFill>
                  <a:solidFill>
                    <a:srgbClr val="FFFFFF"/>
                  </a:solidFill>
                </a:uFill>
                <a:ea typeface="Droid Sans Fallback"/>
              </a:rPr>
              <a:t>(</a:t>
            </a:r>
            <a:r>
              <a:rPr lang="de-DE" sz="1100" u="sng" spc="-1" dirty="0">
                <a:uFill>
                  <a:solidFill>
                    <a:srgbClr val="FFFFFF"/>
                  </a:solidFill>
                </a:uFill>
                <a:ea typeface="Droid Sans Fallback"/>
                <a:hlinkClick r:id="rId6"/>
              </a:rPr>
              <a:t>http://bravors.brandenburg.de/verwaltungsvorschriften/unterrichtsorg_2012</a:t>
            </a:r>
            <a:r>
              <a:rPr lang="de-DE" sz="1100" u="sng" spc="-1" dirty="0">
                <a:uFill>
                  <a:solidFill>
                    <a:srgbClr val="FFFFFF"/>
                  </a:solidFill>
                </a:uFill>
                <a:ea typeface="Droid Sans Fallback"/>
              </a:rPr>
              <a:t>) </a:t>
            </a:r>
            <a:r>
              <a:rPr lang="de-DE" sz="1100" b="0" strike="noStrike" spc="-1" dirty="0">
                <a:solidFill>
                  <a:srgbClr val="000000"/>
                </a:solidFill>
                <a:uFill>
                  <a:solidFill>
                    <a:srgbClr val="FFFFFF"/>
                  </a:solidFill>
                </a:uFill>
                <a:latin typeface="Arial"/>
                <a:ea typeface="Droid Sans Fallback"/>
              </a:rPr>
              <a:t>Vollzeitlehrkräfteeinheiten(VZE). </a:t>
            </a:r>
          </a:p>
          <a:p>
            <a:pPr>
              <a:lnSpc>
                <a:spcPct val="100000"/>
              </a:lnSpc>
            </a:pPr>
            <a:endParaRPr lang="de-DE" sz="1100" spc="-1" dirty="0">
              <a:solidFill>
                <a:srgbClr val="000000"/>
              </a:solidFill>
              <a:uFill>
                <a:solidFill>
                  <a:srgbClr val="FFFFFF"/>
                </a:solidFill>
              </a:uFill>
              <a:latin typeface="Arial"/>
              <a:ea typeface="Droid Sans Fallback"/>
            </a:endParaRPr>
          </a:p>
          <a:p>
            <a:pPr>
              <a:lnSpc>
                <a:spcPct val="100000"/>
              </a:lnSpc>
            </a:pPr>
            <a:r>
              <a:rPr lang="de-DE" sz="1100" b="0" strike="noStrike" spc="-1" dirty="0">
                <a:solidFill>
                  <a:srgbClr val="000000"/>
                </a:solidFill>
                <a:uFill>
                  <a:solidFill>
                    <a:srgbClr val="FFFFFF"/>
                  </a:solidFill>
                </a:uFill>
                <a:latin typeface="Arial"/>
                <a:ea typeface="Droid Sans Fallback"/>
              </a:rPr>
              <a:t>BFS-G-Plus-Klassen</a:t>
            </a:r>
            <a:r>
              <a:rPr lang="de-DE" sz="1100" spc="-1" dirty="0">
                <a:solidFill>
                  <a:srgbClr val="000000"/>
                </a:solidFill>
                <a:uFill>
                  <a:solidFill>
                    <a:srgbClr val="FFFFFF"/>
                  </a:solidFill>
                </a:uFill>
                <a:ea typeface="Droid Sans Fallback"/>
              </a:rPr>
              <a:t>: </a:t>
            </a:r>
            <a:r>
              <a:rPr lang="de-DE" sz="1100" spc="-1" dirty="0">
                <a:solidFill>
                  <a:srgbClr val="000000"/>
                </a:solidFill>
                <a:uFill>
                  <a:solidFill>
                    <a:srgbClr val="FFFFFF"/>
                  </a:solidFill>
                </a:uFill>
                <a:ea typeface="Droid Sans Fallback"/>
                <a:hlinkClick r:id="rId7"/>
              </a:rPr>
              <a:t>http://www.fluechtlingshilfe-brandenburg.de/fileadmin/user_upload/BSG_Plus_Klassen.pdf</a:t>
            </a:r>
            <a:endParaRPr lang="de-DE" sz="1100" spc="-1" dirty="0">
              <a:solidFill>
                <a:srgbClr val="000000"/>
              </a:solidFill>
              <a:uFill>
                <a:solidFill>
                  <a:srgbClr val="FFFFFF"/>
                </a:solidFill>
              </a:uFill>
              <a:ea typeface="Droid Sans Fallback"/>
            </a:endParaRPr>
          </a:p>
          <a:p>
            <a:pPr>
              <a:lnSpc>
                <a:spcPct val="100000"/>
              </a:lnSpc>
            </a:pPr>
            <a:endParaRPr lang="de-DE" sz="1800" b="0" strike="noStrike" spc="-1" dirty="0">
              <a:solidFill>
                <a:srgbClr val="000000"/>
              </a:solidFill>
              <a:uFill>
                <a:solidFill>
                  <a:srgbClr val="FFFFFF"/>
                </a:solidFill>
              </a:uFill>
              <a:latin typeface="Arial"/>
            </a:endParaRPr>
          </a:p>
          <a:p>
            <a:pPr>
              <a:lnSpc>
                <a:spcPct val="100000"/>
              </a:lnSpc>
            </a:pPr>
            <a:r>
              <a:rPr lang="de-DE" sz="1100" b="1" strike="noStrike" spc="-1" dirty="0">
                <a:solidFill>
                  <a:srgbClr val="000000"/>
                </a:solidFill>
                <a:uFill>
                  <a:solidFill>
                    <a:srgbClr val="FFFFFF"/>
                  </a:solidFill>
                </a:uFill>
                <a:latin typeface="Arial"/>
                <a:ea typeface="Droid Sans Fallback"/>
              </a:rPr>
              <a:t>Kita:</a:t>
            </a:r>
            <a:r>
              <a:rPr lang="de-DE" sz="1100" b="0" strike="noStrike" spc="-1" dirty="0">
                <a:solidFill>
                  <a:srgbClr val="000000"/>
                </a:solidFill>
                <a:uFill>
                  <a:solidFill>
                    <a:srgbClr val="FFFFFF"/>
                  </a:solidFill>
                </a:uFill>
                <a:latin typeface="Arial"/>
                <a:ea typeface="Droid Sans Fallback"/>
              </a:rPr>
              <a:t> Kinder von Asylbewerber- und Flüchtlingsfamilien haben denselben Rechtsanspruch auf einen Kita-Platz wie alle Kinder: vom vollendeten ersten Lebensjahr in der Krippe bis zum Ende der 4. Klasse im Hort.</a:t>
            </a:r>
            <a:r>
              <a:rPr lang="de-DE" sz="1100" b="0" u="sng" strike="noStrike" spc="-1" dirty="0">
                <a:solidFill>
                  <a:srgbClr val="000000"/>
                </a:solidFill>
                <a:uFill>
                  <a:solidFill>
                    <a:srgbClr val="FFFFFF"/>
                  </a:solidFill>
                </a:uFill>
                <a:latin typeface="Arial"/>
                <a:ea typeface="Droid Sans Fallback"/>
              </a:rPr>
              <a:t> </a:t>
            </a:r>
          </a:p>
          <a:p>
            <a:pPr>
              <a:lnSpc>
                <a:spcPct val="100000"/>
              </a:lnSpc>
            </a:pPr>
            <a:endParaRPr lang="de-DE" sz="1100" u="sng" spc="-1" dirty="0">
              <a:solidFill>
                <a:srgbClr val="000000"/>
              </a:solidFill>
              <a:uFill>
                <a:solidFill>
                  <a:srgbClr val="FFFFFF"/>
                </a:solidFill>
              </a:uFill>
              <a:latin typeface="Arial"/>
            </a:endParaRPr>
          </a:p>
          <a:p>
            <a:pPr>
              <a:lnSpc>
                <a:spcPct val="100000"/>
              </a:lnSpc>
            </a:pPr>
            <a:r>
              <a:rPr lang="de-DE" sz="1100" u="sng" spc="-1" dirty="0">
                <a:solidFill>
                  <a:srgbClr val="000000"/>
                </a:solidFill>
                <a:uFill>
                  <a:solidFill>
                    <a:srgbClr val="FFFFFF"/>
                  </a:solidFill>
                </a:uFill>
                <a:latin typeface="Arial"/>
              </a:rPr>
              <a:t>Weitere Informationen z</a:t>
            </a:r>
            <a:r>
              <a:rPr lang="de-DE" sz="1100" b="0" u="sng" strike="noStrike" spc="-1" dirty="0">
                <a:solidFill>
                  <a:srgbClr val="000000"/>
                </a:solidFill>
                <a:uFill>
                  <a:solidFill>
                    <a:srgbClr val="FFFFFF"/>
                  </a:solidFill>
                </a:uFill>
                <a:latin typeface="Arial"/>
              </a:rPr>
              <a:t>um Thema Schule und Kita:</a:t>
            </a:r>
          </a:p>
          <a:p>
            <a:pPr>
              <a:lnSpc>
                <a:spcPct val="100000"/>
              </a:lnSpc>
            </a:pPr>
            <a:r>
              <a:rPr lang="de-DE" sz="1100" spc="-1" dirty="0">
                <a:solidFill>
                  <a:srgbClr val="000000"/>
                </a:solidFill>
                <a:uFill>
                  <a:solidFill>
                    <a:srgbClr val="FFFFFF"/>
                  </a:solidFill>
                </a:uFill>
                <a:hlinkClick r:id="rId8"/>
              </a:rPr>
              <a:t>http://www.mbjs.brandenburg.de/sixcms/detail.php/bb1.c.404925.de</a:t>
            </a:r>
            <a:endParaRPr lang="de-DE" sz="1100" spc="-1" dirty="0">
              <a:solidFill>
                <a:srgbClr val="000000"/>
              </a:solidFill>
              <a:uFill>
                <a:solidFill>
                  <a:srgbClr val="FFFFFF"/>
                </a:solidFill>
              </a:uFill>
            </a:endParaRPr>
          </a:p>
          <a:p>
            <a:pPr>
              <a:lnSpc>
                <a:spcPct val="100000"/>
              </a:lnSpc>
            </a:pPr>
            <a:r>
              <a:rPr lang="de-DE" sz="1100" spc="-1" dirty="0">
                <a:solidFill>
                  <a:srgbClr val="000000"/>
                </a:solidFill>
                <a:uFill>
                  <a:solidFill>
                    <a:srgbClr val="FFFFFF"/>
                  </a:solidFill>
                </a:uFill>
                <a:hlinkClick r:id="rId9"/>
              </a:rPr>
              <a:t>http://www.mbjs.brandenburg.de/sixcms/media.php/5527/77_16_mbjs_asyl_flucht_kinder_jugendliche_kabinett.pdf</a:t>
            </a:r>
            <a:endParaRPr lang="de-DE" sz="1100" spc="-1" dirty="0">
              <a:solidFill>
                <a:srgbClr val="000000"/>
              </a:solidFill>
              <a:uFill>
                <a:solidFill>
                  <a:srgbClr val="FFFFFF"/>
                </a:solidFill>
              </a:uFill>
            </a:endParaRPr>
          </a:p>
          <a:p>
            <a:pPr>
              <a:lnSpc>
                <a:spcPct val="100000"/>
              </a:lnSpc>
            </a:pPr>
            <a:endParaRPr lang="de-DE" sz="1100" spc="-1" dirty="0">
              <a:solidFill>
                <a:srgbClr val="000000"/>
              </a:solidFill>
              <a:uFill>
                <a:solidFill>
                  <a:srgbClr val="FFFFFF"/>
                </a:solidFill>
              </a:uFill>
            </a:endParaRPr>
          </a:p>
          <a:p>
            <a:pPr>
              <a:lnSpc>
                <a:spcPct val="100000"/>
              </a:lnSpc>
            </a:pPr>
            <a:endParaRPr lang="de-DE" sz="1100" b="0" strike="noStrike" spc="-1" dirty="0">
              <a:solidFill>
                <a:srgbClr val="000000"/>
              </a:solidFill>
              <a:uFill>
                <a:solidFill>
                  <a:srgbClr val="FFFFFF"/>
                </a:solidFill>
              </a:uFill>
              <a:latin typeface="Arial"/>
            </a:endParaRPr>
          </a:p>
        </p:txBody>
      </p:sp>
    </p:spTree>
    <p:extLst>
      <p:ext uri="{BB962C8B-B14F-4D97-AF65-F5344CB8AC3E}">
        <p14:creationId xmlns:p14="http://schemas.microsoft.com/office/powerpoint/2010/main" val="3113533154"/>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5" name="CustomShape 1"/>
          <p:cNvSpPr/>
          <p:nvPr/>
        </p:nvSpPr>
        <p:spPr>
          <a:xfrm>
            <a:off x="755640" y="5078520"/>
            <a:ext cx="6045840" cy="4809240"/>
          </a:xfrm>
          <a:prstGeom prst="rect">
            <a:avLst/>
          </a:prstGeom>
          <a:noFill/>
          <a:ln>
            <a:noFill/>
          </a:ln>
        </p:spPr>
        <p:style>
          <a:lnRef idx="0">
            <a:scrgbClr r="0" g="0" b="0"/>
          </a:lnRef>
          <a:fillRef idx="0">
            <a:scrgbClr r="0" g="0" b="0"/>
          </a:fillRef>
          <a:effectRef idx="0">
            <a:scrgbClr r="0" g="0" b="0"/>
          </a:effectRef>
          <a:fontRef idx="minor"/>
        </p:style>
      </p:sp>
      <p:sp>
        <p:nvSpPr>
          <p:cNvPr id="426" name="CustomShape 2"/>
          <p:cNvSpPr/>
          <p:nvPr/>
        </p:nvSpPr>
        <p:spPr>
          <a:xfrm>
            <a:off x="792000" y="817200"/>
            <a:ext cx="6012720" cy="8133480"/>
          </a:xfrm>
          <a:prstGeom prst="rect">
            <a:avLst/>
          </a:prstGeom>
          <a:noFill/>
          <a:ln>
            <a:noFill/>
          </a:ln>
        </p:spPr>
        <p:style>
          <a:lnRef idx="0">
            <a:scrgbClr r="0" g="0" b="0"/>
          </a:lnRef>
          <a:fillRef idx="0">
            <a:scrgbClr r="0" g="0" b="0"/>
          </a:fillRef>
          <a:effectRef idx="0">
            <a:scrgbClr r="0" g="0" b="0"/>
          </a:effectRef>
          <a:fontRef idx="minor"/>
        </p:style>
        <p:txBody>
          <a:bodyPr lIns="0" tIns="0" rIns="0" bIns="0"/>
          <a:lstStyle/>
          <a:p>
            <a:pPr>
              <a:lnSpc>
                <a:spcPct val="100000"/>
              </a:lnSpc>
            </a:pPr>
            <a:r>
              <a:rPr lang="de-DE" sz="1100" spc="-1" dirty="0">
                <a:solidFill>
                  <a:srgbClr val="000000"/>
                </a:solidFill>
                <a:uFill>
                  <a:solidFill>
                    <a:srgbClr val="FFFFFF"/>
                  </a:solidFill>
                </a:uFill>
                <a:ea typeface="Droid Sans Fallback"/>
              </a:rPr>
              <a:t>Informationen zum Zugang zu Sprachförderung: </a:t>
            </a:r>
            <a:r>
              <a:rPr lang="de-DE" sz="1100" spc="-1" dirty="0">
                <a:solidFill>
                  <a:srgbClr val="000000"/>
                </a:solidFill>
                <a:uFill>
                  <a:solidFill>
                    <a:srgbClr val="FFFFFF"/>
                  </a:solidFill>
                </a:uFill>
                <a:ea typeface="Droid Sans Fallback"/>
                <a:hlinkClick r:id="rId3"/>
              </a:rPr>
              <a:t>http://www.einwanderer.net/fileadmin/downloads/tabellen_und_uebersichten/sprachfoerderung.pdf</a:t>
            </a:r>
            <a:endParaRPr lang="de-DE" sz="1100" spc="-1" dirty="0">
              <a:solidFill>
                <a:srgbClr val="000000"/>
              </a:solidFill>
              <a:uFill>
                <a:solidFill>
                  <a:srgbClr val="FFFFFF"/>
                </a:solidFill>
              </a:uFill>
              <a:ea typeface="Droid Sans Fallback"/>
            </a:endParaRPr>
          </a:p>
          <a:p>
            <a:pPr>
              <a:lnSpc>
                <a:spcPct val="100000"/>
              </a:lnSpc>
            </a:pPr>
            <a:endParaRPr lang="de-DE" sz="1100" spc="-1" dirty="0">
              <a:solidFill>
                <a:srgbClr val="000000"/>
              </a:solidFill>
              <a:uFill>
                <a:solidFill>
                  <a:srgbClr val="FFFFFF"/>
                </a:solidFill>
              </a:uFill>
              <a:ea typeface="Droid Sans Fallback"/>
            </a:endParaRPr>
          </a:p>
          <a:p>
            <a:r>
              <a:rPr lang="de-DE" sz="1100" b="1" dirty="0"/>
              <a:t> </a:t>
            </a:r>
            <a:r>
              <a:rPr lang="de-DE" sz="1100" dirty="0"/>
              <a:t>In Brandenburg werden darüber hinaus </a:t>
            </a:r>
            <a:r>
              <a:rPr lang="de-DE" sz="1100" b="1" dirty="0"/>
              <a:t>„Deutschkurse für Flüchtlinge“ </a:t>
            </a:r>
            <a:r>
              <a:rPr lang="de-DE" sz="1100" dirty="0"/>
              <a:t>mit ESF-Mittel gefördert. Die Kurse stehen allen Flüchtlingen offen. Das Programm wurde bis Ende 2017 verlängert:</a:t>
            </a:r>
          </a:p>
          <a:p>
            <a:r>
              <a:rPr lang="de-DE" sz="1100" dirty="0">
                <a:hlinkClick r:id="rId4"/>
              </a:rPr>
              <a:t>http://www.wdb-brandenburg.de/news_detail.313.0.html?&amp;tx_ttnews[tt_news]=1641&amp;tx_ttnews[backPid]=312&amp;cHash=c3ed2b58d89d90c01a3f87c5dddd9de3</a:t>
            </a:r>
            <a:endParaRPr lang="de-DE" sz="1100" dirty="0"/>
          </a:p>
          <a:p>
            <a:r>
              <a:rPr lang="de-DE" sz="1100" dirty="0">
                <a:hlinkClick r:id="rId5"/>
              </a:rPr>
              <a:t>http://www.wdb-brandenburg.de/Deutschkurse-fuer-Fluechtlinge.358.0.html</a:t>
            </a:r>
            <a:endParaRPr lang="de-DE" sz="1100" dirty="0"/>
          </a:p>
          <a:p>
            <a:endParaRPr lang="de-DE" sz="1100" b="1" dirty="0"/>
          </a:p>
          <a:p>
            <a:pPr>
              <a:lnSpc>
                <a:spcPct val="100000"/>
              </a:lnSpc>
            </a:pPr>
            <a:endParaRPr lang="de-DE" sz="1100" spc="-1" dirty="0">
              <a:solidFill>
                <a:srgbClr val="000000"/>
              </a:solidFill>
              <a:uFill>
                <a:solidFill>
                  <a:srgbClr val="FFFFFF"/>
                </a:solidFill>
              </a:uFill>
              <a:ea typeface="Droid Sans Fallback"/>
            </a:endParaRPr>
          </a:p>
          <a:p>
            <a:pPr>
              <a:lnSpc>
                <a:spcPct val="100000"/>
              </a:lnSpc>
            </a:pPr>
            <a:endParaRPr lang="de-DE" sz="1100" spc="-1" dirty="0">
              <a:solidFill>
                <a:srgbClr val="000000"/>
              </a:solidFill>
              <a:uFill>
                <a:solidFill>
                  <a:srgbClr val="FFFFFF"/>
                </a:solidFill>
              </a:uFill>
            </a:endParaRPr>
          </a:p>
          <a:p>
            <a:pPr>
              <a:lnSpc>
                <a:spcPct val="100000"/>
              </a:lnSpc>
            </a:pPr>
            <a:endParaRPr lang="de-DE" sz="1100" b="0" strike="noStrike" spc="-1" dirty="0">
              <a:solidFill>
                <a:srgbClr val="000000"/>
              </a:solidFill>
              <a:uFill>
                <a:solidFill>
                  <a:srgbClr val="FFFFFF"/>
                </a:solidFill>
              </a:uFill>
              <a:latin typeface="Arial"/>
            </a:endParaRPr>
          </a:p>
        </p:txBody>
      </p:sp>
    </p:spTree>
    <p:extLst>
      <p:ext uri="{BB962C8B-B14F-4D97-AF65-F5344CB8AC3E}">
        <p14:creationId xmlns:p14="http://schemas.microsoft.com/office/powerpoint/2010/main" val="1510668636"/>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6" name="CustomShape 1"/>
          <p:cNvSpPr/>
          <p:nvPr/>
        </p:nvSpPr>
        <p:spPr>
          <a:xfrm>
            <a:off x="755640" y="5078520"/>
            <a:ext cx="6045840" cy="4809240"/>
          </a:xfrm>
          <a:prstGeom prst="rect">
            <a:avLst/>
          </a:prstGeom>
          <a:noFill/>
          <a:ln>
            <a:noFill/>
          </a:ln>
        </p:spPr>
        <p:style>
          <a:lnRef idx="0">
            <a:scrgbClr r="0" g="0" b="0"/>
          </a:lnRef>
          <a:fillRef idx="0">
            <a:scrgbClr r="0" g="0" b="0"/>
          </a:fillRef>
          <a:effectRef idx="0">
            <a:scrgbClr r="0" g="0" b="0"/>
          </a:effectRef>
          <a:fontRef idx="minor"/>
        </p:style>
      </p:sp>
      <p:sp>
        <p:nvSpPr>
          <p:cNvPr id="2" name="Textfeld 1"/>
          <p:cNvSpPr txBox="1"/>
          <p:nvPr/>
        </p:nvSpPr>
        <p:spPr>
          <a:xfrm>
            <a:off x="755640" y="1800225"/>
            <a:ext cx="5581650" cy="1954381"/>
          </a:xfrm>
          <a:prstGeom prst="rect">
            <a:avLst/>
          </a:prstGeom>
          <a:noFill/>
        </p:spPr>
        <p:txBody>
          <a:bodyPr wrap="square" rtlCol="0">
            <a:spAutoFit/>
          </a:bodyPr>
          <a:lstStyle/>
          <a:p>
            <a:r>
              <a:rPr lang="de-DE" sz="1100" spc="-1" dirty="0">
                <a:solidFill>
                  <a:srgbClr val="000000"/>
                </a:solidFill>
                <a:uFill>
                  <a:solidFill>
                    <a:srgbClr val="FFFFFF"/>
                  </a:solidFill>
                </a:uFill>
              </a:rPr>
              <a:t>Zum Ablauf des Asylverfahrens:</a:t>
            </a:r>
          </a:p>
          <a:p>
            <a:r>
              <a:rPr lang="de-DE" sz="1100" spc="-1" dirty="0">
                <a:solidFill>
                  <a:srgbClr val="000000"/>
                </a:solidFill>
                <a:uFill>
                  <a:solidFill>
                    <a:srgbClr val="FFFFFF"/>
                  </a:solidFill>
                </a:uFill>
                <a:hlinkClick r:id="rId3"/>
              </a:rPr>
              <a:t>http://www.asyl.net/fileadmin/user_upload/redaktion/Dokumente/Publikationen/Basisinformationen/Basisinf1.pdf</a:t>
            </a:r>
            <a:endParaRPr lang="de-DE" sz="1100" spc="-1" dirty="0">
              <a:solidFill>
                <a:srgbClr val="000000"/>
              </a:solidFill>
              <a:uFill>
                <a:solidFill>
                  <a:srgbClr val="FFFFFF"/>
                </a:solidFill>
              </a:uFill>
            </a:endParaRPr>
          </a:p>
          <a:p>
            <a:endParaRPr lang="de-DE" sz="1100" spc="-1" dirty="0">
              <a:solidFill>
                <a:srgbClr val="000000"/>
              </a:solidFill>
              <a:uFill>
                <a:solidFill>
                  <a:srgbClr val="FFFFFF"/>
                </a:solidFill>
              </a:uFill>
            </a:endParaRPr>
          </a:p>
          <a:p>
            <a:r>
              <a:rPr lang="de-DE" sz="1100" spc="-1" dirty="0">
                <a:solidFill>
                  <a:srgbClr val="000000"/>
                </a:solidFill>
                <a:uFill>
                  <a:solidFill>
                    <a:srgbClr val="FFFFFF"/>
                  </a:solidFill>
                </a:uFill>
              </a:rPr>
              <a:t>Informationen zur Anhörung:</a:t>
            </a:r>
          </a:p>
          <a:p>
            <a:r>
              <a:rPr lang="de-DE" sz="1100" spc="-1" dirty="0">
                <a:solidFill>
                  <a:srgbClr val="000000"/>
                </a:solidFill>
                <a:uFill>
                  <a:solidFill>
                    <a:srgbClr val="FFFFFF"/>
                  </a:solidFill>
                </a:uFill>
                <a:hlinkClick r:id="rId4"/>
              </a:rPr>
              <a:t>http://www.asyl.net/arbeitshilfen-publikationen/arbeitshilfen-zum-aufenthalts-und-fluechtlingsrecht/informationsblatt-anhoerung/</a:t>
            </a:r>
            <a:endParaRPr lang="de-DE" sz="1100" spc="-1" dirty="0">
              <a:solidFill>
                <a:srgbClr val="000000"/>
              </a:solidFill>
              <a:uFill>
                <a:solidFill>
                  <a:srgbClr val="FFFFFF"/>
                </a:solidFill>
              </a:uFill>
            </a:endParaRPr>
          </a:p>
          <a:p>
            <a:endParaRPr lang="de-DE" sz="1100" spc="-1" dirty="0">
              <a:solidFill>
                <a:srgbClr val="000000"/>
              </a:solidFill>
              <a:uFill>
                <a:solidFill>
                  <a:srgbClr val="FFFFFF"/>
                </a:solidFill>
              </a:uFill>
            </a:endParaRPr>
          </a:p>
          <a:p>
            <a:endParaRPr lang="de-DE" sz="1100" spc="-1" dirty="0">
              <a:solidFill>
                <a:srgbClr val="000000"/>
              </a:solidFill>
              <a:uFill>
                <a:solidFill>
                  <a:srgbClr val="FFFFFF"/>
                </a:solidFill>
              </a:uFill>
            </a:endParaRPr>
          </a:p>
          <a:p>
            <a:endParaRPr lang="de-DE" sz="1100" spc="-1" dirty="0">
              <a:solidFill>
                <a:srgbClr val="000000"/>
              </a:solidFill>
              <a:uFill>
                <a:solidFill>
                  <a:srgbClr val="FFFFFF"/>
                </a:solidFill>
              </a:uFill>
            </a:endParaRPr>
          </a:p>
          <a:p>
            <a:endParaRPr lang="de-DE" sz="1100" spc="-1" dirty="0">
              <a:solidFill>
                <a:srgbClr val="000000"/>
              </a:solidFill>
              <a:uFill>
                <a:solidFill>
                  <a:srgbClr val="FFFFFF"/>
                </a:solidFill>
              </a:uFill>
            </a:endParaRPr>
          </a:p>
        </p:txBody>
      </p:sp>
    </p:spTree>
    <p:extLst>
      <p:ext uri="{BB962C8B-B14F-4D97-AF65-F5344CB8AC3E}">
        <p14:creationId xmlns:p14="http://schemas.microsoft.com/office/powerpoint/2010/main" val="3585330130"/>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3" name="CustomShape 1"/>
          <p:cNvSpPr/>
          <p:nvPr/>
        </p:nvSpPr>
        <p:spPr>
          <a:xfrm>
            <a:off x="755640" y="5078520"/>
            <a:ext cx="6045840" cy="4809240"/>
          </a:xfrm>
          <a:prstGeom prst="rect">
            <a:avLst/>
          </a:prstGeom>
          <a:noFill/>
          <a:ln>
            <a:noFill/>
          </a:ln>
        </p:spPr>
        <p:style>
          <a:lnRef idx="0">
            <a:scrgbClr r="0" g="0" b="0"/>
          </a:lnRef>
          <a:fillRef idx="0">
            <a:scrgbClr r="0" g="0" b="0"/>
          </a:fillRef>
          <a:effectRef idx="0">
            <a:scrgbClr r="0" g="0" b="0"/>
          </a:effectRef>
          <a:fontRef idx="minor"/>
        </p:style>
      </p:sp>
      <p:sp>
        <p:nvSpPr>
          <p:cNvPr id="404" name="CustomShape 2"/>
          <p:cNvSpPr/>
          <p:nvPr/>
        </p:nvSpPr>
        <p:spPr>
          <a:xfrm>
            <a:off x="755640" y="5078520"/>
            <a:ext cx="6015600" cy="4779000"/>
          </a:xfrm>
          <a:prstGeom prst="rect">
            <a:avLst/>
          </a:prstGeom>
          <a:noFill/>
          <a:ln>
            <a:noFill/>
          </a:ln>
        </p:spPr>
        <p:style>
          <a:lnRef idx="0">
            <a:scrgbClr r="0" g="0" b="0"/>
          </a:lnRef>
          <a:fillRef idx="0">
            <a:scrgbClr r="0" g="0" b="0"/>
          </a:fillRef>
          <a:effectRef idx="0">
            <a:scrgbClr r="0" g="0" b="0"/>
          </a:effectRef>
          <a:fontRef idx="minor"/>
        </p:style>
      </p:sp>
      <p:sp>
        <p:nvSpPr>
          <p:cNvPr id="405" name="CustomShape 3"/>
          <p:cNvSpPr/>
          <p:nvPr/>
        </p:nvSpPr>
        <p:spPr>
          <a:xfrm>
            <a:off x="755640" y="802440"/>
            <a:ext cx="5926680" cy="66934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r>
              <a:rPr lang="de-DE" sz="1100" b="0" strike="noStrike" spc="-1" dirty="0">
                <a:solidFill>
                  <a:srgbClr val="000000"/>
                </a:solidFill>
                <a:uFill>
                  <a:solidFill>
                    <a:srgbClr val="FFFFFF"/>
                  </a:solidFill>
                </a:uFill>
                <a:latin typeface="Arial"/>
              </a:rPr>
              <a:t>Quelle:</a:t>
            </a:r>
          </a:p>
          <a:p>
            <a:pPr>
              <a:lnSpc>
                <a:spcPct val="100000"/>
              </a:lnSpc>
            </a:pPr>
            <a:r>
              <a:rPr lang="de-DE" sz="1100" spc="-1" dirty="0">
                <a:solidFill>
                  <a:srgbClr val="000000"/>
                </a:solidFill>
                <a:uFill>
                  <a:solidFill>
                    <a:srgbClr val="FFFFFF"/>
                  </a:solidFill>
                </a:uFill>
                <a:hlinkClick r:id="rId3"/>
              </a:rPr>
              <a:t>http://dipbt.bundestag.de/dip21/btd/18/112/1811262.pdf</a:t>
            </a:r>
            <a:endParaRPr lang="de-DE" sz="1100" spc="-1" dirty="0">
              <a:solidFill>
                <a:srgbClr val="000000"/>
              </a:solidFill>
              <a:uFill>
                <a:solidFill>
                  <a:srgbClr val="FFFFFF"/>
                </a:solidFill>
              </a:uFill>
            </a:endParaRPr>
          </a:p>
          <a:p>
            <a:pPr>
              <a:lnSpc>
                <a:spcPct val="100000"/>
              </a:lnSpc>
            </a:pPr>
            <a:endParaRPr lang="de-DE" sz="1100" b="0" strike="noStrike" spc="-1" dirty="0">
              <a:solidFill>
                <a:srgbClr val="000000"/>
              </a:solidFill>
              <a:uFill>
                <a:solidFill>
                  <a:srgbClr val="FFFFFF"/>
                </a:solidFill>
              </a:uFill>
              <a:latin typeface="Arial"/>
              <a:ea typeface="+mn-ea"/>
            </a:endParaRPr>
          </a:p>
          <a:p>
            <a:pPr>
              <a:lnSpc>
                <a:spcPct val="100000"/>
              </a:lnSpc>
            </a:pPr>
            <a:endParaRPr lang="de-DE" sz="1100" b="0" strike="noStrike" spc="-1" dirty="0">
              <a:solidFill>
                <a:srgbClr val="000000"/>
              </a:solidFill>
              <a:uFill>
                <a:solidFill>
                  <a:srgbClr val="FFFFFF"/>
                </a:solidFill>
              </a:uFill>
              <a:latin typeface="Arial"/>
              <a:ea typeface="+mn-ea"/>
            </a:endParaRPr>
          </a:p>
          <a:p>
            <a:pPr>
              <a:lnSpc>
                <a:spcPct val="100000"/>
              </a:lnSpc>
            </a:pPr>
            <a:r>
              <a:rPr lang="de-DE" sz="1100" b="0" strike="noStrike" spc="-1" dirty="0">
                <a:solidFill>
                  <a:srgbClr val="000000"/>
                </a:solidFill>
                <a:uFill>
                  <a:solidFill>
                    <a:srgbClr val="FFFFFF"/>
                  </a:solidFill>
                </a:uFill>
                <a:latin typeface="Arial"/>
              </a:rPr>
              <a:t>Verfahrensdauer: Ein behördliches Asylverfahren in Deutschland dauerte 2016 im Durchschnitt 7,1 Monate. Bei bestimmten Herkunftsländern mit geringen Anerkennungsquoten ist die Verfahrensdauer infolge von Beschleunigungsmaßnahmen deutlich kürzer. Umso länger dauern die Verfahren bei zahlreichen Flüchtlingen mit guten oder besonders schlechten Anerkennungschancen; 2016 mussten etwa Asylsuchende aus Pakistan (15,5 Monate), Somalia (17,3 Monate) und dem Iran (12,3 Monate) wesentlich länger auf eine Behördenentscheidung warten. Werden Dublin-Verfahren, Folgeverfahren und priorisierte Schnellverfahren nicht berücksichtigt, ergibt sich eine durchschnittliche Bearbeitungsdauer im regulären Asylverfahren von 7,8 Monaten.</a:t>
            </a:r>
            <a:endParaRPr lang="de-DE" sz="1100" b="0" strike="noStrike" spc="-1" dirty="0">
              <a:solidFill>
                <a:srgbClr val="000000"/>
              </a:solidFill>
              <a:uFill>
                <a:solidFill>
                  <a:srgbClr val="FFFFFF"/>
                </a:solidFill>
              </a:uFill>
              <a:latin typeface="Arial"/>
              <a:ea typeface="+mn-ea"/>
            </a:endParaRPr>
          </a:p>
          <a:p>
            <a:pPr>
              <a:lnSpc>
                <a:spcPct val="100000"/>
              </a:lnSpc>
            </a:pPr>
            <a:endParaRPr lang="de-DE" sz="1100" b="0" strike="noStrike" spc="-1" dirty="0">
              <a:solidFill>
                <a:srgbClr val="000000"/>
              </a:solidFill>
              <a:uFill>
                <a:solidFill>
                  <a:srgbClr val="FFFFFF"/>
                </a:solidFill>
              </a:uFill>
              <a:latin typeface="Arial"/>
              <a:ea typeface="+mn-ea"/>
            </a:endParaRPr>
          </a:p>
          <a:p>
            <a:pPr>
              <a:lnSpc>
                <a:spcPct val="100000"/>
              </a:lnSpc>
            </a:pPr>
            <a:r>
              <a:rPr lang="de-DE" sz="1100" b="1" strike="noStrike" spc="-1" dirty="0">
                <a:solidFill>
                  <a:srgbClr val="000000"/>
                </a:solidFill>
                <a:uFill>
                  <a:solidFill>
                    <a:srgbClr val="FFFFFF"/>
                  </a:solidFill>
                </a:uFill>
                <a:latin typeface="Arial"/>
              </a:rPr>
              <a:t>2016 Anerkennung:</a:t>
            </a:r>
            <a:r>
              <a:rPr lang="de-DE" sz="1100" b="0" strike="noStrike" spc="-1" dirty="0">
                <a:solidFill>
                  <a:srgbClr val="000000"/>
                </a:solidFill>
                <a:uFill>
                  <a:solidFill>
                    <a:srgbClr val="FFFFFF"/>
                  </a:solidFill>
                </a:uFill>
                <a:latin typeface="Arial"/>
              </a:rPr>
              <a:t> Die so genannte bereinigte Schutzquote, bei der formelle Entscheidungen - jene, in denen das BAMF keine inhaltliche Aussage zum Antrag trifft, sondern die Fälle sich bereits vor der behördlichen Entscheidung anderweitig erledigen, beispielsweise, wenn gar nicht Deutschland, sondern ein anderer EU-Mitgliedstaat für die Durchführung des Asylverfahrens zuständig ist (Dublin-Verordnung), jemand seinen Asylantrag zurückzieht oder durch Heirat seinen Aufenthaltsstatus ändert. - unberücksichtigt bleiben, lag 2016 bei 71,4 Prozent – und das, obwohl Flüchtlinge, z. B. aus Albanien, Kosovo und Algerien zu nahezu 100 Prozent abgelehnt wurden. </a:t>
            </a:r>
            <a:endParaRPr lang="de-DE" sz="1100" b="0" strike="noStrike" spc="-1" dirty="0">
              <a:solidFill>
                <a:srgbClr val="000000"/>
              </a:solidFill>
              <a:uFill>
                <a:solidFill>
                  <a:srgbClr val="FFFFFF"/>
                </a:solidFill>
              </a:uFill>
              <a:latin typeface="Arial"/>
              <a:ea typeface="+mn-ea"/>
            </a:endParaRPr>
          </a:p>
          <a:p>
            <a:pPr>
              <a:lnSpc>
                <a:spcPct val="100000"/>
              </a:lnSpc>
            </a:pPr>
            <a:endParaRPr lang="de-DE" sz="1100" b="0" strike="noStrike" spc="-1" dirty="0">
              <a:solidFill>
                <a:srgbClr val="000000"/>
              </a:solidFill>
              <a:uFill>
                <a:solidFill>
                  <a:srgbClr val="FFFFFF"/>
                </a:solidFill>
              </a:uFill>
              <a:latin typeface="Arial"/>
              <a:ea typeface="+mn-ea"/>
            </a:endParaRPr>
          </a:p>
          <a:p>
            <a:pPr>
              <a:lnSpc>
                <a:spcPct val="100000"/>
              </a:lnSpc>
            </a:pPr>
            <a:r>
              <a:rPr lang="de-DE" sz="1100" b="1" strike="noStrike" spc="-1" dirty="0">
                <a:solidFill>
                  <a:srgbClr val="000000"/>
                </a:solidFill>
                <a:uFill>
                  <a:solidFill>
                    <a:srgbClr val="FFFFFF"/>
                  </a:solidFill>
                </a:uFill>
                <a:latin typeface="Arial"/>
              </a:rPr>
              <a:t>Bearbeitungsstau:</a:t>
            </a:r>
            <a:endParaRPr lang="de-DE" sz="1100" b="0" strike="noStrike" spc="-1" dirty="0">
              <a:solidFill>
                <a:srgbClr val="000000"/>
              </a:solidFill>
              <a:uFill>
                <a:solidFill>
                  <a:srgbClr val="FFFFFF"/>
                </a:solidFill>
              </a:uFill>
              <a:latin typeface="Arial"/>
              <a:ea typeface="+mn-ea"/>
            </a:endParaRPr>
          </a:p>
          <a:p>
            <a:pPr>
              <a:lnSpc>
                <a:spcPct val="100000"/>
              </a:lnSpc>
            </a:pPr>
            <a:r>
              <a:rPr lang="de-DE" sz="1100" b="0" strike="noStrike" spc="-1" dirty="0">
                <a:solidFill>
                  <a:srgbClr val="000000"/>
                </a:solidFill>
                <a:uFill>
                  <a:solidFill>
                    <a:srgbClr val="FFFFFF"/>
                  </a:solidFill>
                </a:uFill>
                <a:latin typeface="Arial"/>
              </a:rPr>
              <a:t>Die Zahl der laufenden Asylanträge beim zuständigen Bundesamt (BAMF) wächst seit Jahren an: Ende September 2016 lagen dort nach eigenen Angaben rund 579.300 Asylanträge, bei denen die Entscheidung noch anstand. Im ersten Halbjahr 2016 lag diese Zahl bei rund 496.000. Nach Angaben der Bundesregierung warteten Ende 2016 über 34.000 Asylsuchende seit mehr als zwei Jahren auf eine Entscheidung des BAMF. </a:t>
            </a:r>
            <a:endParaRPr lang="de-DE" sz="1100" b="0" strike="noStrike" spc="-1" dirty="0">
              <a:solidFill>
                <a:srgbClr val="000000"/>
              </a:solidFill>
              <a:uFill>
                <a:solidFill>
                  <a:srgbClr val="FFFFFF"/>
                </a:solidFill>
              </a:uFill>
              <a:latin typeface="Arial"/>
              <a:ea typeface="+mn-ea"/>
            </a:endParaRPr>
          </a:p>
          <a:p>
            <a:pPr>
              <a:lnSpc>
                <a:spcPct val="100000"/>
              </a:lnSpc>
            </a:pPr>
            <a:endParaRPr lang="de-DE" sz="1100" b="0" strike="noStrike" spc="-1" dirty="0">
              <a:solidFill>
                <a:srgbClr val="000000"/>
              </a:solidFill>
              <a:uFill>
                <a:solidFill>
                  <a:srgbClr val="FFFFFF"/>
                </a:solidFill>
              </a:uFill>
              <a:latin typeface="Arial"/>
              <a:ea typeface="+mn-ea"/>
            </a:endParaRPr>
          </a:p>
        </p:txBody>
      </p:sp>
    </p:spTree>
    <p:extLst>
      <p:ext uri="{BB962C8B-B14F-4D97-AF65-F5344CB8AC3E}">
        <p14:creationId xmlns:p14="http://schemas.microsoft.com/office/powerpoint/2010/main" val="4381787"/>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7" name="CustomShape 1"/>
          <p:cNvSpPr/>
          <p:nvPr/>
        </p:nvSpPr>
        <p:spPr>
          <a:xfrm>
            <a:off x="755640" y="5078520"/>
            <a:ext cx="6045840" cy="4809240"/>
          </a:xfrm>
          <a:prstGeom prst="rect">
            <a:avLst/>
          </a:prstGeom>
          <a:noFill/>
          <a:ln>
            <a:noFill/>
          </a:ln>
        </p:spPr>
        <p:style>
          <a:lnRef idx="0">
            <a:scrgbClr r="0" g="0" b="0"/>
          </a:lnRef>
          <a:fillRef idx="0">
            <a:scrgbClr r="0" g="0" b="0"/>
          </a:fillRef>
          <a:effectRef idx="0">
            <a:scrgbClr r="0" g="0" b="0"/>
          </a:effectRef>
          <a:fontRef idx="minor"/>
        </p:style>
      </p:sp>
      <p:sp>
        <p:nvSpPr>
          <p:cNvPr id="408" name="CustomShape 2"/>
          <p:cNvSpPr/>
          <p:nvPr/>
        </p:nvSpPr>
        <p:spPr>
          <a:xfrm>
            <a:off x="769860" y="714375"/>
            <a:ext cx="6017400" cy="15454920"/>
          </a:xfrm>
          <a:prstGeom prst="rect">
            <a:avLst/>
          </a:prstGeom>
          <a:noFill/>
          <a:ln>
            <a:noFill/>
          </a:ln>
        </p:spPr>
        <p:style>
          <a:lnRef idx="0">
            <a:scrgbClr r="0" g="0" b="0"/>
          </a:lnRef>
          <a:fillRef idx="0">
            <a:scrgbClr r="0" g="0" b="0"/>
          </a:fillRef>
          <a:effectRef idx="0">
            <a:scrgbClr r="0" g="0" b="0"/>
          </a:effectRef>
          <a:fontRef idx="minor"/>
        </p:style>
        <p:txBody>
          <a:bodyPr lIns="0" tIns="0" rIns="0" bIns="0"/>
          <a:lstStyle/>
          <a:p>
            <a:pPr>
              <a:lnSpc>
                <a:spcPct val="100000"/>
              </a:lnSpc>
            </a:pPr>
            <a:r>
              <a:rPr lang="de-DE" sz="1100" b="0" strike="noStrike" spc="-1" dirty="0">
                <a:solidFill>
                  <a:srgbClr val="000000"/>
                </a:solidFill>
                <a:uFill>
                  <a:solidFill>
                    <a:srgbClr val="FFFFFF"/>
                  </a:solidFill>
                </a:uFill>
                <a:latin typeface="Arial"/>
                <a:ea typeface="Droid Sans Fallback"/>
              </a:rPr>
              <a:t>Seit 1. Januar 2014 regelt die Dublin-III-Verordnung, welcher Mitgliedstaat für die Prüfung des Asylantrags eines Flüchtlings zuständig ist. Demnach ist in der Regel immer der erste Mitgliedstaat zuständig, über den die EU betreten wurde. </a:t>
            </a:r>
            <a:endParaRPr lang="de-DE" sz="1800" b="0" strike="noStrike" spc="-1" dirty="0">
              <a:solidFill>
                <a:srgbClr val="000000"/>
              </a:solidFill>
              <a:uFill>
                <a:solidFill>
                  <a:srgbClr val="FFFFFF"/>
                </a:solidFill>
              </a:uFill>
              <a:latin typeface="Arial"/>
            </a:endParaRPr>
          </a:p>
          <a:p>
            <a:pPr>
              <a:lnSpc>
                <a:spcPct val="100000"/>
              </a:lnSpc>
            </a:pPr>
            <a:r>
              <a:rPr lang="de-DE" sz="1100" b="0" strike="noStrike" spc="-1" dirty="0">
                <a:solidFill>
                  <a:srgbClr val="000000"/>
                </a:solidFill>
                <a:uFill>
                  <a:solidFill>
                    <a:srgbClr val="FFFFFF"/>
                  </a:solidFill>
                </a:uFill>
                <a:latin typeface="Arial"/>
                <a:ea typeface="Droid Sans Fallback"/>
              </a:rPr>
              <a:t>Eine praktische Folge ist, dass das Interesse des BAM zunächst der Fluchtroute gilt und nicht den Asylgründen. Ist aufgrund der Aussagen des Asylsuchenden oder aufgrund eines „Treffers“ in der europäischen Datenbank EURODAC, in der die Fingerabdrücke aller Asylsuchender, Menschen ohne Aufenthaltstitel etc. gespeichert sind, klar, dass die Dublin-Verordnung anwendbar ist, wird ein entsprechendes Verfahren eingeleitet und der Geflüchtete zu seinen eigentlichen Asylgründe nicht gehört. Denn es ist ja ein anderer EU-Staat für die Anhörung der Asylgründe und das Verfahren zuständig. Die Überstellung in das zuständige EU-Land muss dann innerhalb von bestimmten Fristen erfolgen: normalerweise 6 Monate, bei „untertauchen“ 18 Monate nach Zustimmung des aufnehmenden EU-Landes. </a:t>
            </a:r>
            <a:endParaRPr lang="de-DE" sz="1800" b="0" strike="noStrike" spc="-1" dirty="0">
              <a:solidFill>
                <a:srgbClr val="000000"/>
              </a:solidFill>
              <a:uFill>
                <a:solidFill>
                  <a:srgbClr val="FFFFFF"/>
                </a:solidFill>
              </a:uFill>
              <a:latin typeface="Arial"/>
            </a:endParaRPr>
          </a:p>
          <a:p>
            <a:pPr>
              <a:lnSpc>
                <a:spcPct val="100000"/>
              </a:lnSpc>
            </a:pPr>
            <a:endParaRPr lang="de-DE" sz="1800" b="0" strike="noStrike" spc="-1" dirty="0">
              <a:solidFill>
                <a:srgbClr val="000000"/>
              </a:solidFill>
              <a:uFill>
                <a:solidFill>
                  <a:srgbClr val="FFFFFF"/>
                </a:solidFill>
              </a:uFill>
              <a:latin typeface="Arial"/>
            </a:endParaRPr>
          </a:p>
          <a:p>
            <a:pPr>
              <a:lnSpc>
                <a:spcPct val="100000"/>
              </a:lnSpc>
            </a:pPr>
            <a:r>
              <a:rPr lang="de-DE" sz="1100" b="0" strike="noStrike" spc="-1" dirty="0">
                <a:solidFill>
                  <a:srgbClr val="000000"/>
                </a:solidFill>
                <a:uFill>
                  <a:solidFill>
                    <a:srgbClr val="FFFFFF"/>
                  </a:solidFill>
                </a:uFill>
                <a:latin typeface="Arial"/>
                <a:ea typeface="Droid Sans Fallback"/>
              </a:rPr>
              <a:t>In der Praxis hat das Dublin-System die Wirkung, Flüchtlinge zwischen den verschiedenen EU-Ländern hin und her zu schieben. So wurden im ersten Halbjahr 2015 etwa 70 Flüchtlinge aus Brandenburg in Dublin-Länder vor allem nach Polen und Spanien überstellt, davon waren in Oberspreewald-Lausitz allein circa 30 Fälle. Davon kamen zehn Menschen wieder nach Deutschland zurück, also ein Drittel. In einigen Landkreisen liegt die Rückkehrquote sogar bei 90 Prozent. Insgesamt kommen in ganz Brandenburg im Schnitt etwa 65 Prozent der Asylbewerber wieder zurück. </a:t>
            </a:r>
            <a:endParaRPr lang="de-DE" sz="1800" b="0" strike="noStrike" spc="-1" dirty="0">
              <a:solidFill>
                <a:srgbClr val="000000"/>
              </a:solidFill>
              <a:uFill>
                <a:solidFill>
                  <a:srgbClr val="FFFFFF"/>
                </a:solidFill>
              </a:uFill>
              <a:latin typeface="Arial"/>
            </a:endParaRPr>
          </a:p>
          <a:p>
            <a:pPr>
              <a:lnSpc>
                <a:spcPct val="100000"/>
              </a:lnSpc>
            </a:pPr>
            <a:r>
              <a:rPr lang="de-DE" sz="1100" b="0" u="sng" strike="noStrike" spc="-1" dirty="0">
                <a:solidFill>
                  <a:srgbClr val="000000"/>
                </a:solidFill>
                <a:uFill>
                  <a:solidFill>
                    <a:srgbClr val="FFFFFF"/>
                  </a:solidFill>
                </a:uFill>
                <a:latin typeface="Arial"/>
                <a:ea typeface="Droid Sans Fallback"/>
              </a:rPr>
              <a:t>Quelle: http://www.rbb-online.de/politik/thema/fluechtlinge/brandenburg/2015/09/europaeische-asylregelung-funktioniert-nicht.html</a:t>
            </a:r>
            <a:endParaRPr lang="de-DE" sz="1800" b="0" strike="noStrike" spc="-1" dirty="0">
              <a:solidFill>
                <a:srgbClr val="000000"/>
              </a:solidFill>
              <a:uFill>
                <a:solidFill>
                  <a:srgbClr val="FFFFFF"/>
                </a:solidFill>
              </a:uFill>
              <a:latin typeface="Arial"/>
            </a:endParaRPr>
          </a:p>
          <a:p>
            <a:pPr>
              <a:lnSpc>
                <a:spcPct val="100000"/>
              </a:lnSpc>
            </a:pPr>
            <a:endParaRPr lang="de-DE" sz="1800" b="0" strike="noStrike" spc="-1" dirty="0">
              <a:solidFill>
                <a:srgbClr val="000000"/>
              </a:solidFill>
              <a:uFill>
                <a:solidFill>
                  <a:srgbClr val="FFFFFF"/>
                </a:solidFill>
              </a:uFill>
              <a:latin typeface="Arial"/>
            </a:endParaRPr>
          </a:p>
          <a:p>
            <a:pPr>
              <a:lnSpc>
                <a:spcPct val="100000"/>
              </a:lnSpc>
            </a:pPr>
            <a:r>
              <a:rPr lang="de-DE" sz="1100" b="0" strike="noStrike" spc="-1" dirty="0">
                <a:solidFill>
                  <a:srgbClr val="000000"/>
                </a:solidFill>
                <a:uFill>
                  <a:solidFill>
                    <a:srgbClr val="FFFFFF"/>
                  </a:solidFill>
                </a:uFill>
                <a:latin typeface="Arial"/>
                <a:ea typeface="Droid Sans Fallback"/>
              </a:rPr>
              <a:t>Auch bundesweit sieht es nicht anders aus: Bei 7,7% aller Asylsuchenden stellte das BAMF im Jahr 2016 ein Rückübernahmeersuchen nach der Dublin-Verordnung. Den insgesamt 55.690 Ersuchen standen allerdings nur </a:t>
            </a:r>
            <a:r>
              <a:rPr lang="de-DE" sz="1100" spc="-1" dirty="0">
                <a:solidFill>
                  <a:srgbClr val="000000"/>
                </a:solidFill>
                <a:uFill>
                  <a:solidFill>
                    <a:srgbClr val="FFFFFF"/>
                  </a:solidFill>
                </a:uFill>
                <a:latin typeface="Arial"/>
                <a:ea typeface="Droid Sans Fallback"/>
              </a:rPr>
              <a:t>3.968</a:t>
            </a:r>
            <a:r>
              <a:rPr lang="de-DE" sz="1100" b="0" strike="noStrike" spc="-1" dirty="0">
                <a:solidFill>
                  <a:srgbClr val="000000"/>
                </a:solidFill>
                <a:uFill>
                  <a:solidFill>
                    <a:srgbClr val="FFFFFF"/>
                  </a:solidFill>
                </a:uFill>
                <a:latin typeface="Arial"/>
                <a:ea typeface="Droid Sans Fallback"/>
              </a:rPr>
              <a:t> tatsächliche Überstellungen gegenüber, das sind gerade einmal 7,1 Prozent.</a:t>
            </a:r>
            <a:endParaRPr lang="de-DE" sz="1800" b="0" strike="noStrike" spc="-1" dirty="0">
              <a:solidFill>
                <a:srgbClr val="000000"/>
              </a:solidFill>
              <a:uFill>
                <a:solidFill>
                  <a:srgbClr val="FFFFFF"/>
                </a:solidFill>
              </a:uFill>
              <a:latin typeface="Arial"/>
            </a:endParaRPr>
          </a:p>
          <a:p>
            <a:pPr>
              <a:lnSpc>
                <a:spcPct val="100000"/>
              </a:lnSpc>
            </a:pPr>
            <a:r>
              <a:rPr lang="de-DE" sz="1100" b="0" strike="noStrike" spc="-1" dirty="0">
                <a:solidFill>
                  <a:srgbClr val="000000"/>
                </a:solidFill>
                <a:uFill>
                  <a:solidFill>
                    <a:srgbClr val="FFFFFF"/>
                  </a:solidFill>
                </a:uFill>
                <a:latin typeface="Arial"/>
                <a:ea typeface="Droid Sans Fallback"/>
              </a:rPr>
              <a:t>Quelle</a:t>
            </a:r>
            <a:r>
              <a:rPr lang="de-DE" sz="1100" b="0" u="sng" strike="noStrike" spc="-1" dirty="0">
                <a:solidFill>
                  <a:srgbClr val="000000"/>
                </a:solidFill>
                <a:uFill>
                  <a:solidFill>
                    <a:srgbClr val="FFFFFF"/>
                  </a:solidFill>
                </a:uFill>
                <a:latin typeface="Arial"/>
                <a:ea typeface="Droid Sans Fallback"/>
              </a:rPr>
              <a:t>:</a:t>
            </a:r>
          </a:p>
          <a:p>
            <a:pPr>
              <a:lnSpc>
                <a:spcPct val="100000"/>
              </a:lnSpc>
            </a:pPr>
            <a:r>
              <a:rPr lang="de-DE" sz="1000" spc="-1" dirty="0">
                <a:solidFill>
                  <a:srgbClr val="000000"/>
                </a:solidFill>
                <a:uFill>
                  <a:solidFill>
                    <a:srgbClr val="FFFFFF"/>
                  </a:solidFill>
                </a:uFill>
                <a:hlinkClick r:id="rId3"/>
              </a:rPr>
              <a:t>http://dipbt.bundestag.de/dip21/btd/18/112/1811262.pdf</a:t>
            </a:r>
            <a:r>
              <a:rPr lang="de-DE" sz="1000" spc="-1" dirty="0">
                <a:solidFill>
                  <a:srgbClr val="000000"/>
                </a:solidFill>
                <a:uFill>
                  <a:solidFill>
                    <a:srgbClr val="FFFFFF"/>
                  </a:solidFill>
                </a:uFill>
              </a:rPr>
              <a:t> </a:t>
            </a:r>
            <a:endParaRPr lang="de-DE" sz="1000" b="0" strike="noStrike" spc="-1" dirty="0">
              <a:solidFill>
                <a:srgbClr val="000000"/>
              </a:solidFill>
              <a:uFill>
                <a:solidFill>
                  <a:srgbClr val="FFFFFF"/>
                </a:solidFill>
              </a:uFill>
              <a:latin typeface="Arial"/>
            </a:endParaRPr>
          </a:p>
          <a:p>
            <a:pPr>
              <a:lnSpc>
                <a:spcPct val="100000"/>
              </a:lnSpc>
            </a:pPr>
            <a:endParaRPr lang="de-DE" sz="1800" b="0" strike="noStrike" spc="-1" dirty="0">
              <a:solidFill>
                <a:srgbClr val="000000"/>
              </a:solidFill>
              <a:uFill>
                <a:solidFill>
                  <a:srgbClr val="FFFFFF"/>
                </a:solidFill>
              </a:uFill>
              <a:latin typeface="Arial"/>
            </a:endParaRPr>
          </a:p>
          <a:p>
            <a:pPr>
              <a:lnSpc>
                <a:spcPct val="100000"/>
              </a:lnSpc>
            </a:pPr>
            <a:r>
              <a:rPr lang="de-DE" sz="1100" b="0" strike="noStrike" spc="-1" dirty="0">
                <a:solidFill>
                  <a:srgbClr val="000000"/>
                </a:solidFill>
                <a:uFill>
                  <a:solidFill>
                    <a:srgbClr val="FFFFFF"/>
                  </a:solidFill>
                </a:uFill>
                <a:latin typeface="Arial"/>
                <a:ea typeface="Droid Sans Fallback"/>
              </a:rPr>
              <a:t>Schon seit 2011 sind Dublin-Rückführungen nach Griechenland aufgrund von „systemischer Mängel“ des griechischen Asylsystems ausgesetzt. Dublin-Abschiebungen von Familien mit Kindern nach Italien sind seit entsprechenden Entscheidungen des Bundesverfassungsgerichtes und des Europäischen Gerichtshofes für Menschenrechte ausgesetzt. Auch Abschiebungen nach Ungarn und Bulgarien werden derzeit sehr häufig gerichtlich gestoppt. Das BAMF hatte außerdem Ende August 2015 eine Leitlinie herausgegeben, nach der syrische Asylsuchende bis zum 21.Oktober vom Dublin-Verfahren ausgenommen waren. </a:t>
            </a:r>
            <a:endParaRPr lang="de-DE" sz="1800" b="0" strike="noStrike" spc="-1" dirty="0">
              <a:solidFill>
                <a:srgbClr val="000000"/>
              </a:solidFill>
              <a:uFill>
                <a:solidFill>
                  <a:srgbClr val="FFFFFF"/>
                </a:solidFill>
              </a:uFill>
              <a:latin typeface="Arial"/>
            </a:endParaRPr>
          </a:p>
          <a:p>
            <a:pPr>
              <a:lnSpc>
                <a:spcPct val="100000"/>
              </a:lnSpc>
            </a:pPr>
            <a:endParaRPr lang="de-DE" sz="1800" b="0" strike="noStrike" spc="-1" dirty="0">
              <a:solidFill>
                <a:srgbClr val="000000"/>
              </a:solidFill>
              <a:uFill>
                <a:solidFill>
                  <a:srgbClr val="FFFFFF"/>
                </a:solidFill>
              </a:uFill>
              <a:latin typeface="Arial"/>
            </a:endParaRPr>
          </a:p>
          <a:p>
            <a:pPr>
              <a:lnSpc>
                <a:spcPct val="100000"/>
              </a:lnSpc>
            </a:pPr>
            <a:r>
              <a:rPr lang="de-DE" sz="1100" b="1" strike="noStrike" spc="-1" dirty="0">
                <a:solidFill>
                  <a:srgbClr val="000000"/>
                </a:solidFill>
                <a:uFill>
                  <a:solidFill>
                    <a:srgbClr val="FFFFFF"/>
                  </a:solidFill>
                </a:uFill>
                <a:latin typeface="Arial"/>
                <a:ea typeface="Droid Sans Fallback"/>
              </a:rPr>
              <a:t>Weitere Informationen und Hinweise: </a:t>
            </a:r>
            <a:endParaRPr lang="de-DE" sz="1800" b="0" strike="noStrike" spc="-1" dirty="0">
              <a:solidFill>
                <a:srgbClr val="000000"/>
              </a:solidFill>
              <a:uFill>
                <a:solidFill>
                  <a:srgbClr val="FFFFFF"/>
                </a:solidFill>
              </a:uFill>
              <a:latin typeface="Arial"/>
            </a:endParaRPr>
          </a:p>
          <a:p>
            <a:pPr>
              <a:lnSpc>
                <a:spcPct val="100000"/>
              </a:lnSpc>
            </a:pPr>
            <a:r>
              <a:rPr lang="de-DE" sz="1200" b="0" u="sng" strike="noStrike" spc="-1" dirty="0">
                <a:solidFill>
                  <a:srgbClr val="CCCCFF"/>
                </a:solidFill>
                <a:uFill>
                  <a:solidFill>
                    <a:srgbClr val="FFFFFF"/>
                  </a:solidFill>
                </a:uFill>
                <a:latin typeface="Times New Roman"/>
                <a:ea typeface="Droid Sans Fallback"/>
                <a:hlinkClick r:id="rId4"/>
              </a:rPr>
              <a:t>http://www.proasyl.de/fileadmin/fm-dam/NEWS/2014/Dublin_Ratgeber_A6.pdf</a:t>
            </a:r>
            <a:endParaRPr lang="de-DE" sz="1200" b="0" u="sng" strike="noStrike" spc="-1" dirty="0">
              <a:solidFill>
                <a:srgbClr val="CCCCFF"/>
              </a:solidFill>
              <a:uFill>
                <a:solidFill>
                  <a:srgbClr val="FFFFFF"/>
                </a:solidFill>
              </a:uFill>
              <a:latin typeface="Times New Roman"/>
              <a:ea typeface="Droid Sans Fallback"/>
            </a:endParaRPr>
          </a:p>
          <a:p>
            <a:pPr>
              <a:lnSpc>
                <a:spcPct val="100000"/>
              </a:lnSpc>
            </a:pPr>
            <a:r>
              <a:rPr lang="de-DE" sz="1200" b="0" u="sng" strike="noStrike" spc="-1" dirty="0">
                <a:solidFill>
                  <a:srgbClr val="CCCCFF"/>
                </a:solidFill>
                <a:uFill>
                  <a:solidFill>
                    <a:srgbClr val="FFFFFF"/>
                  </a:solidFill>
                </a:uFill>
                <a:latin typeface="Times New Roman"/>
                <a:ea typeface="Droid Sans Fallback"/>
                <a:hlinkClick r:id="rId5"/>
              </a:rPr>
              <a:t>http://www.proasyl.de/fileadmin/proasyl/fm_redakteure/Broschueren_pdf/Broschuere_Dublin_April_2012_WEB.pdf</a:t>
            </a:r>
            <a:endParaRPr lang="de-DE" sz="1200" b="0" u="sng" strike="noStrike" spc="-1" dirty="0">
              <a:solidFill>
                <a:srgbClr val="CCCCFF"/>
              </a:solidFill>
              <a:uFill>
                <a:solidFill>
                  <a:srgbClr val="FFFFFF"/>
                </a:solidFill>
              </a:uFill>
              <a:latin typeface="Times New Roman"/>
              <a:ea typeface="Droid Sans Fallback"/>
            </a:endParaRPr>
          </a:p>
          <a:p>
            <a:pPr>
              <a:lnSpc>
                <a:spcPct val="100000"/>
              </a:lnSpc>
            </a:pPr>
            <a:r>
              <a:rPr lang="de-DE" sz="1200" b="0" u="sng" strike="noStrike" spc="-1" dirty="0">
                <a:solidFill>
                  <a:srgbClr val="CCCCFF"/>
                </a:solidFill>
                <a:uFill>
                  <a:solidFill>
                    <a:srgbClr val="FFFFFF"/>
                  </a:solidFill>
                </a:uFill>
                <a:latin typeface="Times New Roman"/>
                <a:ea typeface="Droid Sans Fallback"/>
                <a:hlinkClick r:id="rId6"/>
              </a:rPr>
              <a:t>http://www.nds-fluerat.org/projekte/dublin-kampagne/</a:t>
            </a:r>
            <a:endParaRPr lang="de-DE" sz="1200" b="0" u="sng" strike="noStrike" spc="-1" dirty="0">
              <a:solidFill>
                <a:srgbClr val="CCCCFF"/>
              </a:solidFill>
              <a:uFill>
                <a:solidFill>
                  <a:srgbClr val="FFFFFF"/>
                </a:solidFill>
              </a:uFill>
              <a:latin typeface="Times New Roman"/>
              <a:ea typeface="Droid Sans Fallback"/>
            </a:endParaRPr>
          </a:p>
          <a:p>
            <a:pPr>
              <a:lnSpc>
                <a:spcPct val="100000"/>
              </a:lnSpc>
            </a:pPr>
            <a:r>
              <a:rPr lang="de-DE" sz="1100" spc="-1" dirty="0">
                <a:solidFill>
                  <a:srgbClr val="000000"/>
                </a:solidFill>
                <a:uFill>
                  <a:solidFill>
                    <a:srgbClr val="FFFFFF"/>
                  </a:solidFill>
                </a:uFill>
                <a:hlinkClick r:id="rId7"/>
              </a:rPr>
              <a:t>http://www.asyl.net/fileadmin/user_upload/redaktion/Dokumente/Publikationen/Basisinformationen/Basisinf_2_Dublin_fin.pdf</a:t>
            </a:r>
            <a:endParaRPr lang="de-DE" sz="1100" spc="-1" dirty="0">
              <a:solidFill>
                <a:srgbClr val="000000"/>
              </a:solidFill>
              <a:uFill>
                <a:solidFill>
                  <a:srgbClr val="FFFFFF"/>
                </a:solidFill>
              </a:uFill>
            </a:endParaRPr>
          </a:p>
          <a:p>
            <a:pPr>
              <a:lnSpc>
                <a:spcPct val="100000"/>
              </a:lnSpc>
            </a:pPr>
            <a:endParaRPr lang="de-DE" sz="1100" b="0" strike="noStrike" spc="-1" dirty="0">
              <a:solidFill>
                <a:srgbClr val="000000"/>
              </a:solidFill>
              <a:uFill>
                <a:solidFill>
                  <a:srgbClr val="FFFFFF"/>
                </a:solidFill>
              </a:uFill>
              <a:latin typeface="Arial"/>
            </a:endParaRPr>
          </a:p>
          <a:p>
            <a:pPr>
              <a:lnSpc>
                <a:spcPct val="100000"/>
              </a:lnSpc>
            </a:pPr>
            <a:endParaRPr lang="de-DE" sz="1800" b="0" strike="noStrike" spc="-1" dirty="0">
              <a:solidFill>
                <a:srgbClr val="000000"/>
              </a:solidFill>
              <a:uFill>
                <a:solidFill>
                  <a:srgbClr val="FFFFFF"/>
                </a:solidFill>
              </a:uFill>
              <a:latin typeface="Arial"/>
            </a:endParaRPr>
          </a:p>
          <a:p>
            <a:pPr>
              <a:lnSpc>
                <a:spcPct val="100000"/>
              </a:lnSpc>
            </a:pPr>
            <a:endParaRPr lang="de-DE" sz="1800" b="0" strike="noStrike" spc="-1" dirty="0">
              <a:solidFill>
                <a:srgbClr val="000000"/>
              </a:solidFill>
              <a:uFill>
                <a:solidFill>
                  <a:srgbClr val="FFFFFF"/>
                </a:solidFill>
              </a:uFill>
              <a:latin typeface="Arial"/>
            </a:endParaRPr>
          </a:p>
        </p:txBody>
      </p:sp>
    </p:spTree>
    <p:extLst>
      <p:ext uri="{BB962C8B-B14F-4D97-AF65-F5344CB8AC3E}">
        <p14:creationId xmlns:p14="http://schemas.microsoft.com/office/powerpoint/2010/main" val="354722648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2" name="CustomShape 1"/>
          <p:cNvSpPr/>
          <p:nvPr/>
        </p:nvSpPr>
        <p:spPr>
          <a:xfrm>
            <a:off x="755640" y="5078520"/>
            <a:ext cx="6045840" cy="4809240"/>
          </a:xfrm>
          <a:prstGeom prst="rect">
            <a:avLst/>
          </a:prstGeom>
          <a:noFill/>
          <a:ln>
            <a:noFill/>
          </a:ln>
        </p:spPr>
        <p:style>
          <a:lnRef idx="0">
            <a:scrgbClr r="0" g="0" b="0"/>
          </a:lnRef>
          <a:fillRef idx="0">
            <a:scrgbClr r="0" g="0" b="0"/>
          </a:fillRef>
          <a:effectRef idx="0">
            <a:scrgbClr r="0" g="0" b="0"/>
          </a:effectRef>
          <a:fontRef idx="minor"/>
        </p:style>
      </p:sp>
      <p:sp>
        <p:nvSpPr>
          <p:cNvPr id="343" name="CustomShape 2"/>
          <p:cNvSpPr/>
          <p:nvPr/>
        </p:nvSpPr>
        <p:spPr>
          <a:xfrm>
            <a:off x="777960" y="878040"/>
            <a:ext cx="6023520" cy="4786920"/>
          </a:xfrm>
          <a:prstGeom prst="rect">
            <a:avLst/>
          </a:prstGeom>
          <a:noFill/>
          <a:ln>
            <a:noFill/>
          </a:ln>
        </p:spPr>
        <p:style>
          <a:lnRef idx="0">
            <a:scrgbClr r="0" g="0" b="0"/>
          </a:lnRef>
          <a:fillRef idx="0">
            <a:scrgbClr r="0" g="0" b="0"/>
          </a:fillRef>
          <a:effectRef idx="0">
            <a:scrgbClr r="0" g="0" b="0"/>
          </a:effectRef>
          <a:fontRef idx="minor"/>
        </p:style>
        <p:txBody>
          <a:bodyPr lIns="0" tIns="0" rIns="0" bIns="0"/>
          <a:lstStyle/>
          <a:p>
            <a:pPr>
              <a:lnSpc>
                <a:spcPct val="100000"/>
              </a:lnSpc>
            </a:pPr>
            <a:r>
              <a:rPr lang="de-DE" sz="1100" b="0" strike="noStrike" spc="-1">
                <a:solidFill>
                  <a:srgbClr val="000000"/>
                </a:solidFill>
                <a:uFill>
                  <a:solidFill>
                    <a:srgbClr val="FFFFFF"/>
                  </a:solidFill>
                </a:uFill>
                <a:latin typeface="Arial"/>
                <a:ea typeface="Droid Sans Fallback"/>
              </a:rPr>
              <a:t>Die Vergabe eines Visum für ein europäisches Land ist an strenge Bedingungen gebunden, v.a. der Nachweis von ausreichenden finanziellen Mitteln, aber auch ein akzeptierter und belegter Visumszweck, wie beispielsweise Studium, Besuch einer wissenschaftlichen Konferenz, Familienzusammenführung o.ä.  Visaantragstellung „zum Zwecke der Asylantragstellung“ ist nicht möglich. </a:t>
            </a:r>
            <a:endParaRPr lang="de-DE" sz="1800" b="0" strike="noStrike" spc="-1">
              <a:solidFill>
                <a:srgbClr val="000000"/>
              </a:solidFill>
              <a:uFill>
                <a:solidFill>
                  <a:srgbClr val="FFFFFF"/>
                </a:solidFill>
              </a:uFill>
              <a:latin typeface="Arial"/>
            </a:endParaRPr>
          </a:p>
          <a:p>
            <a:pPr>
              <a:lnSpc>
                <a:spcPct val="100000"/>
              </a:lnSpc>
            </a:pPr>
            <a:endParaRPr lang="de-DE" sz="1800" b="0" strike="noStrike" spc="-1">
              <a:solidFill>
                <a:srgbClr val="000000"/>
              </a:solidFill>
              <a:uFill>
                <a:solidFill>
                  <a:srgbClr val="FFFFFF"/>
                </a:solidFill>
              </a:uFill>
              <a:latin typeface="Arial"/>
            </a:endParaRPr>
          </a:p>
          <a:p>
            <a:pPr>
              <a:lnSpc>
                <a:spcPct val="100000"/>
              </a:lnSpc>
            </a:pPr>
            <a:r>
              <a:rPr lang="de-DE" sz="1100" b="0" strike="noStrike" spc="-1">
                <a:solidFill>
                  <a:srgbClr val="000000"/>
                </a:solidFill>
                <a:uFill>
                  <a:solidFill>
                    <a:srgbClr val="FFFFFF"/>
                  </a:solidFill>
                </a:uFill>
                <a:latin typeface="Arial"/>
                <a:ea typeface="Droid Sans Fallback"/>
              </a:rPr>
              <a:t>Für Flüchtlinge aus Kriegsgebieten kommt hinzu, dass die ausländischen Botschaften oft geschlossen sind. Um diese Schwierigkeiten, einen legalen Zugang zu Europa zu erhalten, zu verdeutlichen, hat die Agentur der Europäischen Union für Menschenrechte (FRA) die Zahl der Schengen-Visa verglichen, die in Syrien vor und nach Beginn des Bürgerkriegs ausgestellten wurden: Während 2010 in Syrien noch rund 35.000 Schengen-Visa ausgestellt wurden, lag die Zahl 2013 fast bei Null.</a:t>
            </a:r>
            <a:endParaRPr lang="de-DE" sz="1800" b="0" strike="noStrike" spc="-1">
              <a:solidFill>
                <a:srgbClr val="000000"/>
              </a:solidFill>
              <a:uFill>
                <a:solidFill>
                  <a:srgbClr val="FFFFFF"/>
                </a:solidFill>
              </a:uFill>
              <a:latin typeface="Arial"/>
            </a:endParaRPr>
          </a:p>
          <a:p>
            <a:pPr>
              <a:lnSpc>
                <a:spcPct val="100000"/>
              </a:lnSpc>
            </a:pPr>
            <a:endParaRPr lang="de-DE" sz="1800" b="0" strike="noStrike" spc="-1">
              <a:solidFill>
                <a:srgbClr val="000000"/>
              </a:solidFill>
              <a:uFill>
                <a:solidFill>
                  <a:srgbClr val="FFFFFF"/>
                </a:solidFill>
              </a:uFill>
              <a:latin typeface="Arial"/>
            </a:endParaRPr>
          </a:p>
          <a:p>
            <a:pPr>
              <a:lnSpc>
                <a:spcPct val="100000"/>
              </a:lnSpc>
            </a:pPr>
            <a:r>
              <a:rPr lang="de-DE" sz="1100" b="0" u="sng" strike="noStrike" spc="-1">
                <a:solidFill>
                  <a:srgbClr val="CCCCFF"/>
                </a:solidFill>
                <a:uFill>
                  <a:solidFill>
                    <a:srgbClr val="FFFFFF"/>
                  </a:solidFill>
                </a:uFill>
                <a:latin typeface="Arial"/>
                <a:ea typeface="Droid Sans Fallback"/>
              </a:rPr>
              <a:t>http://fra.europa.eu/sites/default/files/fra-focus_02-2015_legal-entry-to-the-eu.pdf</a:t>
            </a:r>
            <a:endParaRPr lang="de-DE" sz="1800" b="0" strike="noStrike" spc="-1">
              <a:solidFill>
                <a:srgbClr val="000000"/>
              </a:solidFill>
              <a:uFill>
                <a:solidFill>
                  <a:srgbClr val="FFFFFF"/>
                </a:solidFill>
              </a:uFill>
              <a:latin typeface="Arial"/>
            </a:endParaRPr>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5" name="CustomShape 1"/>
          <p:cNvSpPr/>
          <p:nvPr/>
        </p:nvSpPr>
        <p:spPr>
          <a:xfrm>
            <a:off x="755640" y="5078520"/>
            <a:ext cx="6045840" cy="4809240"/>
          </a:xfrm>
          <a:prstGeom prst="rect">
            <a:avLst/>
          </a:prstGeom>
          <a:noFill/>
          <a:ln>
            <a:noFill/>
          </a:ln>
        </p:spPr>
        <p:style>
          <a:lnRef idx="0">
            <a:scrgbClr r="0" g="0" b="0"/>
          </a:lnRef>
          <a:fillRef idx="0">
            <a:scrgbClr r="0" g="0" b="0"/>
          </a:fillRef>
          <a:effectRef idx="0">
            <a:scrgbClr r="0" g="0" b="0"/>
          </a:effectRef>
          <a:fontRef idx="minor"/>
        </p:style>
      </p:sp>
      <p:sp>
        <p:nvSpPr>
          <p:cNvPr id="436" name="CustomShape 2"/>
          <p:cNvSpPr/>
          <p:nvPr/>
        </p:nvSpPr>
        <p:spPr>
          <a:xfrm>
            <a:off x="755640" y="5078520"/>
            <a:ext cx="6020640" cy="4783680"/>
          </a:xfrm>
          <a:prstGeom prst="rect">
            <a:avLst/>
          </a:prstGeom>
          <a:noFill/>
          <a:ln>
            <a:noFill/>
          </a:ln>
        </p:spPr>
        <p:style>
          <a:lnRef idx="0">
            <a:scrgbClr r="0" g="0" b="0"/>
          </a:lnRef>
          <a:fillRef idx="0">
            <a:scrgbClr r="0" g="0" b="0"/>
          </a:fillRef>
          <a:effectRef idx="0">
            <a:scrgbClr r="0" g="0" b="0"/>
          </a:effectRef>
          <a:fontRef idx="minor"/>
        </p:style>
      </p:sp>
    </p:spTree>
    <p:extLst>
      <p:ext uri="{BB962C8B-B14F-4D97-AF65-F5344CB8AC3E}">
        <p14:creationId xmlns:p14="http://schemas.microsoft.com/office/powerpoint/2010/main" val="2362999138"/>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7" name="CustomShape 1"/>
          <p:cNvSpPr/>
          <p:nvPr/>
        </p:nvSpPr>
        <p:spPr>
          <a:xfrm>
            <a:off x="755640" y="5078520"/>
            <a:ext cx="6045840" cy="4809240"/>
          </a:xfrm>
          <a:prstGeom prst="rect">
            <a:avLst/>
          </a:prstGeom>
          <a:noFill/>
          <a:ln>
            <a:noFill/>
          </a:ln>
        </p:spPr>
        <p:style>
          <a:lnRef idx="0">
            <a:scrgbClr r="0" g="0" b="0"/>
          </a:lnRef>
          <a:fillRef idx="0">
            <a:scrgbClr r="0" g="0" b="0"/>
          </a:fillRef>
          <a:effectRef idx="0">
            <a:scrgbClr r="0" g="0" b="0"/>
          </a:effectRef>
          <a:fontRef idx="minor"/>
        </p:style>
      </p:sp>
      <p:sp>
        <p:nvSpPr>
          <p:cNvPr id="428" name="CustomShape 2"/>
          <p:cNvSpPr/>
          <p:nvPr/>
        </p:nvSpPr>
        <p:spPr>
          <a:xfrm>
            <a:off x="674280" y="609120"/>
            <a:ext cx="6020640" cy="7785720"/>
          </a:xfrm>
          <a:prstGeom prst="rect">
            <a:avLst/>
          </a:prstGeom>
          <a:noFill/>
          <a:ln>
            <a:noFill/>
          </a:ln>
        </p:spPr>
        <p:style>
          <a:lnRef idx="0">
            <a:scrgbClr r="0" g="0" b="0"/>
          </a:lnRef>
          <a:fillRef idx="0">
            <a:scrgbClr r="0" g="0" b="0"/>
          </a:fillRef>
          <a:effectRef idx="0">
            <a:scrgbClr r="0" g="0" b="0"/>
          </a:effectRef>
          <a:fontRef idx="minor"/>
        </p:style>
        <p:txBody>
          <a:bodyPr lIns="0" tIns="0" rIns="0" bIns="0"/>
          <a:lstStyle/>
          <a:p>
            <a:pPr>
              <a:lnSpc>
                <a:spcPct val="100000"/>
              </a:lnSpc>
            </a:pPr>
            <a:r>
              <a:rPr lang="de-DE" sz="1100" b="0" strike="noStrike" spc="-1">
                <a:solidFill>
                  <a:srgbClr val="000000"/>
                </a:solidFill>
                <a:uFill>
                  <a:solidFill>
                    <a:srgbClr val="FFFFFF"/>
                  </a:solidFill>
                </a:uFill>
                <a:latin typeface="Arial"/>
                <a:ea typeface="Droid Sans Fallback"/>
              </a:rPr>
              <a:t>Das Recht auf Asyl im Grundgesetz wurde 1993 mit dem sogenannten Asylkompromiss stark eingeschränkt. Das Grundrecht auf Asyl (§16a) hat seither an Bedeutung verloren und ist vom EU-Recht abgelöst, das maßgeblich auf der Genfer Flüchtlingskonvention von 1951 fußt. </a:t>
            </a:r>
            <a:endParaRPr lang="de-DE" sz="1800" b="0" strike="noStrike" spc="-1">
              <a:solidFill>
                <a:srgbClr val="000000"/>
              </a:solidFill>
              <a:uFill>
                <a:solidFill>
                  <a:srgbClr val="FFFFFF"/>
                </a:solidFill>
              </a:uFill>
              <a:latin typeface="Arial"/>
            </a:endParaRPr>
          </a:p>
          <a:p>
            <a:pPr>
              <a:lnSpc>
                <a:spcPct val="100000"/>
              </a:lnSpc>
            </a:pPr>
            <a:r>
              <a:rPr lang="de-DE" sz="1100" b="0" strike="noStrike" spc="-1">
                <a:solidFill>
                  <a:srgbClr val="000000"/>
                </a:solidFill>
                <a:uFill>
                  <a:solidFill>
                    <a:srgbClr val="FFFFFF"/>
                  </a:solidFill>
                </a:uFill>
                <a:latin typeface="Arial"/>
                <a:ea typeface="Droid Sans Fallback"/>
              </a:rPr>
              <a:t>Auf Art.16a GG kann sich nur eine verschwindend kleine Minderheit der Flüchtlinge berufen.</a:t>
            </a:r>
            <a:endParaRPr lang="de-DE" sz="1800" b="0" strike="noStrike" spc="-1">
              <a:solidFill>
                <a:srgbClr val="000000"/>
              </a:solidFill>
              <a:uFill>
                <a:solidFill>
                  <a:srgbClr val="FFFFFF"/>
                </a:solidFill>
              </a:uFill>
              <a:latin typeface="Arial"/>
            </a:endParaRPr>
          </a:p>
          <a:p>
            <a:pPr>
              <a:lnSpc>
                <a:spcPct val="100000"/>
              </a:lnSpc>
            </a:pPr>
            <a:r>
              <a:rPr lang="de-DE" sz="1100" b="0" strike="noStrike" spc="-1">
                <a:solidFill>
                  <a:srgbClr val="000000"/>
                </a:solidFill>
                <a:uFill>
                  <a:solidFill>
                    <a:srgbClr val="FFFFFF"/>
                  </a:solidFill>
                </a:uFill>
                <a:latin typeface="Arial"/>
                <a:ea typeface="Droid Sans Fallback"/>
              </a:rPr>
              <a:t>Denn die sog. Drittstaatenregelung in Art. 16 a besagt, dass Asylrecht nicht beanspruchen kann, wer aus einem Mitgliedstaat der EU oder aus einem Drittstaat einreist, in dem die Genfer Flüchtlingskonvention gilt. Seit Inkrafttreten 1993 können praktisch nur die Flüchtlinge das eigentliche Asylrecht des Art. 16 a GG in Deutschland erhalten, die nachweisbar unmittelbar aus dem Fluchtland mit dem Flugzeug in die Bundesrepublik einreisen, um hier Asyl zu beantragen. Dies sind nur äußerst wenige Fälle, weil die meisten Menschen auf dem Landweg einreisen, also automatisch nach Durchquerung sicherer Drittstaaten in die Bundesrepublik. </a:t>
            </a:r>
            <a:endParaRPr lang="de-DE" sz="1800" b="0" strike="noStrike" spc="-1">
              <a:solidFill>
                <a:srgbClr val="000000"/>
              </a:solidFill>
              <a:uFill>
                <a:solidFill>
                  <a:srgbClr val="FFFFFF"/>
                </a:solidFill>
              </a:uFill>
              <a:latin typeface="Arial"/>
            </a:endParaRPr>
          </a:p>
          <a:p>
            <a:pPr>
              <a:lnSpc>
                <a:spcPct val="100000"/>
              </a:lnSpc>
            </a:pPr>
            <a:endParaRPr lang="de-DE" sz="1800" b="0" strike="noStrike" spc="-1">
              <a:solidFill>
                <a:srgbClr val="000000"/>
              </a:solidFill>
              <a:uFill>
                <a:solidFill>
                  <a:srgbClr val="FFFFFF"/>
                </a:solidFill>
              </a:uFill>
              <a:latin typeface="Arial"/>
            </a:endParaRPr>
          </a:p>
          <a:p>
            <a:pPr>
              <a:lnSpc>
                <a:spcPct val="100000"/>
              </a:lnSpc>
            </a:pPr>
            <a:r>
              <a:rPr lang="de-DE" sz="1100" b="0" strike="noStrike" spc="-1">
                <a:solidFill>
                  <a:srgbClr val="000000"/>
                </a:solidFill>
                <a:uFill>
                  <a:solidFill>
                    <a:srgbClr val="FFFFFF"/>
                  </a:solidFill>
                </a:uFill>
                <a:latin typeface="Arial"/>
                <a:ea typeface="Droid Sans Fallback"/>
              </a:rPr>
              <a:t>Weitere Voraussetzungen:</a:t>
            </a:r>
            <a:endParaRPr lang="de-DE" sz="1800" b="0" strike="noStrike" spc="-1">
              <a:solidFill>
                <a:srgbClr val="000000"/>
              </a:solidFill>
              <a:uFill>
                <a:solidFill>
                  <a:srgbClr val="FFFFFF"/>
                </a:solidFill>
              </a:uFill>
              <a:latin typeface="Arial"/>
            </a:endParaRPr>
          </a:p>
          <a:p>
            <a:pPr>
              <a:lnSpc>
                <a:spcPct val="100000"/>
              </a:lnSpc>
            </a:pPr>
            <a:r>
              <a:rPr lang="de-DE" sz="1100" b="0" strike="noStrike" spc="-1">
                <a:solidFill>
                  <a:srgbClr val="000000"/>
                </a:solidFill>
                <a:uFill>
                  <a:solidFill>
                    <a:srgbClr val="FFFFFF"/>
                  </a:solidFill>
                </a:uFill>
                <a:latin typeface="Arial"/>
                <a:ea typeface="Droid Sans Fallback"/>
              </a:rPr>
              <a:t>- politische (= staatliche) Verfolgung im Heimatland, unmittelbar durch staatliche Akteure (also Polizei, Geheimdienste, Militär, Justiz etc.). Problem: keine asylerhebliche Verfolgung möglich, wenn man aus einem Herkunftsland flüchtet, in welchem aufgrund eines Bürgerkriegs staatliche Strukturen völlig aufgelöst sind (dies galt in der Vergangenheit z.B. in gewissen Zeiträumen für Afghanistan, Somalia und den Libanon).</a:t>
            </a:r>
            <a:endParaRPr lang="de-DE" sz="1800" b="0" strike="noStrike" spc="-1">
              <a:solidFill>
                <a:srgbClr val="000000"/>
              </a:solidFill>
              <a:uFill>
                <a:solidFill>
                  <a:srgbClr val="FFFFFF"/>
                </a:solidFill>
              </a:uFill>
              <a:latin typeface="Arial"/>
            </a:endParaRPr>
          </a:p>
          <a:p>
            <a:pPr>
              <a:lnSpc>
                <a:spcPct val="100000"/>
              </a:lnSpc>
            </a:pPr>
            <a:endParaRPr lang="de-DE" sz="1800" b="0" strike="noStrike" spc="-1">
              <a:solidFill>
                <a:srgbClr val="000000"/>
              </a:solidFill>
              <a:uFill>
                <a:solidFill>
                  <a:srgbClr val="FFFFFF"/>
                </a:solidFill>
              </a:uFill>
              <a:latin typeface="Arial"/>
            </a:endParaRPr>
          </a:p>
          <a:p>
            <a:pPr>
              <a:lnSpc>
                <a:spcPct val="100000"/>
              </a:lnSpc>
            </a:pPr>
            <a:r>
              <a:rPr lang="de-DE" sz="1100" b="0" strike="noStrike" spc="-1">
                <a:solidFill>
                  <a:srgbClr val="000000"/>
                </a:solidFill>
                <a:uFill>
                  <a:solidFill>
                    <a:srgbClr val="FFFFFF"/>
                  </a:solidFill>
                </a:uFill>
                <a:latin typeface="Arial"/>
                <a:ea typeface="Droid Sans Fallback"/>
              </a:rPr>
              <a:t>- Die Verfolgung knüpft an Zugehörigkeit zu einer bestimmten sozialen Gruppe (Beispiel Homosexuelle), Nationalität (z.B. nationale Minderheit), Rasse (problematischer Begriff, aber in der Genfer Flüchtlingskonvention enthalten), Religion oder politische Überzeugung an.</a:t>
            </a:r>
            <a:endParaRPr lang="de-DE" sz="1800" b="0" strike="noStrike" spc="-1">
              <a:solidFill>
                <a:srgbClr val="000000"/>
              </a:solidFill>
              <a:uFill>
                <a:solidFill>
                  <a:srgbClr val="FFFFFF"/>
                </a:solidFill>
              </a:uFill>
              <a:latin typeface="Arial"/>
            </a:endParaRPr>
          </a:p>
          <a:p>
            <a:pPr>
              <a:lnSpc>
                <a:spcPct val="100000"/>
              </a:lnSpc>
            </a:pPr>
            <a:endParaRPr lang="de-DE" sz="1800" b="0" strike="noStrike" spc="-1">
              <a:solidFill>
                <a:srgbClr val="000000"/>
              </a:solidFill>
              <a:uFill>
                <a:solidFill>
                  <a:srgbClr val="FFFFFF"/>
                </a:solidFill>
              </a:uFill>
              <a:latin typeface="Arial"/>
            </a:endParaRPr>
          </a:p>
          <a:p>
            <a:pPr>
              <a:lnSpc>
                <a:spcPct val="100000"/>
              </a:lnSpc>
            </a:pPr>
            <a:r>
              <a:rPr lang="de-DE" sz="1100" b="0" strike="noStrike" spc="-1">
                <a:solidFill>
                  <a:srgbClr val="000000"/>
                </a:solidFill>
                <a:uFill>
                  <a:solidFill>
                    <a:srgbClr val="FFFFFF"/>
                  </a:solidFill>
                </a:uFill>
                <a:latin typeface="Arial"/>
                <a:ea typeface="Droid Sans Fallback"/>
              </a:rPr>
              <a:t>- Zwischen Verfolgung im Heimatland, Flucht und Asylantrag muss ein enger zeitlicher und kausaler Zusammenhang bestehen.</a:t>
            </a:r>
            <a:endParaRPr lang="de-DE" sz="1800" b="0" strike="noStrike" spc="-1">
              <a:solidFill>
                <a:srgbClr val="000000"/>
              </a:solidFill>
              <a:uFill>
                <a:solidFill>
                  <a:srgbClr val="FFFFFF"/>
                </a:solidFill>
              </a:uFill>
              <a:latin typeface="Arial"/>
            </a:endParaRPr>
          </a:p>
          <a:p>
            <a:pPr>
              <a:lnSpc>
                <a:spcPct val="100000"/>
              </a:lnSpc>
            </a:pPr>
            <a:endParaRPr lang="de-DE" sz="1800" b="0" strike="noStrike" spc="-1">
              <a:solidFill>
                <a:srgbClr val="000000"/>
              </a:solidFill>
              <a:uFill>
                <a:solidFill>
                  <a:srgbClr val="FFFFFF"/>
                </a:solidFill>
              </a:uFill>
              <a:latin typeface="Arial"/>
            </a:endParaRPr>
          </a:p>
          <a:p>
            <a:pPr>
              <a:lnSpc>
                <a:spcPct val="100000"/>
              </a:lnSpc>
            </a:pPr>
            <a:r>
              <a:rPr lang="de-DE" sz="1100" b="0" strike="noStrike" spc="-1">
                <a:solidFill>
                  <a:srgbClr val="000000"/>
                </a:solidFill>
                <a:uFill>
                  <a:solidFill>
                    <a:srgbClr val="FFFFFF"/>
                  </a:solidFill>
                </a:uFill>
                <a:latin typeface="Arial"/>
                <a:ea typeface="Droid Sans Fallback"/>
              </a:rPr>
              <a:t>- Die Verfolgungsgefahr im Heimatland muss zum Zeitpunkt der Entscheidung über den Asylantrag fortbestehen.</a:t>
            </a:r>
            <a:endParaRPr lang="de-DE" sz="1800" b="0" strike="noStrike" spc="-1">
              <a:solidFill>
                <a:srgbClr val="000000"/>
              </a:solidFill>
              <a:uFill>
                <a:solidFill>
                  <a:srgbClr val="FFFFFF"/>
                </a:solidFill>
              </a:uFill>
              <a:latin typeface="Arial"/>
            </a:endParaRPr>
          </a:p>
          <a:p>
            <a:pPr>
              <a:lnSpc>
                <a:spcPct val="100000"/>
              </a:lnSpc>
            </a:pPr>
            <a:endParaRPr lang="de-DE" sz="1800" b="0" strike="noStrike" spc="-1">
              <a:solidFill>
                <a:srgbClr val="000000"/>
              </a:solidFill>
              <a:uFill>
                <a:solidFill>
                  <a:srgbClr val="FFFFFF"/>
                </a:solidFill>
              </a:uFill>
              <a:latin typeface="Arial"/>
            </a:endParaRPr>
          </a:p>
          <a:p>
            <a:pPr>
              <a:lnSpc>
                <a:spcPct val="100000"/>
              </a:lnSpc>
            </a:pPr>
            <a:r>
              <a:rPr lang="de-DE" sz="1100" b="0" strike="noStrike" spc="-1">
                <a:solidFill>
                  <a:srgbClr val="000000"/>
                </a:solidFill>
                <a:uFill>
                  <a:solidFill>
                    <a:srgbClr val="FFFFFF"/>
                  </a:solidFill>
                </a:uFill>
                <a:latin typeface="Arial"/>
                <a:ea typeface="Droid Sans Fallback"/>
              </a:rPr>
              <a:t>- Es darf im Herkunftsland keine zumutbare inländische Fluchtalternative bestanden haben (Ausweichen in ein anderes Staatsgebiet, in dem keine Gefahr der Verfolgung gegeben ist).</a:t>
            </a:r>
            <a:endParaRPr lang="de-DE" sz="1800" b="0" strike="noStrike" spc="-1">
              <a:solidFill>
                <a:srgbClr val="000000"/>
              </a:solidFill>
              <a:uFill>
                <a:solidFill>
                  <a:srgbClr val="FFFFFF"/>
                </a:solidFill>
              </a:uFill>
              <a:latin typeface="Arial"/>
            </a:endParaRPr>
          </a:p>
          <a:p>
            <a:pPr>
              <a:lnSpc>
                <a:spcPct val="100000"/>
              </a:lnSpc>
            </a:pPr>
            <a:endParaRPr lang="de-DE" sz="1800" b="0" strike="noStrike" spc="-1">
              <a:solidFill>
                <a:srgbClr val="000000"/>
              </a:solidFill>
              <a:uFill>
                <a:solidFill>
                  <a:srgbClr val="FFFFFF"/>
                </a:solidFill>
              </a:uFill>
              <a:latin typeface="Arial"/>
            </a:endParaRPr>
          </a:p>
          <a:p>
            <a:pPr>
              <a:lnSpc>
                <a:spcPct val="100000"/>
              </a:lnSpc>
            </a:pPr>
            <a:r>
              <a:rPr lang="de-DE" sz="1100" b="0" strike="noStrike" spc="-1">
                <a:solidFill>
                  <a:srgbClr val="000000"/>
                </a:solidFill>
                <a:uFill>
                  <a:solidFill>
                    <a:srgbClr val="FFFFFF"/>
                  </a:solidFill>
                </a:uFill>
                <a:latin typeface="Arial"/>
                <a:ea typeface="Droid Sans Fallback"/>
              </a:rPr>
              <a:t>Quellen:</a:t>
            </a:r>
            <a:r>
              <a:rPr lang="de-DE" sz="1100" b="0" u="sng" strike="noStrike" spc="-1">
                <a:solidFill>
                  <a:srgbClr val="000000"/>
                </a:solidFill>
                <a:uFill>
                  <a:solidFill>
                    <a:srgbClr val="FFFFFF"/>
                  </a:solidFill>
                </a:uFill>
                <a:latin typeface="Arial"/>
                <a:ea typeface="Droid Sans Fallback"/>
              </a:rPr>
              <a:t> </a:t>
            </a:r>
            <a:r>
              <a:rPr lang="de-DE" sz="1100" b="0" u="sng" strike="noStrike" spc="-1">
                <a:solidFill>
                  <a:srgbClr val="CCCCFF"/>
                </a:solidFill>
                <a:uFill>
                  <a:solidFill>
                    <a:srgbClr val="FFFFFF"/>
                  </a:solidFill>
                </a:uFill>
                <a:latin typeface="Arial"/>
                <a:ea typeface="Droid Sans Fallback"/>
              </a:rPr>
              <a:t>http://www.frsh.de/fileadmin/pdf/Unterrichtsmaterial/UebersichtAufenthaltsarten2014.pdf</a:t>
            </a:r>
            <a:endParaRPr lang="de-DE" sz="1800" b="0" strike="noStrike" spc="-1">
              <a:solidFill>
                <a:srgbClr val="000000"/>
              </a:solidFill>
              <a:uFill>
                <a:solidFill>
                  <a:srgbClr val="FFFFFF"/>
                </a:solidFill>
              </a:uFill>
              <a:latin typeface="Arial"/>
            </a:endParaRPr>
          </a:p>
          <a:p>
            <a:pPr>
              <a:lnSpc>
                <a:spcPct val="100000"/>
              </a:lnSpc>
            </a:pPr>
            <a:r>
              <a:rPr lang="de-DE" sz="1100" b="0" u="sng" strike="noStrike" spc="-1">
                <a:solidFill>
                  <a:srgbClr val="000000"/>
                </a:solidFill>
                <a:uFill>
                  <a:solidFill>
                    <a:srgbClr val="FFFFFF"/>
                  </a:solidFill>
                </a:uFill>
                <a:latin typeface="Arial"/>
                <a:ea typeface="Droid Sans Fallback"/>
              </a:rPr>
              <a:t>http://mediendienst-integration.de/migration/flucht-asyl/asylrecht.html</a:t>
            </a:r>
            <a:endParaRPr lang="de-DE" sz="1800" b="0" strike="noStrike" spc="-1">
              <a:solidFill>
                <a:srgbClr val="000000"/>
              </a:solidFill>
              <a:uFill>
                <a:solidFill>
                  <a:srgbClr val="FFFFFF"/>
                </a:solidFill>
              </a:uFill>
              <a:latin typeface="Arial"/>
            </a:endParaRPr>
          </a:p>
          <a:p>
            <a:pPr>
              <a:lnSpc>
                <a:spcPct val="100000"/>
              </a:lnSpc>
            </a:pPr>
            <a:endParaRPr lang="de-DE" sz="1800" b="0" strike="noStrike" spc="-1">
              <a:solidFill>
                <a:srgbClr val="000000"/>
              </a:solidFill>
              <a:uFill>
                <a:solidFill>
                  <a:srgbClr val="FFFFFF"/>
                </a:solidFill>
              </a:uFill>
              <a:latin typeface="Arial"/>
            </a:endParaRPr>
          </a:p>
          <a:p>
            <a:pPr>
              <a:lnSpc>
                <a:spcPct val="100000"/>
              </a:lnSpc>
            </a:pPr>
            <a:r>
              <a:rPr lang="de-DE" sz="1100" b="1" strike="noStrike" spc="-1">
                <a:solidFill>
                  <a:srgbClr val="000000"/>
                </a:solidFill>
                <a:uFill>
                  <a:solidFill>
                    <a:srgbClr val="FFFFFF"/>
                  </a:solidFill>
                </a:uFill>
                <a:latin typeface="Arial"/>
                <a:ea typeface="Droid Sans Fallback"/>
              </a:rPr>
              <a:t>Aufenthaltsgesetz (AufenthG) – Asylgesetz (AsylG)</a:t>
            </a:r>
            <a:endParaRPr lang="de-DE" sz="1800" b="0" strike="noStrike" spc="-1">
              <a:solidFill>
                <a:srgbClr val="000000"/>
              </a:solidFill>
              <a:uFill>
                <a:solidFill>
                  <a:srgbClr val="FFFFFF"/>
                </a:solidFill>
              </a:uFill>
              <a:latin typeface="Arial"/>
            </a:endParaRPr>
          </a:p>
          <a:p>
            <a:pPr>
              <a:lnSpc>
                <a:spcPct val="100000"/>
              </a:lnSpc>
            </a:pPr>
            <a:r>
              <a:rPr lang="de-DE" sz="1100" b="0" strike="noStrike" spc="-1">
                <a:solidFill>
                  <a:srgbClr val="000000"/>
                </a:solidFill>
                <a:uFill>
                  <a:solidFill>
                    <a:srgbClr val="FFFFFF"/>
                  </a:solidFill>
                </a:uFill>
                <a:latin typeface="Arial"/>
                <a:ea typeface="Droid Sans Fallback"/>
              </a:rPr>
              <a:t>Das Asylgesetz (AsylVfG) regelt den Ablauf des Asylverfahrens, Pflichten und Rechte der Asylsuchenden, Regelungen zur Unterbringung und Verteilung von Asylsuchenden während des Verfahrens etc. </a:t>
            </a:r>
            <a:endParaRPr lang="de-DE" sz="1800" b="0" strike="noStrike" spc="-1">
              <a:solidFill>
                <a:srgbClr val="000000"/>
              </a:solidFill>
              <a:uFill>
                <a:solidFill>
                  <a:srgbClr val="FFFFFF"/>
                </a:solidFill>
              </a:uFill>
              <a:latin typeface="Arial"/>
            </a:endParaRPr>
          </a:p>
          <a:p>
            <a:pPr>
              <a:lnSpc>
                <a:spcPct val="100000"/>
              </a:lnSpc>
            </a:pPr>
            <a:r>
              <a:rPr lang="de-DE" sz="1100" b="0" strike="noStrike" spc="-1">
                <a:solidFill>
                  <a:srgbClr val="000000"/>
                </a:solidFill>
                <a:uFill>
                  <a:solidFill>
                    <a:srgbClr val="FFFFFF"/>
                  </a:solidFill>
                </a:uFill>
                <a:latin typeface="Arial"/>
                <a:ea typeface="Droid Sans Fallback"/>
              </a:rPr>
              <a:t>Aufenthaltsgesetz (AufenthG) regelt die Rechte und Pflichten eines Flüchtlings nach Anerkennung und Erteilung einer Aufenthaltserlaubnis. </a:t>
            </a:r>
            <a:endParaRPr lang="de-DE" sz="1800" b="0" strike="noStrike" spc="-1">
              <a:solidFill>
                <a:srgbClr val="000000"/>
              </a:solidFill>
              <a:uFill>
                <a:solidFill>
                  <a:srgbClr val="FFFFFF"/>
                </a:solidFill>
              </a:uFill>
              <a:latin typeface="Arial"/>
            </a:endParaRPr>
          </a:p>
          <a:p>
            <a:pPr>
              <a:lnSpc>
                <a:spcPct val="100000"/>
              </a:lnSpc>
            </a:pPr>
            <a:r>
              <a:rPr lang="de-DE" sz="1100" b="0" strike="noStrike" spc="-1">
                <a:solidFill>
                  <a:srgbClr val="000000"/>
                </a:solidFill>
                <a:uFill>
                  <a:solidFill>
                    <a:srgbClr val="FFFFFF"/>
                  </a:solidFill>
                </a:uFill>
                <a:latin typeface="Arial"/>
                <a:ea typeface="Droid Sans Fallback"/>
              </a:rPr>
              <a:t>Asylsuchende, die nach Art.16a GG als „Asylberechtigte“ anerkannt wurden, erhalten eine AE nach §25 Abs.1 AufenthG. </a:t>
            </a:r>
            <a:endParaRPr lang="de-DE" sz="1800" b="0" strike="noStrike" spc="-1">
              <a:solidFill>
                <a:srgbClr val="000000"/>
              </a:solidFill>
              <a:uFill>
                <a:solidFill>
                  <a:srgbClr val="FFFFFF"/>
                </a:solidFill>
              </a:uFill>
              <a:latin typeface="Arial"/>
            </a:endParaRPr>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9" name="CustomShape 1"/>
          <p:cNvSpPr/>
          <p:nvPr/>
        </p:nvSpPr>
        <p:spPr>
          <a:xfrm>
            <a:off x="755640" y="5078520"/>
            <a:ext cx="6045840" cy="4809240"/>
          </a:xfrm>
          <a:prstGeom prst="rect">
            <a:avLst/>
          </a:prstGeom>
          <a:noFill/>
          <a:ln>
            <a:noFill/>
          </a:ln>
        </p:spPr>
        <p:style>
          <a:lnRef idx="0">
            <a:scrgbClr r="0" g="0" b="0"/>
          </a:lnRef>
          <a:fillRef idx="0">
            <a:scrgbClr r="0" g="0" b="0"/>
          </a:fillRef>
          <a:effectRef idx="0">
            <a:scrgbClr r="0" g="0" b="0"/>
          </a:effectRef>
          <a:fontRef idx="minor"/>
        </p:style>
      </p:sp>
      <p:sp>
        <p:nvSpPr>
          <p:cNvPr id="430" name="CustomShape 2"/>
          <p:cNvSpPr/>
          <p:nvPr/>
        </p:nvSpPr>
        <p:spPr>
          <a:xfrm>
            <a:off x="633600" y="831599"/>
            <a:ext cx="6020640" cy="6512175"/>
          </a:xfrm>
          <a:prstGeom prst="rect">
            <a:avLst/>
          </a:prstGeom>
          <a:noFill/>
          <a:ln>
            <a:noFill/>
          </a:ln>
        </p:spPr>
        <p:style>
          <a:lnRef idx="0">
            <a:scrgbClr r="0" g="0" b="0"/>
          </a:lnRef>
          <a:fillRef idx="0">
            <a:scrgbClr r="0" g="0" b="0"/>
          </a:fillRef>
          <a:effectRef idx="0">
            <a:scrgbClr r="0" g="0" b="0"/>
          </a:effectRef>
          <a:fontRef idx="minor"/>
        </p:style>
        <p:txBody>
          <a:bodyPr lIns="0" tIns="0" rIns="0" bIns="0"/>
          <a:lstStyle/>
          <a:p>
            <a:pPr>
              <a:lnSpc>
                <a:spcPct val="100000"/>
              </a:lnSpc>
            </a:pPr>
            <a:r>
              <a:rPr lang="de-DE" sz="1100" b="0" strike="noStrike" spc="-1" dirty="0">
                <a:solidFill>
                  <a:srgbClr val="000000"/>
                </a:solidFill>
                <a:uFill>
                  <a:solidFill>
                    <a:srgbClr val="FFFFFF"/>
                  </a:solidFill>
                </a:uFill>
                <a:latin typeface="Arial"/>
                <a:ea typeface="Droid Sans Fallback"/>
              </a:rPr>
              <a:t>Die Voraussetzungen der Zuerkennung von „Flüchtlingseigenschaften“ im Sinne der Genfer Flüchtlingskonvention sind ähnlich wie bei der Anerkennung nach Art 16a GG. Allerdings ist dieser Schutzstatus</a:t>
            </a:r>
            <a:r>
              <a:rPr lang="de-DE" sz="1100" b="0" strike="noStrike" spc="-1" dirty="0">
                <a:solidFill>
                  <a:srgbClr val="000000"/>
                </a:solidFill>
                <a:uFill>
                  <a:solidFill>
                    <a:srgbClr val="FFFFFF"/>
                  </a:solidFill>
                </a:uFill>
                <a:latin typeface="Times New Roman"/>
                <a:ea typeface="Droid Sans Fallback"/>
              </a:rPr>
              <a:t> </a:t>
            </a:r>
            <a:r>
              <a:rPr lang="de-DE" sz="1100" b="0" strike="noStrike" spc="-1" dirty="0">
                <a:solidFill>
                  <a:srgbClr val="000000"/>
                </a:solidFill>
                <a:uFill>
                  <a:solidFill>
                    <a:srgbClr val="FFFFFF"/>
                  </a:solidFill>
                </a:uFill>
                <a:latin typeface="Arial"/>
                <a:ea typeface="Droid Sans Fallback"/>
              </a:rPr>
              <a:t>auch bei Einreise über sicheren Drittstaat möglich und wenn die Verfolgung durch nicht-staatliche Akteure, bspw. Warlords, Dorfälteste, aber auch Familienangehörige, erfolgt. Dabei kommt es dann allerdings darauf an, ob der Staat (oder Organisationen, die den Staat oder einen wesentlichen Teil des Staates beherrschen) in der Lage oder willens ist, Schutz zu gewähren. </a:t>
            </a:r>
            <a:endParaRPr lang="de-DE" sz="1800" b="0" strike="noStrike" spc="-1" dirty="0">
              <a:solidFill>
                <a:srgbClr val="000000"/>
              </a:solidFill>
              <a:uFill>
                <a:solidFill>
                  <a:srgbClr val="FFFFFF"/>
                </a:solidFill>
              </a:uFill>
              <a:latin typeface="Arial"/>
            </a:endParaRPr>
          </a:p>
          <a:p>
            <a:pPr>
              <a:lnSpc>
                <a:spcPct val="100000"/>
              </a:lnSpc>
            </a:pPr>
            <a:r>
              <a:rPr lang="de-DE" sz="1100" b="0" strike="noStrike" spc="-1" dirty="0">
                <a:solidFill>
                  <a:srgbClr val="000000"/>
                </a:solidFill>
                <a:uFill>
                  <a:solidFill>
                    <a:srgbClr val="FFFFFF"/>
                  </a:solidFill>
                </a:uFill>
                <a:latin typeface="Arial"/>
                <a:ea typeface="Droid Sans Fallback"/>
              </a:rPr>
              <a:t>2016 erhielten 56,2% der Asylsuchenden aus Syrien und 53,3% der Schutzsuchenden aus dem Irak und 74,7% der Asylsuchenden aus Eritrea diesen Schutzstatus.</a:t>
            </a:r>
          </a:p>
          <a:p>
            <a:pPr>
              <a:lnSpc>
                <a:spcPct val="100000"/>
              </a:lnSpc>
            </a:pPr>
            <a:r>
              <a:rPr lang="de-DE" sz="1100" spc="-1" dirty="0">
                <a:solidFill>
                  <a:srgbClr val="000000"/>
                </a:solidFill>
                <a:uFill>
                  <a:solidFill>
                    <a:srgbClr val="FFFFFF"/>
                  </a:solidFill>
                </a:uFill>
              </a:rPr>
              <a:t>Quelle: </a:t>
            </a:r>
            <a:r>
              <a:rPr lang="de-DE" sz="1100" spc="-1" dirty="0">
                <a:solidFill>
                  <a:srgbClr val="000000"/>
                </a:solidFill>
                <a:uFill>
                  <a:solidFill>
                    <a:srgbClr val="FFFFFF"/>
                  </a:solidFill>
                </a:uFill>
                <a:hlinkClick r:id="rId3"/>
              </a:rPr>
              <a:t>http://dipbt.bundestag.de/dip21/btd/18/112/1811262.pdf</a:t>
            </a:r>
            <a:r>
              <a:rPr lang="de-DE" sz="1100" spc="-1" dirty="0">
                <a:solidFill>
                  <a:srgbClr val="000000"/>
                </a:solidFill>
                <a:uFill>
                  <a:solidFill>
                    <a:srgbClr val="FFFFFF"/>
                  </a:solidFill>
                </a:uFill>
              </a:rPr>
              <a:t> </a:t>
            </a:r>
          </a:p>
          <a:p>
            <a:pPr>
              <a:lnSpc>
                <a:spcPct val="100000"/>
              </a:lnSpc>
            </a:pPr>
            <a:endParaRPr lang="de-DE" sz="1800" b="0" strike="noStrike" spc="-1" dirty="0">
              <a:solidFill>
                <a:srgbClr val="000000"/>
              </a:solidFill>
              <a:uFill>
                <a:solidFill>
                  <a:srgbClr val="FFFFFF"/>
                </a:solidFill>
              </a:uFill>
              <a:latin typeface="Arial"/>
            </a:endParaRPr>
          </a:p>
          <a:p>
            <a:pPr>
              <a:lnSpc>
                <a:spcPct val="100000"/>
              </a:lnSpc>
            </a:pPr>
            <a:r>
              <a:rPr lang="de-DE" sz="1100" b="1" strike="noStrike" spc="-1" dirty="0">
                <a:solidFill>
                  <a:srgbClr val="000000"/>
                </a:solidFill>
                <a:uFill>
                  <a:solidFill>
                    <a:srgbClr val="FFFFFF"/>
                  </a:solidFill>
                </a:uFill>
                <a:latin typeface="Arial"/>
                <a:ea typeface="Droid Sans Fallback"/>
              </a:rPr>
              <a:t>Vertiefende Informationen:</a:t>
            </a:r>
            <a:endParaRPr lang="de-DE" sz="1800" b="0" strike="noStrike" spc="-1" dirty="0">
              <a:solidFill>
                <a:srgbClr val="000000"/>
              </a:solidFill>
              <a:uFill>
                <a:solidFill>
                  <a:srgbClr val="FFFFFF"/>
                </a:solidFill>
              </a:uFill>
              <a:latin typeface="Arial"/>
            </a:endParaRPr>
          </a:p>
          <a:p>
            <a:pPr>
              <a:lnSpc>
                <a:spcPct val="100000"/>
              </a:lnSpc>
            </a:pPr>
            <a:r>
              <a:rPr lang="de-DE" sz="1100" b="0" strike="noStrike" spc="-1" dirty="0">
                <a:solidFill>
                  <a:srgbClr val="000000"/>
                </a:solidFill>
                <a:uFill>
                  <a:solidFill>
                    <a:srgbClr val="FFFFFF"/>
                  </a:solidFill>
                </a:uFill>
                <a:latin typeface="Arial"/>
                <a:ea typeface="Droid Sans Fallback"/>
              </a:rPr>
              <a:t>Es ist hier nicht möglich, die komplexen Entscheidungsgrundlagen darzustellen, die die „Entscheider“ des Bundesamtes für Migration und Flüchtlinge (BAMF) dazu bewegen, bestimmte Asylsuchende abzulehnen und andere anzuerkennen. Einen gewissen Überblick vermitteln jedoch diese Arbeitshilfen:</a:t>
            </a:r>
            <a:endParaRPr lang="de-DE" sz="1800" b="0" strike="noStrike" spc="-1" dirty="0">
              <a:solidFill>
                <a:srgbClr val="000000"/>
              </a:solidFill>
              <a:uFill>
                <a:solidFill>
                  <a:srgbClr val="FFFFFF"/>
                </a:solidFill>
              </a:uFill>
              <a:latin typeface="Arial"/>
            </a:endParaRPr>
          </a:p>
          <a:p>
            <a:pPr>
              <a:lnSpc>
                <a:spcPct val="100000"/>
              </a:lnSpc>
            </a:pPr>
            <a:endParaRPr lang="de-DE" sz="1800" b="0" strike="noStrike" spc="-1" dirty="0">
              <a:solidFill>
                <a:srgbClr val="000000"/>
              </a:solidFill>
              <a:uFill>
                <a:solidFill>
                  <a:srgbClr val="FFFFFF"/>
                </a:solidFill>
              </a:uFill>
              <a:latin typeface="Arial"/>
            </a:endParaRPr>
          </a:p>
          <a:p>
            <a:pPr>
              <a:lnSpc>
                <a:spcPct val="100000"/>
              </a:lnSpc>
            </a:pPr>
            <a:r>
              <a:rPr lang="de-DE" sz="1100" b="0" strike="noStrike" spc="-1" dirty="0">
                <a:solidFill>
                  <a:srgbClr val="000000"/>
                </a:solidFill>
                <a:uFill>
                  <a:solidFill>
                    <a:srgbClr val="FFFFFF"/>
                  </a:solidFill>
                </a:uFill>
                <a:latin typeface="Arial"/>
                <a:ea typeface="Droid Sans Fallback"/>
              </a:rPr>
              <a:t>Die materiellrechtlichen Voraussetzungen für die Gewährung von Flüchtlings- oder anderweitigem Schutz, Autorin: Kirsten Eichler (Stand: Dezember 2016):  </a:t>
            </a:r>
            <a:r>
              <a:rPr lang="de-DE" sz="1100" u="sng" spc="-1" dirty="0">
                <a:solidFill>
                  <a:srgbClr val="CCCCFF"/>
                </a:solidFill>
                <a:uFill>
                  <a:solidFill>
                    <a:srgbClr val="FFFFFF"/>
                  </a:solidFill>
                </a:uFill>
                <a:ea typeface="Droid Sans Fallback"/>
                <a:hlinkClick r:id="rId4"/>
              </a:rPr>
              <a:t>http://www.asyl.net/fileadmin/user_upload/redaktion/Dokumente/Publikationen/Leitfaden_Fl%C3%BCchtlingsrecht_2016.pdf</a:t>
            </a:r>
            <a:endParaRPr lang="de-DE" sz="1100" u="sng" spc="-1" dirty="0">
              <a:solidFill>
                <a:srgbClr val="CCCCFF"/>
              </a:solidFill>
              <a:uFill>
                <a:solidFill>
                  <a:srgbClr val="FFFFFF"/>
                </a:solidFill>
              </a:uFill>
              <a:ea typeface="Droid Sans Fallback"/>
            </a:endParaRPr>
          </a:p>
          <a:p>
            <a:pPr>
              <a:lnSpc>
                <a:spcPct val="100000"/>
              </a:lnSpc>
            </a:pPr>
            <a:endParaRPr lang="de-DE" sz="1800" b="0" strike="noStrike" spc="-1" dirty="0">
              <a:solidFill>
                <a:srgbClr val="000000"/>
              </a:solidFill>
              <a:uFill>
                <a:solidFill>
                  <a:srgbClr val="FFFFFF"/>
                </a:solidFill>
              </a:uFill>
              <a:latin typeface="Arial"/>
            </a:endParaRPr>
          </a:p>
          <a:p>
            <a:pPr>
              <a:lnSpc>
                <a:spcPct val="100000"/>
              </a:lnSpc>
            </a:pPr>
            <a:r>
              <a:rPr lang="de-DE" sz="1100" b="0" strike="noStrike" spc="-1" dirty="0">
                <a:solidFill>
                  <a:srgbClr val="000000"/>
                </a:solidFill>
                <a:uFill>
                  <a:solidFill>
                    <a:srgbClr val="FFFFFF"/>
                  </a:solidFill>
                </a:uFill>
                <a:latin typeface="Arial"/>
                <a:ea typeface="Droid Sans Fallback"/>
              </a:rPr>
              <a:t>herausgegeben vom Paritätischen Gesamtverband, Autoren: Volker Maria Hügel und Kirsten Eichler (Projekt Qualifizierung der Flüchtlingssozialarbeit, Münster). Dezember 2016. </a:t>
            </a:r>
            <a:r>
              <a:rPr lang="de-DE" sz="1100" u="sng" spc="-1" dirty="0">
                <a:solidFill>
                  <a:srgbClr val="CCCCFF"/>
                </a:solidFill>
                <a:uFill>
                  <a:solidFill>
                    <a:srgbClr val="FFFFFF"/>
                  </a:solidFill>
                </a:uFill>
                <a:ea typeface="Droid Sans Fallback"/>
                <a:hlinkClick r:id="rId5"/>
              </a:rPr>
              <a:t>http://www.fluechtlingsinfo-berlin.de/fr/pdf/GGUA_AsylR_2016.pdf</a:t>
            </a:r>
            <a:endParaRPr lang="de-DE" sz="1100" u="sng" spc="-1" dirty="0">
              <a:solidFill>
                <a:srgbClr val="CCCCFF"/>
              </a:solidFill>
              <a:uFill>
                <a:solidFill>
                  <a:srgbClr val="FFFFFF"/>
                </a:solidFill>
              </a:uFill>
              <a:ea typeface="Droid Sans Fallback"/>
            </a:endParaRPr>
          </a:p>
          <a:p>
            <a:pPr>
              <a:lnSpc>
                <a:spcPct val="100000"/>
              </a:lnSpc>
            </a:pPr>
            <a:endParaRPr lang="de-DE" sz="1800" b="0" strike="noStrike" spc="-1" dirty="0">
              <a:solidFill>
                <a:srgbClr val="000000"/>
              </a:solidFill>
              <a:uFill>
                <a:solidFill>
                  <a:srgbClr val="FFFFFF"/>
                </a:solidFill>
              </a:uFill>
              <a:latin typeface="Arial"/>
            </a:endParaRPr>
          </a:p>
          <a:p>
            <a:pPr>
              <a:lnSpc>
                <a:spcPct val="100000"/>
              </a:lnSpc>
            </a:pPr>
            <a:r>
              <a:rPr lang="de-DE" sz="1100" b="0" strike="noStrike" spc="-1" dirty="0">
                <a:solidFill>
                  <a:srgbClr val="000000"/>
                </a:solidFill>
                <a:uFill>
                  <a:solidFill>
                    <a:srgbClr val="FFFFFF"/>
                  </a:solidFill>
                </a:uFill>
                <a:latin typeface="Arial"/>
                <a:ea typeface="Droid Sans Fallback"/>
              </a:rPr>
              <a:t>Überblick zum Thema "Das Asylverfahren in Deutschland" (Juli 2015) </a:t>
            </a:r>
            <a:r>
              <a:rPr lang="de-DE" sz="1100" u="sng" spc="-1" dirty="0">
                <a:solidFill>
                  <a:srgbClr val="CCCCFF"/>
                </a:solidFill>
                <a:uFill>
                  <a:solidFill>
                    <a:srgbClr val="FFFFFF"/>
                  </a:solidFill>
                </a:uFill>
                <a:ea typeface="Droid Sans Fallback"/>
                <a:hlinkClick r:id="rId6"/>
              </a:rPr>
              <a:t>http://www.asyl.net/fileadmin/user_upload/redaktion/Dokumente/Publikationen/Basisinformationen/Basisinf1.pdf</a:t>
            </a:r>
            <a:endParaRPr lang="de-DE" sz="1100" u="sng" spc="-1" dirty="0">
              <a:solidFill>
                <a:srgbClr val="CCCCFF"/>
              </a:solidFill>
              <a:uFill>
                <a:solidFill>
                  <a:srgbClr val="FFFFFF"/>
                </a:solidFill>
              </a:uFill>
              <a:ea typeface="Droid Sans Fallback"/>
            </a:endParaRPr>
          </a:p>
          <a:p>
            <a:pPr>
              <a:lnSpc>
                <a:spcPct val="100000"/>
              </a:lnSpc>
            </a:pPr>
            <a:endParaRPr lang="de-DE" sz="1800" b="0" strike="noStrike" spc="-1" dirty="0">
              <a:solidFill>
                <a:srgbClr val="000000"/>
              </a:solidFill>
              <a:uFill>
                <a:solidFill>
                  <a:srgbClr val="FFFFFF"/>
                </a:solidFill>
              </a:uFill>
              <a:latin typeface="Arial"/>
            </a:endParaRPr>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7" name="CustomShape 1"/>
          <p:cNvSpPr/>
          <p:nvPr/>
        </p:nvSpPr>
        <p:spPr>
          <a:xfrm>
            <a:off x="755640" y="5078520"/>
            <a:ext cx="6045840" cy="4809240"/>
          </a:xfrm>
          <a:prstGeom prst="rect">
            <a:avLst/>
          </a:prstGeom>
          <a:noFill/>
          <a:ln>
            <a:noFill/>
          </a:ln>
        </p:spPr>
        <p:style>
          <a:lnRef idx="0">
            <a:scrgbClr r="0" g="0" b="0"/>
          </a:lnRef>
          <a:fillRef idx="0">
            <a:scrgbClr r="0" g="0" b="0"/>
          </a:fillRef>
          <a:effectRef idx="0">
            <a:scrgbClr r="0" g="0" b="0"/>
          </a:effectRef>
          <a:fontRef idx="minor"/>
        </p:style>
      </p:sp>
      <p:sp>
        <p:nvSpPr>
          <p:cNvPr id="438" name="CustomShape 2"/>
          <p:cNvSpPr/>
          <p:nvPr/>
        </p:nvSpPr>
        <p:spPr>
          <a:xfrm>
            <a:off x="664200" y="1014480"/>
            <a:ext cx="6012360" cy="5266440"/>
          </a:xfrm>
          <a:prstGeom prst="rect">
            <a:avLst/>
          </a:prstGeom>
          <a:noFill/>
          <a:ln>
            <a:noFill/>
          </a:ln>
        </p:spPr>
        <p:style>
          <a:lnRef idx="0">
            <a:scrgbClr r="0" g="0" b="0"/>
          </a:lnRef>
          <a:fillRef idx="0">
            <a:scrgbClr r="0" g="0" b="0"/>
          </a:fillRef>
          <a:effectRef idx="0">
            <a:scrgbClr r="0" g="0" b="0"/>
          </a:effectRef>
          <a:fontRef idx="minor"/>
        </p:style>
        <p:txBody>
          <a:bodyPr lIns="0" tIns="0" rIns="0" bIns="0"/>
          <a:lstStyle/>
          <a:p>
            <a:pPr>
              <a:lnSpc>
                <a:spcPct val="100000"/>
              </a:lnSpc>
            </a:pPr>
            <a:r>
              <a:rPr lang="de-DE" sz="1100" b="0" u="sng" strike="noStrike" spc="-1" dirty="0">
                <a:solidFill>
                  <a:srgbClr val="000000"/>
                </a:solidFill>
                <a:uFill>
                  <a:solidFill>
                    <a:srgbClr val="FFFFFF"/>
                  </a:solidFill>
                </a:uFill>
                <a:latin typeface="Arial"/>
                <a:ea typeface="Droid Sans Fallback"/>
              </a:rPr>
              <a:t>Familiennachzug: </a:t>
            </a:r>
            <a:r>
              <a:rPr lang="de-DE" sz="1100" b="0" strike="noStrike" spc="-1" dirty="0">
                <a:solidFill>
                  <a:srgbClr val="000000"/>
                </a:solidFill>
                <a:uFill>
                  <a:solidFill>
                    <a:srgbClr val="FFFFFF"/>
                  </a:solidFill>
                </a:uFill>
                <a:latin typeface="Arial"/>
                <a:ea typeface="Droid Sans Fallback"/>
              </a:rPr>
              <a:t>Anerkannte Flüchtlinge (Flüchtlingseigenschaften) können für ihre (Ehe)Partner und minderjährigen, unverheirateten Kinder einen Antrag auf Familiennachzug stellen. Die Erteilung eines Visums für die Familie ist nicht an den Nachweis von Deutschkenntnissen oder an Einkommen und vorhandenen Wohnraum geknüpft, sofern der Antrag innerhalb von 3 Monaten nach Anerkennung gestellt wird. </a:t>
            </a:r>
          </a:p>
          <a:p>
            <a:pPr>
              <a:lnSpc>
                <a:spcPct val="100000"/>
              </a:lnSpc>
            </a:pPr>
            <a:endParaRPr lang="de-DE" sz="1800" b="0" strike="noStrike" spc="-1" dirty="0">
              <a:solidFill>
                <a:srgbClr val="000000"/>
              </a:solidFill>
              <a:uFill>
                <a:solidFill>
                  <a:srgbClr val="FFFFFF"/>
                </a:solidFill>
              </a:uFill>
              <a:latin typeface="Arial"/>
            </a:endParaRPr>
          </a:p>
          <a:p>
            <a:pPr>
              <a:lnSpc>
                <a:spcPct val="100000"/>
              </a:lnSpc>
            </a:pPr>
            <a:r>
              <a:rPr lang="de-DE" sz="1100" b="0" strike="noStrike" spc="-1" dirty="0">
                <a:solidFill>
                  <a:srgbClr val="000000"/>
                </a:solidFill>
                <a:uFill>
                  <a:solidFill>
                    <a:srgbClr val="FFFFFF"/>
                  </a:solidFill>
                </a:uFill>
                <a:latin typeface="Arial"/>
                <a:ea typeface="Droid Sans Fallback"/>
              </a:rPr>
              <a:t>In der Praxis ist der Familiennachzug vor allem aufgrund der Visa-Praxis der Botschaften sehr verzögert. So beträgt die Wartezeit bis zum Erstvorsprachetermin bei der deutschen Botschaft in der Türkei oder in Beirut derzeit bis zu 16 Monate. In der Türkei ist die Beantragung von Visa für Familiennachzug auch </a:t>
            </a:r>
            <a:r>
              <a:rPr lang="de-DE" sz="1100" spc="-1" dirty="0">
                <a:solidFill>
                  <a:srgbClr val="000000"/>
                </a:solidFill>
                <a:uFill>
                  <a:solidFill>
                    <a:srgbClr val="FFFFFF"/>
                  </a:solidFill>
                </a:uFill>
                <a:ea typeface="Droid Sans Fallback"/>
              </a:rPr>
              <a:t>dadurch erschwert, dass türkischen Grenzbehörden seit Anfang des Jahres 2016 zudem  ein  Visum  für  den  Grenzübertritt verlangen.</a:t>
            </a:r>
            <a:endParaRPr lang="de-DE" sz="1800" b="0" strike="noStrike" spc="-1" dirty="0">
              <a:solidFill>
                <a:srgbClr val="000000"/>
              </a:solidFill>
              <a:uFill>
                <a:solidFill>
                  <a:srgbClr val="FFFFFF"/>
                </a:solidFill>
              </a:uFill>
              <a:latin typeface="Arial"/>
            </a:endParaRPr>
          </a:p>
          <a:p>
            <a:pPr>
              <a:lnSpc>
                <a:spcPct val="100000"/>
              </a:lnSpc>
            </a:pPr>
            <a:r>
              <a:rPr lang="de-DE" sz="1100" b="0" strike="noStrike" spc="-1" dirty="0">
                <a:solidFill>
                  <a:srgbClr val="000000"/>
                </a:solidFill>
                <a:uFill>
                  <a:solidFill>
                    <a:srgbClr val="FFFFFF"/>
                  </a:solidFill>
                </a:uFill>
                <a:latin typeface="Arial"/>
                <a:ea typeface="Droid Sans Fallback"/>
              </a:rPr>
              <a:t>Quelle</a:t>
            </a:r>
            <a:r>
              <a:rPr lang="de-DE" sz="1100" spc="-1" dirty="0">
                <a:solidFill>
                  <a:srgbClr val="000000"/>
                </a:solidFill>
                <a:uFill>
                  <a:solidFill>
                    <a:srgbClr val="FFFFFF"/>
                  </a:solidFill>
                </a:uFill>
                <a:ea typeface="Droid Sans Fallback"/>
              </a:rPr>
              <a:t>: </a:t>
            </a:r>
            <a:r>
              <a:rPr lang="de-DE" sz="1100" spc="-1" dirty="0">
                <a:solidFill>
                  <a:srgbClr val="000000"/>
                </a:solidFill>
                <a:uFill>
                  <a:solidFill>
                    <a:srgbClr val="FFFFFF"/>
                  </a:solidFill>
                </a:uFill>
                <a:ea typeface="Droid Sans Fallback"/>
                <a:hlinkClick r:id="rId3"/>
              </a:rPr>
              <a:t>http://dip21.bundestag.de/dip21/btd/18/091/1809133.pdf</a:t>
            </a:r>
            <a:endParaRPr lang="de-DE" sz="1100" spc="-1" dirty="0">
              <a:solidFill>
                <a:srgbClr val="000000"/>
              </a:solidFill>
              <a:uFill>
                <a:solidFill>
                  <a:srgbClr val="FFFFFF"/>
                </a:solidFill>
              </a:uFill>
              <a:ea typeface="Droid Sans Fallback"/>
            </a:endParaRPr>
          </a:p>
          <a:p>
            <a:pPr>
              <a:lnSpc>
                <a:spcPct val="100000"/>
              </a:lnSpc>
            </a:pPr>
            <a:endParaRPr lang="de-DE" sz="1100" u="sng" spc="-1" dirty="0">
              <a:solidFill>
                <a:srgbClr val="000000"/>
              </a:solidFill>
              <a:uFill>
                <a:solidFill>
                  <a:srgbClr val="FFFFFF"/>
                </a:solidFill>
              </a:uFill>
              <a:latin typeface="Arial"/>
            </a:endParaRPr>
          </a:p>
          <a:p>
            <a:pPr>
              <a:lnSpc>
                <a:spcPct val="100000"/>
              </a:lnSpc>
            </a:pPr>
            <a:r>
              <a:rPr lang="de-DE" sz="1100" u="sng" spc="-1" dirty="0">
                <a:solidFill>
                  <a:srgbClr val="000000"/>
                </a:solidFill>
                <a:uFill>
                  <a:solidFill>
                    <a:srgbClr val="FFFFFF"/>
                  </a:solidFill>
                </a:uFill>
                <a:latin typeface="Arial"/>
              </a:rPr>
              <a:t>Zum Familiennachzug </a:t>
            </a:r>
            <a:r>
              <a:rPr lang="de-DE" sz="1100" u="sng" spc="-1" dirty="0">
                <a:solidFill>
                  <a:srgbClr val="000000"/>
                </a:solidFill>
                <a:uFill>
                  <a:solidFill>
                    <a:srgbClr val="FFFFFF"/>
                  </a:solidFill>
                </a:uFill>
              </a:rPr>
              <a:t>syrischer Flüchtlinge: </a:t>
            </a:r>
          </a:p>
          <a:p>
            <a:pPr>
              <a:lnSpc>
                <a:spcPct val="100000"/>
              </a:lnSpc>
            </a:pPr>
            <a:r>
              <a:rPr lang="de-DE" sz="1100" u="sng" spc="-1" dirty="0">
                <a:solidFill>
                  <a:srgbClr val="000000"/>
                </a:solidFill>
                <a:uFill>
                  <a:solidFill>
                    <a:srgbClr val="FFFFFF"/>
                  </a:solidFill>
                </a:uFill>
                <a:hlinkClick r:id="rId4"/>
              </a:rPr>
              <a:t>https://familyreunion-syria.diplo.de/webportal/desktop/index.html#start</a:t>
            </a:r>
            <a:endParaRPr lang="de-DE" sz="1100" u="sng" spc="-1" dirty="0">
              <a:solidFill>
                <a:srgbClr val="000000"/>
              </a:solidFill>
              <a:uFill>
                <a:solidFill>
                  <a:srgbClr val="FFFFFF"/>
                </a:solidFill>
              </a:uFill>
            </a:endParaRPr>
          </a:p>
          <a:p>
            <a:pPr>
              <a:lnSpc>
                <a:spcPct val="100000"/>
              </a:lnSpc>
            </a:pPr>
            <a:r>
              <a:rPr lang="de-DE" sz="1100" u="sng" spc="-1" dirty="0">
                <a:solidFill>
                  <a:srgbClr val="000000"/>
                </a:solidFill>
                <a:uFill>
                  <a:solidFill>
                    <a:srgbClr val="FFFFFF"/>
                  </a:solidFill>
                </a:uFill>
                <a:hlinkClick r:id="rId5"/>
              </a:rPr>
              <a:t>http://germany.iom.int/sites/default/files/FAP/FAP_infosheet_GERMAN_2016.pdf</a:t>
            </a:r>
            <a:endParaRPr lang="de-DE" sz="1100" u="sng" spc="-1" dirty="0">
              <a:solidFill>
                <a:srgbClr val="000000"/>
              </a:solidFill>
              <a:uFill>
                <a:solidFill>
                  <a:srgbClr val="FFFFFF"/>
                </a:solidFill>
              </a:uFill>
            </a:endParaRPr>
          </a:p>
          <a:p>
            <a:pPr>
              <a:lnSpc>
                <a:spcPct val="100000"/>
              </a:lnSpc>
            </a:pPr>
            <a:endParaRPr lang="de-DE" sz="1800" b="0" strike="noStrike" spc="-1" dirty="0">
              <a:solidFill>
                <a:srgbClr val="000000"/>
              </a:solidFill>
              <a:uFill>
                <a:solidFill>
                  <a:srgbClr val="FFFFFF"/>
                </a:solidFill>
              </a:uFill>
              <a:latin typeface="Arial"/>
            </a:endParaRPr>
          </a:p>
          <a:p>
            <a:pPr>
              <a:lnSpc>
                <a:spcPct val="100000"/>
              </a:lnSpc>
            </a:pPr>
            <a:r>
              <a:rPr lang="de-DE" sz="1100" b="0" u="sng" strike="noStrike" spc="-1" dirty="0">
                <a:solidFill>
                  <a:srgbClr val="000000"/>
                </a:solidFill>
                <a:uFill>
                  <a:solidFill>
                    <a:srgbClr val="FFFFFF"/>
                  </a:solidFill>
                </a:uFill>
                <a:latin typeface="Arial"/>
                <a:ea typeface="Droid Sans Fallback"/>
              </a:rPr>
              <a:t>Arbeitserlaubnis, Sozialleistungen, BAFÖG, BAB:</a:t>
            </a:r>
            <a:r>
              <a:rPr lang="de-DE" sz="1100" b="1" strike="noStrike" spc="-1" dirty="0">
                <a:solidFill>
                  <a:srgbClr val="000000"/>
                </a:solidFill>
                <a:uFill>
                  <a:solidFill>
                    <a:srgbClr val="FFFFFF"/>
                  </a:solidFill>
                </a:uFill>
                <a:latin typeface="Arial"/>
                <a:ea typeface="Droid Sans Fallback"/>
              </a:rPr>
              <a:t> </a:t>
            </a:r>
            <a:r>
              <a:rPr lang="de-DE" sz="1100" b="0" strike="noStrike" spc="-1" dirty="0">
                <a:solidFill>
                  <a:srgbClr val="000000"/>
                </a:solidFill>
                <a:uFill>
                  <a:solidFill>
                    <a:srgbClr val="FFFFFF"/>
                  </a:solidFill>
                </a:uFill>
                <a:latin typeface="Arial"/>
                <a:ea typeface="Droid Sans Fallback"/>
              </a:rPr>
              <a:t>Anerkannte Flüchtlinge haben freien Zugang zum Arbeitsmarkt. Sie haben Zugang zu allen Instrumenten der Ausbildungsförderung (BAFÖG,BAB etc.). </a:t>
            </a:r>
            <a:endParaRPr lang="de-DE" sz="1800" b="0" strike="noStrike" spc="-1" dirty="0">
              <a:solidFill>
                <a:srgbClr val="000000"/>
              </a:solidFill>
              <a:uFill>
                <a:solidFill>
                  <a:srgbClr val="FFFFFF"/>
                </a:solidFill>
              </a:uFill>
              <a:latin typeface="Arial"/>
            </a:endParaRPr>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1" name="CustomShape 1"/>
          <p:cNvSpPr/>
          <p:nvPr/>
        </p:nvSpPr>
        <p:spPr>
          <a:xfrm>
            <a:off x="755640" y="5078520"/>
            <a:ext cx="6045840" cy="4809240"/>
          </a:xfrm>
          <a:prstGeom prst="rect">
            <a:avLst/>
          </a:prstGeom>
          <a:noFill/>
          <a:ln>
            <a:noFill/>
          </a:ln>
        </p:spPr>
        <p:style>
          <a:lnRef idx="0">
            <a:scrgbClr r="0" g="0" b="0"/>
          </a:lnRef>
          <a:fillRef idx="0">
            <a:scrgbClr r="0" g="0" b="0"/>
          </a:fillRef>
          <a:effectRef idx="0">
            <a:scrgbClr r="0" g="0" b="0"/>
          </a:effectRef>
          <a:fontRef idx="minor"/>
        </p:style>
      </p:sp>
      <p:sp>
        <p:nvSpPr>
          <p:cNvPr id="432" name="CustomShape 2"/>
          <p:cNvSpPr/>
          <p:nvPr/>
        </p:nvSpPr>
        <p:spPr>
          <a:xfrm>
            <a:off x="780840" y="1177199"/>
            <a:ext cx="6020640" cy="6814276"/>
          </a:xfrm>
          <a:prstGeom prst="rect">
            <a:avLst/>
          </a:prstGeom>
          <a:noFill/>
          <a:ln>
            <a:noFill/>
          </a:ln>
        </p:spPr>
        <p:style>
          <a:lnRef idx="0">
            <a:scrgbClr r="0" g="0" b="0"/>
          </a:lnRef>
          <a:fillRef idx="0">
            <a:scrgbClr r="0" g="0" b="0"/>
          </a:fillRef>
          <a:effectRef idx="0">
            <a:scrgbClr r="0" g="0" b="0"/>
          </a:effectRef>
          <a:fontRef idx="minor"/>
        </p:style>
        <p:txBody>
          <a:bodyPr lIns="0" tIns="0" rIns="0" bIns="0"/>
          <a:lstStyle/>
          <a:p>
            <a:pPr>
              <a:lnSpc>
                <a:spcPct val="100000"/>
              </a:lnSpc>
            </a:pPr>
            <a:r>
              <a:rPr lang="de-DE" sz="1100" b="0" strike="noStrike" spc="-1" dirty="0">
                <a:solidFill>
                  <a:srgbClr val="000000"/>
                </a:solidFill>
                <a:uFill>
                  <a:solidFill>
                    <a:srgbClr val="FFFFFF"/>
                  </a:solidFill>
                </a:uFill>
                <a:latin typeface="Arial"/>
                <a:ea typeface="Droid Sans Fallback"/>
              </a:rPr>
              <a:t>Der subsidiäre Schutz ist ein ergänzender Schutzstatus, den Asylsuchende beanspruchen können, wenn sie die engen Voraussetzungen für die Zuerkennung von „Flüchtlingseigenschaften“ nicht erfüllen. In § 4 AsylVfG sind eine Reihe von Gefahren aufgezählt, die dazu führen können, dass ein Asylsuchender als subsidiär Schutzberechtigter/e anerkannt wird, auch wenn der Antrag auf Anerkennung als Asylberechtigter und Flüchtling abgelehnt wurde:</a:t>
            </a:r>
            <a:endParaRPr lang="de-DE" sz="1800" b="0" strike="noStrike" spc="-1" dirty="0">
              <a:solidFill>
                <a:srgbClr val="000000"/>
              </a:solidFill>
              <a:uFill>
                <a:solidFill>
                  <a:srgbClr val="FFFFFF"/>
                </a:solidFill>
              </a:uFill>
              <a:latin typeface="Arial"/>
            </a:endParaRPr>
          </a:p>
          <a:p>
            <a:pPr>
              <a:lnSpc>
                <a:spcPct val="100000"/>
              </a:lnSpc>
            </a:pPr>
            <a:r>
              <a:rPr lang="de-DE" sz="1100" b="0" strike="noStrike" spc="-1" dirty="0">
                <a:solidFill>
                  <a:srgbClr val="000000"/>
                </a:solidFill>
                <a:uFill>
                  <a:solidFill>
                    <a:srgbClr val="FFFFFF"/>
                  </a:solidFill>
                </a:uFill>
                <a:latin typeface="Arial"/>
                <a:ea typeface="Droid Sans Fallback"/>
              </a:rPr>
              <a:t>§ 4 Abs. 1 Nr. 1: Drohen der Verhängung oder Vollstreckung der Todesstrafe </a:t>
            </a:r>
            <a:endParaRPr lang="de-DE" sz="1800" b="0" strike="noStrike" spc="-1" dirty="0">
              <a:solidFill>
                <a:srgbClr val="000000"/>
              </a:solidFill>
              <a:uFill>
                <a:solidFill>
                  <a:srgbClr val="FFFFFF"/>
                </a:solidFill>
              </a:uFill>
              <a:latin typeface="Arial"/>
            </a:endParaRPr>
          </a:p>
          <a:p>
            <a:pPr>
              <a:lnSpc>
                <a:spcPct val="100000"/>
              </a:lnSpc>
            </a:pPr>
            <a:r>
              <a:rPr lang="de-DE" sz="1100" b="0" strike="noStrike" spc="-1" dirty="0">
                <a:solidFill>
                  <a:srgbClr val="000000"/>
                </a:solidFill>
                <a:uFill>
                  <a:solidFill>
                    <a:srgbClr val="FFFFFF"/>
                  </a:solidFill>
                </a:uFill>
                <a:latin typeface="Arial"/>
                <a:ea typeface="Droid Sans Fallback"/>
              </a:rPr>
              <a:t>§ 4 Abs. 1 Nr. 2: Drohen von Folter oder einer unmenschlichen oder erniedrigenden Behandlung oder Bestrafung </a:t>
            </a:r>
            <a:endParaRPr lang="de-DE" sz="1800" b="0" strike="noStrike" spc="-1" dirty="0">
              <a:solidFill>
                <a:srgbClr val="000000"/>
              </a:solidFill>
              <a:uFill>
                <a:solidFill>
                  <a:srgbClr val="FFFFFF"/>
                </a:solidFill>
              </a:uFill>
              <a:latin typeface="Arial"/>
            </a:endParaRPr>
          </a:p>
          <a:p>
            <a:pPr>
              <a:lnSpc>
                <a:spcPct val="100000"/>
              </a:lnSpc>
            </a:pPr>
            <a:r>
              <a:rPr lang="de-DE" sz="1100" b="0" strike="noStrike" spc="-1" dirty="0">
                <a:solidFill>
                  <a:srgbClr val="000000"/>
                </a:solidFill>
                <a:uFill>
                  <a:solidFill>
                    <a:srgbClr val="FFFFFF"/>
                  </a:solidFill>
                </a:uFill>
                <a:latin typeface="Arial"/>
                <a:ea typeface="Droid Sans Fallback"/>
              </a:rPr>
              <a:t>§ 4 Abs. 1 Nr. 3: ernsthafte individuelle Bedrohung des Lebens oder der Unversehrtheit einer Zivilperson infolge willkürlicher Gewalt im Rahmen eines internationalen oder innerstaatlichen bewaffneten Konflikts. </a:t>
            </a:r>
          </a:p>
          <a:p>
            <a:pPr>
              <a:lnSpc>
                <a:spcPct val="100000"/>
              </a:lnSpc>
            </a:pPr>
            <a:endParaRPr lang="de-DE" sz="1100" b="0" strike="noStrike" spc="-1" dirty="0">
              <a:solidFill>
                <a:srgbClr val="000000"/>
              </a:solidFill>
              <a:uFill>
                <a:solidFill>
                  <a:srgbClr val="FFFFFF"/>
                </a:solidFill>
              </a:uFill>
              <a:latin typeface="Arial"/>
              <a:ea typeface="Droid Sans Fallback"/>
            </a:endParaRPr>
          </a:p>
          <a:p>
            <a:pPr>
              <a:lnSpc>
                <a:spcPct val="100000"/>
              </a:lnSpc>
            </a:pPr>
            <a:r>
              <a:rPr lang="de-DE" sz="1100" dirty="0"/>
              <a:t>Im Jahr 2015 haben syrische Asylsuchende fast ausschließlich Schutz nach der Genfer Flüchtlingskonvention erhalten. Nur 0,7% von ihnen erhielten einen </a:t>
            </a:r>
            <a:r>
              <a:rPr lang="de-DE" sz="1100" dirty="0" err="1"/>
              <a:t>subsidären</a:t>
            </a:r>
            <a:r>
              <a:rPr lang="de-DE" sz="1100" dirty="0"/>
              <a:t> Schutzstatus. Dies änderte sich mit der Verabschiedung des Asylpaket II im März 2016: </a:t>
            </a:r>
            <a:r>
              <a:rPr lang="de-DE" sz="1100" b="0" strike="noStrike" spc="-1" dirty="0">
                <a:solidFill>
                  <a:srgbClr val="000000"/>
                </a:solidFill>
                <a:uFill>
                  <a:solidFill>
                    <a:srgbClr val="FFFFFF"/>
                  </a:solidFill>
                </a:uFill>
                <a:latin typeface="Arial"/>
                <a:ea typeface="Droid Sans Fallback"/>
              </a:rPr>
              <a:t>Im 2.Quartal 2016 erhielten </a:t>
            </a:r>
            <a:r>
              <a:rPr lang="de-DE" sz="1100" dirty="0"/>
              <a:t>30,4 </a:t>
            </a:r>
            <a:r>
              <a:rPr lang="de-DE" sz="1100" b="0" strike="noStrike" spc="-1" dirty="0">
                <a:solidFill>
                  <a:srgbClr val="000000"/>
                </a:solidFill>
                <a:uFill>
                  <a:solidFill>
                    <a:srgbClr val="FFFFFF"/>
                  </a:solidFill>
                </a:uFill>
                <a:latin typeface="Arial"/>
                <a:ea typeface="Droid Sans Fallback"/>
              </a:rPr>
              <a:t>% der Asylsuchenden aus Syrien und 11,6% der Geflüchteten aus dem Irak einen Status als subsidiär Schutzberechtigter. Ende 2016 waren </a:t>
            </a:r>
            <a:r>
              <a:rPr lang="de-DE" sz="1100" spc="-1" dirty="0">
                <a:solidFill>
                  <a:srgbClr val="000000"/>
                </a:solidFill>
                <a:uFill>
                  <a:solidFill>
                    <a:srgbClr val="FFFFFF"/>
                  </a:solidFill>
                </a:uFill>
                <a:ea typeface="Droid Sans Fallback"/>
              </a:rPr>
              <a:t>es schon 41,2</a:t>
            </a:r>
            <a:r>
              <a:rPr lang="de-DE" sz="1100" b="0" strike="noStrike" spc="-1" dirty="0">
                <a:solidFill>
                  <a:srgbClr val="000000"/>
                </a:solidFill>
                <a:uFill>
                  <a:solidFill>
                    <a:srgbClr val="FFFFFF"/>
                  </a:solidFill>
                </a:uFill>
                <a:latin typeface="Arial"/>
                <a:ea typeface="Droid Sans Fallback"/>
              </a:rPr>
              <a:t>% der syrischen Asylsuchenden und 15,9% der irakischen Asylsuchenden. Obwohl sich die Situation in den </a:t>
            </a:r>
            <a:r>
              <a:rPr lang="de-DE" sz="1100" b="0" strike="noStrike" spc="-1" dirty="0" err="1">
                <a:solidFill>
                  <a:srgbClr val="000000"/>
                </a:solidFill>
                <a:uFill>
                  <a:solidFill>
                    <a:srgbClr val="FFFFFF"/>
                  </a:solidFill>
                </a:uFill>
                <a:latin typeface="Arial"/>
                <a:ea typeface="Droid Sans Fallback"/>
              </a:rPr>
              <a:t>herkunftsländern</a:t>
            </a:r>
            <a:r>
              <a:rPr lang="de-DE" sz="1100" b="0" strike="noStrike" spc="-1" dirty="0">
                <a:solidFill>
                  <a:srgbClr val="000000"/>
                </a:solidFill>
                <a:uFill>
                  <a:solidFill>
                    <a:srgbClr val="FFFFFF"/>
                  </a:solidFill>
                </a:uFill>
                <a:latin typeface="Arial"/>
                <a:ea typeface="Droid Sans Fallback"/>
              </a:rPr>
              <a:t> in der Zwischenzeit kaum geändert hat.</a:t>
            </a:r>
          </a:p>
          <a:p>
            <a:pPr>
              <a:lnSpc>
                <a:spcPct val="100000"/>
              </a:lnSpc>
            </a:pPr>
            <a:endParaRPr lang="de-DE" sz="1100" b="0" strike="noStrike" spc="-1" dirty="0">
              <a:solidFill>
                <a:srgbClr val="000000"/>
              </a:solidFill>
              <a:uFill>
                <a:solidFill>
                  <a:srgbClr val="FFFFFF"/>
                </a:solidFill>
              </a:uFill>
              <a:latin typeface="Arial"/>
              <a:ea typeface="Droid Sans Fallback"/>
            </a:endParaRPr>
          </a:p>
          <a:p>
            <a:pPr>
              <a:lnSpc>
                <a:spcPct val="100000"/>
              </a:lnSpc>
            </a:pPr>
            <a:r>
              <a:rPr lang="de-DE" sz="1100" dirty="0"/>
              <a:t>Durch das Asylpaket II gibt es einen sehr gravierenden Unterschied zu GFK-Flüchtlingen: </a:t>
            </a:r>
            <a:r>
              <a:rPr lang="de-DE" sz="1100" b="1" dirty="0"/>
              <a:t>Für subsidiär Schutzberechtigte ist der Familiennachzug für zwei Jahre ausgesetzt. Dies betrifft nach </a:t>
            </a:r>
            <a:r>
              <a:rPr lang="de-DE" sz="1100" b="1" dirty="0">
                <a:hlinkClick r:id="rId3"/>
              </a:rPr>
              <a:t>§ 104 Abs. 13 Aufenthaltsgesetz</a:t>
            </a:r>
            <a:r>
              <a:rPr lang="de-DE" sz="1100" b="1" dirty="0"/>
              <a:t> alle Personen, die nach dem 17. März 2016 einen subsidiären Schutz zuerkannt bekommen haben und gilt bis zum 16. März 2018.</a:t>
            </a:r>
          </a:p>
          <a:p>
            <a:pPr>
              <a:lnSpc>
                <a:spcPct val="100000"/>
              </a:lnSpc>
            </a:pPr>
            <a:endParaRPr lang="de-DE" sz="1100" spc="-1" dirty="0">
              <a:solidFill>
                <a:srgbClr val="000000"/>
              </a:solidFill>
              <a:uFill>
                <a:solidFill>
                  <a:srgbClr val="FFFFFF"/>
                </a:solidFill>
              </a:uFill>
              <a:latin typeface="Arial"/>
              <a:ea typeface="Droid Sans Fallback"/>
            </a:endParaRPr>
          </a:p>
          <a:p>
            <a:pPr>
              <a:lnSpc>
                <a:spcPct val="100000"/>
              </a:lnSpc>
            </a:pPr>
            <a:r>
              <a:rPr lang="de-DE" sz="1100" spc="-1" dirty="0">
                <a:solidFill>
                  <a:srgbClr val="000000"/>
                </a:solidFill>
                <a:uFill>
                  <a:solidFill>
                    <a:srgbClr val="FFFFFF"/>
                  </a:solidFill>
                </a:uFill>
                <a:latin typeface="Arial"/>
                <a:ea typeface="Droid Sans Fallback"/>
              </a:rPr>
              <a:t>Weiterführende Informationen:</a:t>
            </a:r>
          </a:p>
          <a:p>
            <a:pPr>
              <a:lnSpc>
                <a:spcPct val="100000"/>
              </a:lnSpc>
            </a:pPr>
            <a:r>
              <a:rPr lang="de-DE" sz="1100" spc="-1" dirty="0">
                <a:solidFill>
                  <a:srgbClr val="000000"/>
                </a:solidFill>
                <a:uFill>
                  <a:solidFill>
                    <a:srgbClr val="FFFFFF"/>
                  </a:solidFill>
                </a:uFill>
                <a:ea typeface="Droid Sans Fallback"/>
                <a:hlinkClick r:id="rId4"/>
              </a:rPr>
              <a:t>http://www.asyl.net/startseite/nachrichten/artikel/56014.html</a:t>
            </a:r>
            <a:endParaRPr lang="de-DE" sz="1100" spc="-1" dirty="0">
              <a:solidFill>
                <a:srgbClr val="000000"/>
              </a:solidFill>
              <a:uFill>
                <a:solidFill>
                  <a:srgbClr val="FFFFFF"/>
                </a:solidFill>
              </a:uFill>
              <a:ea typeface="Droid Sans Fallback"/>
            </a:endParaRPr>
          </a:p>
          <a:p>
            <a:pPr>
              <a:lnSpc>
                <a:spcPct val="100000"/>
              </a:lnSpc>
            </a:pPr>
            <a:r>
              <a:rPr lang="de-DE" sz="1100" spc="-1" dirty="0">
                <a:solidFill>
                  <a:srgbClr val="000000"/>
                </a:solidFill>
                <a:uFill>
                  <a:solidFill>
                    <a:srgbClr val="FFFFFF"/>
                  </a:solidFill>
                </a:uFill>
                <a:ea typeface="Droid Sans Fallback"/>
                <a:hlinkClick r:id="rId5"/>
              </a:rPr>
              <a:t>https://www.proasyl.de/news/neue-asylpraxis-beim-bamf-immer-mehr-syrerinnen-und-syrer-kriegen-nur-subsidiaeren-schutz/</a:t>
            </a:r>
            <a:endParaRPr lang="de-DE" sz="1100" spc="-1" dirty="0">
              <a:solidFill>
                <a:srgbClr val="000000"/>
              </a:solidFill>
              <a:uFill>
                <a:solidFill>
                  <a:srgbClr val="FFFFFF"/>
                </a:solidFill>
              </a:uFill>
              <a:ea typeface="Droid Sans Fallback"/>
            </a:endParaRPr>
          </a:p>
          <a:p>
            <a:pPr>
              <a:lnSpc>
                <a:spcPct val="100000"/>
              </a:lnSpc>
            </a:pPr>
            <a:r>
              <a:rPr lang="de-DE" sz="1100" spc="-1" dirty="0">
                <a:solidFill>
                  <a:srgbClr val="000000"/>
                </a:solidFill>
                <a:uFill>
                  <a:solidFill>
                    <a:srgbClr val="FFFFFF"/>
                  </a:solidFill>
                </a:uFill>
                <a:ea typeface="Droid Sans Fallback"/>
                <a:hlinkClick r:id="rId6"/>
              </a:rPr>
              <a:t>https://www.proasyl.de/news/fluechtlingsschutz-verweigert-familiennachzug-fuer-syrer-wird-weiter-beschraenkt/</a:t>
            </a:r>
            <a:endParaRPr lang="de-DE" sz="1100" spc="-1" dirty="0">
              <a:solidFill>
                <a:srgbClr val="000000"/>
              </a:solidFill>
              <a:uFill>
                <a:solidFill>
                  <a:srgbClr val="FFFFFF"/>
                </a:solidFill>
              </a:uFill>
              <a:ea typeface="Droid Sans Fallback"/>
            </a:endParaRPr>
          </a:p>
          <a:p>
            <a:pPr>
              <a:lnSpc>
                <a:spcPct val="100000"/>
              </a:lnSpc>
            </a:pPr>
            <a:endParaRPr lang="de-DE" sz="1100" spc="-1" dirty="0">
              <a:solidFill>
                <a:srgbClr val="000000"/>
              </a:solidFill>
              <a:uFill>
                <a:solidFill>
                  <a:srgbClr val="FFFFFF"/>
                </a:solidFill>
              </a:uFill>
              <a:ea typeface="Droid Sans Fallback"/>
            </a:endParaRPr>
          </a:p>
          <a:p>
            <a:pPr>
              <a:lnSpc>
                <a:spcPct val="100000"/>
              </a:lnSpc>
            </a:pPr>
            <a:endParaRPr lang="de-DE" sz="1100" spc="-1" dirty="0">
              <a:solidFill>
                <a:srgbClr val="000000"/>
              </a:solidFill>
              <a:uFill>
                <a:solidFill>
                  <a:srgbClr val="FFFFFF"/>
                </a:solidFill>
              </a:uFill>
              <a:ea typeface="Droid Sans Fallback"/>
            </a:endParaRPr>
          </a:p>
          <a:p>
            <a:pPr>
              <a:lnSpc>
                <a:spcPct val="100000"/>
              </a:lnSpc>
            </a:pPr>
            <a:endParaRPr lang="de-DE" sz="1100" b="0" strike="noStrike" spc="-1" dirty="0">
              <a:solidFill>
                <a:srgbClr val="000000"/>
              </a:solidFill>
              <a:uFill>
                <a:solidFill>
                  <a:srgbClr val="FFFFFF"/>
                </a:solidFill>
              </a:uFill>
              <a:latin typeface="Arial"/>
              <a:ea typeface="Droid Sans Fallback"/>
            </a:endParaRPr>
          </a:p>
          <a:p>
            <a:pPr>
              <a:lnSpc>
                <a:spcPct val="100000"/>
              </a:lnSpc>
            </a:pPr>
            <a:endParaRPr lang="de-DE" sz="1800" b="0" strike="noStrike" spc="-1" dirty="0">
              <a:solidFill>
                <a:srgbClr val="000000"/>
              </a:solidFill>
              <a:uFill>
                <a:solidFill>
                  <a:srgbClr val="FFFFFF"/>
                </a:solidFill>
              </a:uFill>
              <a:latin typeface="Arial"/>
            </a:endParaRPr>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7" name="CustomShape 1"/>
          <p:cNvSpPr/>
          <p:nvPr/>
        </p:nvSpPr>
        <p:spPr>
          <a:xfrm>
            <a:off x="755640" y="5078520"/>
            <a:ext cx="6045840" cy="4809240"/>
          </a:xfrm>
          <a:prstGeom prst="rect">
            <a:avLst/>
          </a:prstGeom>
          <a:noFill/>
          <a:ln>
            <a:noFill/>
          </a:ln>
        </p:spPr>
        <p:style>
          <a:lnRef idx="0">
            <a:scrgbClr r="0" g="0" b="0"/>
          </a:lnRef>
          <a:fillRef idx="0">
            <a:scrgbClr r="0" g="0" b="0"/>
          </a:fillRef>
          <a:effectRef idx="0">
            <a:scrgbClr r="0" g="0" b="0"/>
          </a:effectRef>
          <a:fontRef idx="minor"/>
        </p:style>
      </p:sp>
      <p:sp>
        <p:nvSpPr>
          <p:cNvPr id="438" name="CustomShape 2"/>
          <p:cNvSpPr/>
          <p:nvPr/>
        </p:nvSpPr>
        <p:spPr>
          <a:xfrm>
            <a:off x="664200" y="1014480"/>
            <a:ext cx="6012360" cy="5266440"/>
          </a:xfrm>
          <a:prstGeom prst="rect">
            <a:avLst/>
          </a:prstGeom>
          <a:noFill/>
          <a:ln>
            <a:noFill/>
          </a:ln>
        </p:spPr>
        <p:style>
          <a:lnRef idx="0">
            <a:scrgbClr r="0" g="0" b="0"/>
          </a:lnRef>
          <a:fillRef idx="0">
            <a:scrgbClr r="0" g="0" b="0"/>
          </a:fillRef>
          <a:effectRef idx="0">
            <a:scrgbClr r="0" g="0" b="0"/>
          </a:effectRef>
          <a:fontRef idx="minor"/>
        </p:style>
        <p:txBody>
          <a:bodyPr lIns="0" tIns="0" rIns="0" bIns="0"/>
          <a:lstStyle/>
          <a:p>
            <a:pPr>
              <a:lnSpc>
                <a:spcPct val="100000"/>
              </a:lnSpc>
            </a:pPr>
            <a:r>
              <a:rPr lang="de-DE" sz="1100" b="1" u="sng" strike="noStrike" spc="-1" dirty="0">
                <a:solidFill>
                  <a:srgbClr val="000000"/>
                </a:solidFill>
                <a:uFill>
                  <a:solidFill>
                    <a:srgbClr val="FFFFFF"/>
                  </a:solidFill>
                </a:uFill>
                <a:latin typeface="Arial"/>
                <a:ea typeface="Droid Sans Fallback"/>
              </a:rPr>
              <a:t>Kein Familiennachzug</a:t>
            </a:r>
            <a:r>
              <a:rPr lang="de-DE" sz="1100" b="0" u="sng" strike="noStrike" spc="-1" dirty="0">
                <a:solidFill>
                  <a:srgbClr val="000000"/>
                </a:solidFill>
                <a:uFill>
                  <a:solidFill>
                    <a:srgbClr val="FFFFFF"/>
                  </a:solidFill>
                </a:uFill>
                <a:latin typeface="Arial"/>
                <a:ea typeface="Droid Sans Fallback"/>
              </a:rPr>
              <a:t>: </a:t>
            </a:r>
            <a:r>
              <a:rPr lang="de-DE" sz="1100" dirty="0"/>
              <a:t>Dies betrifft nach </a:t>
            </a:r>
            <a:r>
              <a:rPr lang="de-DE" sz="1100" dirty="0">
                <a:hlinkClick r:id="rId3"/>
              </a:rPr>
              <a:t>§ 104 Abs. 13 Aufenthaltsgesetz</a:t>
            </a:r>
            <a:r>
              <a:rPr lang="de-DE" sz="1100" dirty="0"/>
              <a:t> alle Personen, die nach dem 17. März 2016 einen subsidiären Schutz zuerkannt bekommen haben und gilt bis zum 16. März 2018.</a:t>
            </a:r>
          </a:p>
          <a:p>
            <a:pPr>
              <a:lnSpc>
                <a:spcPct val="100000"/>
              </a:lnSpc>
            </a:pPr>
            <a:endParaRPr lang="de-DE" sz="1100" dirty="0"/>
          </a:p>
          <a:p>
            <a:pPr>
              <a:lnSpc>
                <a:spcPct val="100000"/>
              </a:lnSpc>
            </a:pPr>
            <a:r>
              <a:rPr lang="de-DE" sz="1100" b="1" dirty="0"/>
              <a:t>Niederlassungserlaubnis</a:t>
            </a:r>
            <a:r>
              <a:rPr lang="de-DE" sz="1100" dirty="0"/>
              <a:t> nach fünf Jahren (die Asylverfahrensdauer wird eingerechnet) möglich, wenn weitere Voraussetzungen, wie etwa die Sicherung des Lebensunterhalts sowie ausreichende Deutschkenntnisse, erfüllt sind.</a:t>
            </a:r>
          </a:p>
          <a:p>
            <a:pPr>
              <a:lnSpc>
                <a:spcPct val="100000"/>
              </a:lnSpc>
            </a:pPr>
            <a:endParaRPr lang="de-DE" sz="1100" dirty="0"/>
          </a:p>
          <a:p>
            <a:pPr>
              <a:lnSpc>
                <a:spcPct val="100000"/>
              </a:lnSpc>
            </a:pPr>
            <a:r>
              <a:rPr lang="de-DE" sz="1100" b="1" dirty="0"/>
              <a:t>Kindergeld:</a:t>
            </a:r>
            <a:r>
              <a:rPr lang="de-DE" sz="1100" dirty="0"/>
              <a:t> </a:t>
            </a:r>
            <a:r>
              <a:rPr lang="de-DE" sz="1100" dirty="0">
                <a:hlinkClick r:id="rId4"/>
              </a:rPr>
              <a:t>https://www.arbeitsagentur.de/web/wcm/idc/groups/public/documents/webdatei/mdaw/mdm4/~edisp/l6019022dstbai784627.pdf?_ba.sid=L6019022DSTBAI784624</a:t>
            </a:r>
            <a:endParaRPr lang="de-DE" sz="1100" dirty="0"/>
          </a:p>
          <a:p>
            <a:pPr>
              <a:lnSpc>
                <a:spcPct val="100000"/>
              </a:lnSpc>
            </a:pPr>
            <a:endParaRPr lang="de-DE" sz="1100" dirty="0"/>
          </a:p>
          <a:p>
            <a:pPr>
              <a:lnSpc>
                <a:spcPct val="100000"/>
              </a:lnSpc>
            </a:pPr>
            <a:r>
              <a:rPr lang="de-DE" sz="1100" dirty="0"/>
              <a:t>Instrumente der Arbeitsagentur, Leistungen der Ausbildungsförderung:</a:t>
            </a:r>
          </a:p>
          <a:p>
            <a:pPr>
              <a:lnSpc>
                <a:spcPct val="100000"/>
              </a:lnSpc>
            </a:pPr>
            <a:r>
              <a:rPr lang="de-DE" sz="1100" dirty="0">
                <a:hlinkClick r:id="rId5"/>
              </a:rPr>
              <a:t>http://www.der-paritaetische.de/uploads/tx_pdforder/JSA_fluechtlinge-2015_web.pdf</a:t>
            </a:r>
            <a:endParaRPr lang="de-DE" sz="1100" dirty="0"/>
          </a:p>
          <a:p>
            <a:pPr>
              <a:lnSpc>
                <a:spcPct val="100000"/>
              </a:lnSpc>
            </a:pPr>
            <a:endParaRPr lang="de-DE" sz="1100" dirty="0"/>
          </a:p>
          <a:p>
            <a:pPr>
              <a:lnSpc>
                <a:spcPct val="100000"/>
              </a:lnSpc>
            </a:pPr>
            <a:endParaRPr lang="de-DE" sz="1100" b="0" u="sng" strike="noStrike" spc="-1" dirty="0">
              <a:solidFill>
                <a:srgbClr val="000000"/>
              </a:solidFill>
              <a:uFill>
                <a:solidFill>
                  <a:srgbClr val="FFFFFF"/>
                </a:solidFill>
              </a:uFill>
              <a:latin typeface="Arial"/>
              <a:ea typeface="Droid Sans Fallback"/>
            </a:endParaRPr>
          </a:p>
          <a:p>
            <a:pPr>
              <a:lnSpc>
                <a:spcPct val="100000"/>
              </a:lnSpc>
            </a:pPr>
            <a:r>
              <a:rPr lang="de-DE" sz="1100" u="sng" spc="-1" dirty="0">
                <a:solidFill>
                  <a:srgbClr val="000000"/>
                </a:solidFill>
                <a:uFill>
                  <a:solidFill>
                    <a:srgbClr val="FFFFFF"/>
                  </a:solidFill>
                </a:uFill>
                <a:latin typeface="Arial"/>
                <a:ea typeface="Droid Sans Fallback"/>
              </a:rPr>
              <a:t>Weitere Informationen:</a:t>
            </a:r>
          </a:p>
          <a:p>
            <a:pPr>
              <a:lnSpc>
                <a:spcPct val="100000"/>
              </a:lnSpc>
            </a:pPr>
            <a:r>
              <a:rPr lang="de-DE" sz="1100" u="sng" spc="-1" dirty="0">
                <a:solidFill>
                  <a:srgbClr val="000000"/>
                </a:solidFill>
                <a:uFill>
                  <a:solidFill>
                    <a:srgbClr val="FFFFFF"/>
                  </a:solidFill>
                </a:uFill>
                <a:ea typeface="Droid Sans Fallback"/>
                <a:hlinkClick r:id="rId6"/>
              </a:rPr>
              <a:t>http://www.fluechtlingsrat-mv.de/wp-content/uploads/2016/05/Infoblatt_Subsidi%C3%A4rer-Schutz_deutsch.pdf</a:t>
            </a:r>
            <a:endParaRPr lang="de-DE" sz="1100" u="sng" spc="-1" dirty="0">
              <a:solidFill>
                <a:srgbClr val="000000"/>
              </a:solidFill>
              <a:uFill>
                <a:solidFill>
                  <a:srgbClr val="FFFFFF"/>
                </a:solidFill>
              </a:uFill>
              <a:ea typeface="Droid Sans Fallback"/>
            </a:endParaRPr>
          </a:p>
          <a:p>
            <a:pPr>
              <a:lnSpc>
                <a:spcPct val="100000"/>
              </a:lnSpc>
            </a:pPr>
            <a:endParaRPr lang="de-DE" sz="1100" u="sng" spc="-1" dirty="0">
              <a:solidFill>
                <a:srgbClr val="000000"/>
              </a:solidFill>
              <a:uFill>
                <a:solidFill>
                  <a:srgbClr val="FFFFFF"/>
                </a:solidFill>
              </a:uFill>
              <a:ea typeface="Droid Sans Fallback"/>
            </a:endParaRPr>
          </a:p>
          <a:p>
            <a:pPr>
              <a:lnSpc>
                <a:spcPct val="100000"/>
              </a:lnSpc>
            </a:pPr>
            <a:r>
              <a:rPr lang="de-DE" sz="1100" spc="-1" dirty="0">
                <a:solidFill>
                  <a:srgbClr val="000000"/>
                </a:solidFill>
                <a:uFill>
                  <a:solidFill>
                    <a:srgbClr val="FFFFFF"/>
                  </a:solidFill>
                </a:uFill>
                <a:hlinkClick r:id="rId7"/>
              </a:rPr>
              <a:t>http://www.nds-fluerat.org/leitfaden/10a-fluechtlinge-mit-aufenthaltserlaubnis-nach-25-abs-2-satz-1-alternative-2-aufenthg-subsidiaer-schutzberechtigte/10a-1-aufenthaltsrechtliche-situation/</a:t>
            </a:r>
            <a:endParaRPr lang="de-DE" sz="1100" spc="-1" dirty="0">
              <a:solidFill>
                <a:srgbClr val="000000"/>
              </a:solidFill>
              <a:uFill>
                <a:solidFill>
                  <a:srgbClr val="FFFFFF"/>
                </a:solidFill>
              </a:uFill>
            </a:endParaRPr>
          </a:p>
          <a:p>
            <a:pPr>
              <a:lnSpc>
                <a:spcPct val="100000"/>
              </a:lnSpc>
            </a:pPr>
            <a:endParaRPr lang="de-DE" sz="1800" b="0" strike="noStrike" spc="-1" dirty="0">
              <a:solidFill>
                <a:srgbClr val="000000"/>
              </a:solidFill>
              <a:uFill>
                <a:solidFill>
                  <a:srgbClr val="FFFFFF"/>
                </a:solidFill>
              </a:uFill>
              <a:latin typeface="Arial"/>
            </a:endParaRPr>
          </a:p>
          <a:p>
            <a:pPr>
              <a:lnSpc>
                <a:spcPct val="100000"/>
              </a:lnSpc>
            </a:pPr>
            <a:r>
              <a:rPr lang="de-DE" sz="1100" b="0" strike="noStrike" spc="-1" dirty="0">
                <a:solidFill>
                  <a:srgbClr val="000000"/>
                </a:solidFill>
                <a:uFill>
                  <a:solidFill>
                    <a:srgbClr val="FFFFFF"/>
                  </a:solidFill>
                </a:uFill>
                <a:latin typeface="Arial"/>
                <a:ea typeface="Droid Sans Fallback"/>
              </a:rPr>
              <a:t>  </a:t>
            </a:r>
            <a:endParaRPr lang="de-DE" sz="1800" b="0" strike="noStrike" spc="-1" dirty="0">
              <a:solidFill>
                <a:srgbClr val="000000"/>
              </a:solidFill>
              <a:uFill>
                <a:solidFill>
                  <a:srgbClr val="FFFFFF"/>
                </a:solidFill>
              </a:uFill>
              <a:latin typeface="Arial"/>
            </a:endParaRPr>
          </a:p>
        </p:txBody>
      </p:sp>
    </p:spTree>
    <p:extLst>
      <p:ext uri="{BB962C8B-B14F-4D97-AF65-F5344CB8AC3E}">
        <p14:creationId xmlns:p14="http://schemas.microsoft.com/office/powerpoint/2010/main" val="2430255775"/>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3" name="CustomShape 1"/>
          <p:cNvSpPr/>
          <p:nvPr/>
        </p:nvSpPr>
        <p:spPr>
          <a:xfrm>
            <a:off x="755640" y="5078520"/>
            <a:ext cx="6045840" cy="4809240"/>
          </a:xfrm>
          <a:prstGeom prst="rect">
            <a:avLst/>
          </a:prstGeom>
          <a:noFill/>
          <a:ln>
            <a:noFill/>
          </a:ln>
        </p:spPr>
        <p:style>
          <a:lnRef idx="0">
            <a:scrgbClr r="0" g="0" b="0"/>
          </a:lnRef>
          <a:fillRef idx="0">
            <a:scrgbClr r="0" g="0" b="0"/>
          </a:fillRef>
          <a:effectRef idx="0">
            <a:scrgbClr r="0" g="0" b="0"/>
          </a:effectRef>
          <a:fontRef idx="minor"/>
        </p:style>
      </p:sp>
      <p:sp>
        <p:nvSpPr>
          <p:cNvPr id="434" name="CustomShape 2"/>
          <p:cNvSpPr/>
          <p:nvPr/>
        </p:nvSpPr>
        <p:spPr>
          <a:xfrm>
            <a:off x="744480" y="1189080"/>
            <a:ext cx="6020640" cy="6115680"/>
          </a:xfrm>
          <a:prstGeom prst="rect">
            <a:avLst/>
          </a:prstGeom>
          <a:noFill/>
          <a:ln>
            <a:noFill/>
          </a:ln>
        </p:spPr>
        <p:style>
          <a:lnRef idx="0">
            <a:scrgbClr r="0" g="0" b="0"/>
          </a:lnRef>
          <a:fillRef idx="0">
            <a:scrgbClr r="0" g="0" b="0"/>
          </a:fillRef>
          <a:effectRef idx="0">
            <a:scrgbClr r="0" g="0" b="0"/>
          </a:effectRef>
          <a:fontRef idx="minor"/>
        </p:style>
        <p:txBody>
          <a:bodyPr lIns="0" tIns="0" rIns="0" bIns="0"/>
          <a:lstStyle/>
          <a:p>
            <a:pPr>
              <a:lnSpc>
                <a:spcPct val="100000"/>
              </a:lnSpc>
            </a:pPr>
            <a:r>
              <a:rPr lang="de-DE" sz="1100" b="0" strike="noStrike" spc="-1" dirty="0">
                <a:solidFill>
                  <a:srgbClr val="000000"/>
                </a:solidFill>
                <a:uFill>
                  <a:solidFill>
                    <a:srgbClr val="FFFFFF"/>
                  </a:solidFill>
                </a:uFill>
                <a:latin typeface="Arial"/>
                <a:ea typeface="Droid Sans Fallback"/>
              </a:rPr>
              <a:t>Menschen, die die Voraussetzungen für Asylberechtigung, die Zuerkennung von Flüchtlingseigenschaften oder subsidiären Schutz nicht erfüllen, können unter bestimmten Voraussetzungen dennoch nicht in ihr Herkunftsland abgeschoben werden und nationale Abschiebeverbote geltend machen:</a:t>
            </a:r>
            <a:endParaRPr lang="de-DE" sz="1800" b="0" strike="noStrike" spc="-1" dirty="0">
              <a:solidFill>
                <a:srgbClr val="000000"/>
              </a:solidFill>
              <a:uFill>
                <a:solidFill>
                  <a:srgbClr val="FFFFFF"/>
                </a:solidFill>
              </a:uFill>
              <a:latin typeface="Arial"/>
            </a:endParaRPr>
          </a:p>
          <a:p>
            <a:pPr>
              <a:lnSpc>
                <a:spcPct val="100000"/>
              </a:lnSpc>
            </a:pPr>
            <a:endParaRPr lang="de-DE" sz="1800" b="0" strike="noStrike" spc="-1" dirty="0">
              <a:solidFill>
                <a:srgbClr val="000000"/>
              </a:solidFill>
              <a:uFill>
                <a:solidFill>
                  <a:srgbClr val="FFFFFF"/>
                </a:solidFill>
              </a:uFill>
              <a:latin typeface="Arial"/>
            </a:endParaRPr>
          </a:p>
          <a:p>
            <a:pPr marL="216000" indent="-215640">
              <a:lnSpc>
                <a:spcPct val="100000"/>
              </a:lnSpc>
              <a:buClr>
                <a:srgbClr val="000000"/>
              </a:buClr>
              <a:buSzPct val="45000"/>
              <a:buFont typeface="Wingdings" charset="2"/>
              <a:buChar char=""/>
            </a:pPr>
            <a:r>
              <a:rPr lang="de-DE" sz="1100" b="0" strike="noStrike" spc="-1" dirty="0">
                <a:solidFill>
                  <a:srgbClr val="000000"/>
                </a:solidFill>
                <a:uFill>
                  <a:solidFill>
                    <a:srgbClr val="FFFFFF"/>
                  </a:solidFill>
                </a:uFill>
                <a:latin typeface="Arial"/>
                <a:ea typeface="Droid Sans Fallback"/>
              </a:rPr>
              <a:t>Verbot der Abschiebung nach § 60 Abs. 5 </a:t>
            </a:r>
            <a:r>
              <a:rPr lang="de-DE" sz="1100" b="0" strike="noStrike" spc="-1" dirty="0" err="1">
                <a:solidFill>
                  <a:srgbClr val="000000"/>
                </a:solidFill>
                <a:uFill>
                  <a:solidFill>
                    <a:srgbClr val="FFFFFF"/>
                  </a:solidFill>
                </a:uFill>
                <a:latin typeface="Arial"/>
                <a:ea typeface="Droid Sans Fallback"/>
              </a:rPr>
              <a:t>AufenthG</a:t>
            </a:r>
            <a:r>
              <a:rPr lang="de-DE" sz="1100" b="0" strike="noStrike" spc="-1" dirty="0">
                <a:solidFill>
                  <a:srgbClr val="000000"/>
                </a:solidFill>
                <a:uFill>
                  <a:solidFill>
                    <a:srgbClr val="FFFFFF"/>
                  </a:solidFill>
                </a:uFill>
                <a:latin typeface="Arial"/>
                <a:ea typeface="Droid Sans Fallback"/>
              </a:rPr>
              <a:t> aufgrund der Europäischen Menschenrechtskonvention, vor allem wenn die Gefahr der unmenschlichen oder erniedrigenden Behandlung oder Bestrafung besteht, aber beispielsweise auch bei Verletzung der Religionsfreiheit. </a:t>
            </a:r>
            <a:endParaRPr lang="de-DE" sz="1800" b="0" strike="noStrike" spc="-1" dirty="0">
              <a:solidFill>
                <a:srgbClr val="000000"/>
              </a:solidFill>
              <a:uFill>
                <a:solidFill>
                  <a:srgbClr val="FFFFFF"/>
                </a:solidFill>
              </a:uFill>
              <a:latin typeface="Arial"/>
            </a:endParaRPr>
          </a:p>
          <a:p>
            <a:pPr>
              <a:lnSpc>
                <a:spcPct val="100000"/>
              </a:lnSpc>
            </a:pPr>
            <a:endParaRPr lang="de-DE" sz="1800" b="0" strike="noStrike" spc="-1" dirty="0">
              <a:solidFill>
                <a:srgbClr val="000000"/>
              </a:solidFill>
              <a:uFill>
                <a:solidFill>
                  <a:srgbClr val="FFFFFF"/>
                </a:solidFill>
              </a:uFill>
              <a:latin typeface="Arial"/>
            </a:endParaRPr>
          </a:p>
          <a:p>
            <a:pPr>
              <a:lnSpc>
                <a:spcPct val="100000"/>
              </a:lnSpc>
            </a:pPr>
            <a:r>
              <a:rPr lang="de-DE" sz="1100" b="0" strike="noStrike" spc="-1" dirty="0">
                <a:solidFill>
                  <a:srgbClr val="000000"/>
                </a:solidFill>
                <a:uFill>
                  <a:solidFill>
                    <a:srgbClr val="FFFFFF"/>
                  </a:solidFill>
                </a:uFill>
                <a:latin typeface="Arial"/>
                <a:ea typeface="Droid Sans Fallback"/>
              </a:rPr>
              <a:t>Verbot einer Abschiebung nach § 60 Abs. 7 </a:t>
            </a:r>
            <a:r>
              <a:rPr lang="de-DE" sz="1100" b="0" strike="noStrike" spc="-1" dirty="0" err="1">
                <a:solidFill>
                  <a:srgbClr val="000000"/>
                </a:solidFill>
                <a:uFill>
                  <a:solidFill>
                    <a:srgbClr val="FFFFFF"/>
                  </a:solidFill>
                </a:uFill>
                <a:latin typeface="Arial"/>
                <a:ea typeface="Droid Sans Fallback"/>
              </a:rPr>
              <a:t>AufenthG</a:t>
            </a:r>
            <a:r>
              <a:rPr lang="de-DE" sz="1100" b="0" strike="noStrike" spc="-1" dirty="0">
                <a:solidFill>
                  <a:srgbClr val="000000"/>
                </a:solidFill>
                <a:uFill>
                  <a:solidFill>
                    <a:srgbClr val="FFFFFF"/>
                  </a:solidFill>
                </a:uFill>
                <a:latin typeface="Arial"/>
                <a:ea typeface="Droid Sans Fallback"/>
              </a:rPr>
              <a:t> wegen “erheblichen konkreten Gefahr für Leib, Leben und Freiheit”. Dieses Abschiebungsverbot besteht nur, wenn ein konkreter Bezug zum “Zielstaat” besteht: Von einem solchen “zielstaatsbezogenen” Abschiebungshindernis spricht man, wenn festgestellt wird, dass einem Flüchtling bei Rückkehr im Herkunftsland schwerwiegende Gefahren drohen. Dies ist zum Beispiel bei schwerwiegenden Krankheiten der Fall, die im Herkunftsland nicht behandelbar sind. Abschiebungsschutz wird auch gewährt, wenn die Behandlung für den Betroffenen nicht zu finanzieren ist. Voraussetzung für Abschiebungsschutz wegen einer Krankheit ist aber in jedem Fall, dass der Stopp der Behandlung zu schwerwiegenden Gesundheitsschäden oder gar zum Tod führt.</a:t>
            </a:r>
            <a:endParaRPr lang="de-DE" sz="1800" b="0" strike="noStrike" spc="-1" dirty="0">
              <a:solidFill>
                <a:srgbClr val="000000"/>
              </a:solidFill>
              <a:uFill>
                <a:solidFill>
                  <a:srgbClr val="FFFFFF"/>
                </a:solidFill>
              </a:uFill>
              <a:latin typeface="Arial"/>
            </a:endParaRPr>
          </a:p>
          <a:p>
            <a:pPr marL="360">
              <a:lnSpc>
                <a:spcPct val="100000"/>
              </a:lnSpc>
              <a:buClr>
                <a:srgbClr val="000000"/>
              </a:buClr>
              <a:buSzPct val="45000"/>
            </a:pPr>
            <a:r>
              <a:rPr lang="de-DE" sz="1100" b="0" strike="noStrike" spc="-1" dirty="0">
                <a:solidFill>
                  <a:srgbClr val="000000"/>
                </a:solidFill>
                <a:uFill>
                  <a:solidFill>
                    <a:srgbClr val="FFFFFF"/>
                  </a:solidFill>
                </a:uFill>
                <a:latin typeface="Arial"/>
                <a:ea typeface="Droid Sans Fallback"/>
              </a:rPr>
              <a:t>Auch fehlende Existenzmöglichkeiten im Herkunftsland können unter Umständen zu einer Schutzgewährung führen. </a:t>
            </a:r>
            <a:endParaRPr lang="de-DE" sz="1800" b="0" strike="noStrike" spc="-1" dirty="0">
              <a:solidFill>
                <a:srgbClr val="000000"/>
              </a:solidFill>
              <a:uFill>
                <a:solidFill>
                  <a:srgbClr val="FFFFFF"/>
                </a:solidFill>
              </a:uFill>
              <a:latin typeface="Arial"/>
            </a:endParaRPr>
          </a:p>
          <a:p>
            <a:pPr>
              <a:lnSpc>
                <a:spcPct val="100000"/>
              </a:lnSpc>
            </a:pPr>
            <a:endParaRPr lang="de-DE" sz="1800" b="0" strike="noStrike" spc="-1" dirty="0">
              <a:solidFill>
                <a:srgbClr val="000000"/>
              </a:solidFill>
              <a:uFill>
                <a:solidFill>
                  <a:srgbClr val="FFFFFF"/>
                </a:solidFill>
              </a:uFill>
              <a:latin typeface="Arial"/>
            </a:endParaRPr>
          </a:p>
          <a:p>
            <a:pPr>
              <a:lnSpc>
                <a:spcPct val="100000"/>
              </a:lnSpc>
            </a:pPr>
            <a:r>
              <a:rPr lang="de-DE" sz="1100" b="0" strike="noStrike" spc="-1" dirty="0">
                <a:solidFill>
                  <a:srgbClr val="000000"/>
                </a:solidFill>
                <a:uFill>
                  <a:solidFill>
                    <a:srgbClr val="FFFFFF"/>
                  </a:solidFill>
                </a:uFill>
                <a:latin typeface="Arial"/>
                <a:ea typeface="Droid Sans Fallback"/>
              </a:rPr>
              <a:t>Dies betrifft derzeit v.a. viele Asylsuchende aus Afghanistan und Somalia. 2016 erhielten 27% der Afghanischen Geflüchteten und fast 30 der Somalischen Geflüchteten eine Aufenthaltserlaubnis aufgrund von nationalen Abschiebehindernissen. Viele der Asylsuchenden mit festgestellten nationalen Abschiebehindernissen leiden an einer schweren chronischen Krankheit, die im Herkunftsland nicht angemessen behandelt werden kann. Dadurch drohen erhebliche gesundheitliche ggf. sogar lebensbedrohliche Gefahren. Im Falle einer Abschiebung würde der Betroffene gleichsam sehenden Auges dem sicheren Tod oder schwersten Verletzungen ausgeliefert sein. </a:t>
            </a:r>
            <a:endParaRPr lang="de-DE" sz="1800" b="0" strike="noStrike" spc="-1" dirty="0">
              <a:solidFill>
                <a:srgbClr val="000000"/>
              </a:solidFill>
              <a:uFill>
                <a:solidFill>
                  <a:srgbClr val="FFFFFF"/>
                </a:solidFill>
              </a:uFill>
              <a:latin typeface="Arial"/>
            </a:endParaRPr>
          </a:p>
          <a:p>
            <a:pPr>
              <a:lnSpc>
                <a:spcPct val="100000"/>
              </a:lnSpc>
            </a:pPr>
            <a:r>
              <a:rPr lang="de-DE" sz="1100" b="0" strike="noStrike" spc="-1" dirty="0">
                <a:solidFill>
                  <a:srgbClr val="000000"/>
                </a:solidFill>
                <a:uFill>
                  <a:solidFill>
                    <a:srgbClr val="FFFFFF"/>
                  </a:solidFill>
                </a:uFill>
                <a:latin typeface="Arial"/>
                <a:ea typeface="Droid Sans Fallback"/>
              </a:rPr>
              <a:t>Beispiel: Anerkennungsbescheid von Flüchtling aus Afghanistan: </a:t>
            </a:r>
            <a:r>
              <a:rPr lang="de-DE" sz="1100" b="0" u="sng" strike="noStrike" spc="-1" dirty="0">
                <a:solidFill>
                  <a:srgbClr val="CCCCFF"/>
                </a:solidFill>
                <a:uFill>
                  <a:solidFill>
                    <a:srgbClr val="FFFFFF"/>
                  </a:solidFill>
                </a:uFill>
                <a:latin typeface="Arial"/>
                <a:ea typeface="Droid Sans Fallback"/>
                <a:hlinkClick r:id="rId3"/>
              </a:rPr>
              <a:t>http://www.asyl.net/fileadmin/user_upload/dokumente/22128.pdf</a:t>
            </a:r>
            <a:endParaRPr lang="de-DE" sz="1100" b="0" u="sng" strike="noStrike" spc="-1" dirty="0">
              <a:solidFill>
                <a:srgbClr val="CCCCFF"/>
              </a:solidFill>
              <a:uFill>
                <a:solidFill>
                  <a:srgbClr val="FFFFFF"/>
                </a:solidFill>
              </a:uFill>
              <a:latin typeface="Arial"/>
              <a:ea typeface="Droid Sans Fallback"/>
            </a:endParaRPr>
          </a:p>
          <a:p>
            <a:pPr>
              <a:lnSpc>
                <a:spcPct val="100000"/>
              </a:lnSpc>
            </a:pPr>
            <a:endParaRPr lang="de-DE" sz="1100" u="sng" spc="-1" dirty="0">
              <a:solidFill>
                <a:srgbClr val="CCCCFF"/>
              </a:solidFill>
              <a:uFill>
                <a:solidFill>
                  <a:srgbClr val="FFFFFF"/>
                </a:solidFill>
              </a:uFill>
              <a:latin typeface="Arial"/>
            </a:endParaRPr>
          </a:p>
          <a:p>
            <a:pPr>
              <a:lnSpc>
                <a:spcPct val="100000"/>
              </a:lnSpc>
            </a:pPr>
            <a:r>
              <a:rPr lang="de-DE" sz="1100" spc="-1" dirty="0">
                <a:uFill>
                  <a:solidFill>
                    <a:srgbClr val="FFFFFF"/>
                  </a:solidFill>
                </a:uFill>
              </a:rPr>
              <a:t>Quelle der </a:t>
            </a:r>
            <a:r>
              <a:rPr lang="de-DE" sz="1100" spc="-1" dirty="0" err="1">
                <a:uFill>
                  <a:solidFill>
                    <a:srgbClr val="FFFFFF"/>
                  </a:solidFill>
                </a:uFill>
              </a:rPr>
              <a:t>Daten</a:t>
            </a:r>
            <a:r>
              <a:rPr lang="de-DE" sz="1100" u="sng" spc="-1" dirty="0" err="1">
                <a:solidFill>
                  <a:srgbClr val="CCCCFF"/>
                </a:solidFill>
                <a:uFill>
                  <a:solidFill>
                    <a:srgbClr val="FFFFFF"/>
                  </a:solidFill>
                </a:uFill>
              </a:rPr>
              <a:t>:http</a:t>
            </a:r>
            <a:r>
              <a:rPr lang="de-DE" sz="1100" u="sng" spc="-1" dirty="0">
                <a:solidFill>
                  <a:srgbClr val="CCCCFF"/>
                </a:solidFill>
                <a:uFill>
                  <a:solidFill>
                    <a:srgbClr val="FFFFFF"/>
                  </a:solidFill>
                </a:uFill>
              </a:rPr>
              <a:t>://dipbt.bundestag.de/dip21/</a:t>
            </a:r>
            <a:r>
              <a:rPr lang="de-DE" sz="1100" u="sng" spc="-1" dirty="0" err="1">
                <a:solidFill>
                  <a:srgbClr val="CCCCFF"/>
                </a:solidFill>
                <a:uFill>
                  <a:solidFill>
                    <a:srgbClr val="FFFFFF"/>
                  </a:solidFill>
                </a:uFill>
              </a:rPr>
              <a:t>btd</a:t>
            </a:r>
            <a:r>
              <a:rPr lang="de-DE" sz="1100" u="sng" spc="-1" dirty="0">
                <a:solidFill>
                  <a:srgbClr val="CCCCFF"/>
                </a:solidFill>
                <a:uFill>
                  <a:solidFill>
                    <a:srgbClr val="FFFFFF"/>
                  </a:solidFill>
                </a:uFill>
              </a:rPr>
              <a:t>/18/112/1811262.pdf </a:t>
            </a:r>
          </a:p>
          <a:p>
            <a:pPr>
              <a:lnSpc>
                <a:spcPct val="100000"/>
              </a:lnSpc>
            </a:pPr>
            <a:endParaRPr lang="de-DE" sz="1800" b="0" strike="noStrike" spc="-1" dirty="0">
              <a:solidFill>
                <a:srgbClr val="000000"/>
              </a:solidFill>
              <a:uFill>
                <a:solidFill>
                  <a:srgbClr val="FFFFFF"/>
                </a:solidFill>
              </a:uFill>
              <a:latin typeface="Arial"/>
            </a:endParaRPr>
          </a:p>
          <a:p>
            <a:pPr>
              <a:lnSpc>
                <a:spcPct val="100000"/>
              </a:lnSpc>
            </a:pPr>
            <a:endParaRPr lang="de-DE" sz="1800" b="0" strike="noStrike" spc="-1" dirty="0">
              <a:solidFill>
                <a:srgbClr val="000000"/>
              </a:solidFill>
              <a:uFill>
                <a:solidFill>
                  <a:srgbClr val="FFFFFF"/>
                </a:solidFill>
              </a:uFill>
              <a:latin typeface="Arial"/>
            </a:endParaRPr>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7" name="CustomShape 1"/>
          <p:cNvSpPr/>
          <p:nvPr/>
        </p:nvSpPr>
        <p:spPr>
          <a:xfrm>
            <a:off x="755640" y="5078520"/>
            <a:ext cx="6045840" cy="4809240"/>
          </a:xfrm>
          <a:prstGeom prst="rect">
            <a:avLst/>
          </a:prstGeom>
          <a:noFill/>
          <a:ln>
            <a:noFill/>
          </a:ln>
        </p:spPr>
        <p:style>
          <a:lnRef idx="0">
            <a:scrgbClr r="0" g="0" b="0"/>
          </a:lnRef>
          <a:fillRef idx="0">
            <a:scrgbClr r="0" g="0" b="0"/>
          </a:fillRef>
          <a:effectRef idx="0">
            <a:scrgbClr r="0" g="0" b="0"/>
          </a:effectRef>
          <a:fontRef idx="minor"/>
        </p:style>
      </p:sp>
      <p:sp>
        <p:nvSpPr>
          <p:cNvPr id="438" name="CustomShape 2"/>
          <p:cNvSpPr/>
          <p:nvPr/>
        </p:nvSpPr>
        <p:spPr>
          <a:xfrm>
            <a:off x="664200" y="1014480"/>
            <a:ext cx="6012360" cy="5266440"/>
          </a:xfrm>
          <a:prstGeom prst="rect">
            <a:avLst/>
          </a:prstGeom>
          <a:noFill/>
          <a:ln>
            <a:noFill/>
          </a:ln>
        </p:spPr>
        <p:style>
          <a:lnRef idx="0">
            <a:scrgbClr r="0" g="0" b="0"/>
          </a:lnRef>
          <a:fillRef idx="0">
            <a:scrgbClr r="0" g="0" b="0"/>
          </a:fillRef>
          <a:effectRef idx="0">
            <a:scrgbClr r="0" g="0" b="0"/>
          </a:effectRef>
          <a:fontRef idx="minor"/>
        </p:style>
        <p:txBody>
          <a:bodyPr lIns="0" tIns="0" rIns="0" bIns="0"/>
          <a:lstStyle/>
          <a:p>
            <a:pPr>
              <a:lnSpc>
                <a:spcPct val="100000"/>
              </a:lnSpc>
            </a:pPr>
            <a:r>
              <a:rPr lang="de-DE" sz="1100" b="1" u="sng" strike="noStrike" spc="-1" dirty="0">
                <a:solidFill>
                  <a:srgbClr val="000000"/>
                </a:solidFill>
                <a:uFill>
                  <a:solidFill>
                    <a:srgbClr val="FFFFFF"/>
                  </a:solidFill>
                </a:uFill>
                <a:latin typeface="Arial"/>
                <a:ea typeface="Droid Sans Fallback"/>
              </a:rPr>
              <a:t>Familiennachzug </a:t>
            </a:r>
            <a:r>
              <a:rPr lang="de-DE" sz="1100" strike="noStrike" spc="-1" dirty="0">
                <a:solidFill>
                  <a:srgbClr val="000000"/>
                </a:solidFill>
                <a:uFill>
                  <a:solidFill>
                    <a:srgbClr val="FFFFFF"/>
                  </a:solidFill>
                </a:uFill>
                <a:latin typeface="Arial"/>
                <a:ea typeface="Droid Sans Fallback"/>
              </a:rPr>
              <a:t>nur, wenn genügend Einkommen, Wohnraum und Sprachkenntnisse der Familienmitglieder nachgewiesen werden</a:t>
            </a:r>
            <a:r>
              <a:rPr lang="de-DE" sz="1100" b="1" u="sng" strike="noStrike" spc="-1" dirty="0">
                <a:solidFill>
                  <a:srgbClr val="000000"/>
                </a:solidFill>
                <a:uFill>
                  <a:solidFill>
                    <a:srgbClr val="FFFFFF"/>
                  </a:solidFill>
                </a:uFill>
                <a:latin typeface="Arial"/>
                <a:ea typeface="Droid Sans Fallback"/>
              </a:rPr>
              <a:t>. </a:t>
            </a:r>
          </a:p>
          <a:p>
            <a:pPr>
              <a:lnSpc>
                <a:spcPct val="100000"/>
              </a:lnSpc>
            </a:pPr>
            <a:endParaRPr lang="de-DE" sz="1100" dirty="0"/>
          </a:p>
          <a:p>
            <a:pPr>
              <a:lnSpc>
                <a:spcPct val="100000"/>
              </a:lnSpc>
            </a:pPr>
            <a:r>
              <a:rPr lang="de-DE" sz="1100" b="1" dirty="0"/>
              <a:t>Niederlassungserlaubnis</a:t>
            </a:r>
            <a:r>
              <a:rPr lang="de-DE" sz="1100" dirty="0"/>
              <a:t> nach fünf Jahren (die Asylverfahrensdauer wird eingerechnet) möglich, wenn weitere Voraussetzungen, wie etwa die Sicherung des Lebensunterhalts sowie ausreichende Deutschkenntnisse, erfüllt sind.</a:t>
            </a:r>
          </a:p>
          <a:p>
            <a:pPr>
              <a:lnSpc>
                <a:spcPct val="100000"/>
              </a:lnSpc>
            </a:pPr>
            <a:endParaRPr lang="de-DE" sz="1100" dirty="0"/>
          </a:p>
          <a:p>
            <a:pPr>
              <a:lnSpc>
                <a:spcPct val="100000"/>
              </a:lnSpc>
            </a:pPr>
            <a:r>
              <a:rPr lang="de-DE" sz="1100" b="1" dirty="0"/>
              <a:t>Kindergeld:</a:t>
            </a:r>
            <a:r>
              <a:rPr lang="de-DE" sz="1100" dirty="0"/>
              <a:t> </a:t>
            </a:r>
            <a:r>
              <a:rPr lang="de-DE" sz="1100" dirty="0">
                <a:hlinkClick r:id="rId3"/>
              </a:rPr>
              <a:t>https://www.arbeitsagentur.de/web/wcm/idc/groups/public/documents/webdatei/mdaw/mdm4/~edisp/l6019022dstbai784627.pdf?_ba.sid=L6019022DSTBAI784624</a:t>
            </a:r>
            <a:endParaRPr lang="de-DE" sz="1100" dirty="0"/>
          </a:p>
          <a:p>
            <a:pPr>
              <a:lnSpc>
                <a:spcPct val="100000"/>
              </a:lnSpc>
            </a:pPr>
            <a:endParaRPr lang="de-DE" sz="1100" dirty="0"/>
          </a:p>
          <a:p>
            <a:pPr>
              <a:lnSpc>
                <a:spcPct val="100000"/>
              </a:lnSpc>
            </a:pPr>
            <a:endParaRPr lang="de-DE" sz="1100" b="0" u="sng" strike="noStrike" spc="-1" dirty="0">
              <a:solidFill>
                <a:srgbClr val="000000"/>
              </a:solidFill>
              <a:uFill>
                <a:solidFill>
                  <a:srgbClr val="FFFFFF"/>
                </a:solidFill>
              </a:uFill>
              <a:latin typeface="Arial"/>
              <a:ea typeface="Droid Sans Fallback"/>
            </a:endParaRPr>
          </a:p>
          <a:p>
            <a:pPr>
              <a:lnSpc>
                <a:spcPct val="100000"/>
              </a:lnSpc>
            </a:pPr>
            <a:r>
              <a:rPr lang="de-DE" sz="1100" u="sng" spc="-1" dirty="0">
                <a:solidFill>
                  <a:srgbClr val="000000"/>
                </a:solidFill>
                <a:uFill>
                  <a:solidFill>
                    <a:srgbClr val="FFFFFF"/>
                  </a:solidFill>
                </a:uFill>
                <a:latin typeface="Arial"/>
                <a:ea typeface="Droid Sans Fallback"/>
              </a:rPr>
              <a:t>Weitere Informationen:</a:t>
            </a:r>
          </a:p>
          <a:p>
            <a:pPr>
              <a:lnSpc>
                <a:spcPct val="100000"/>
              </a:lnSpc>
            </a:pPr>
            <a:r>
              <a:rPr lang="de-DE" sz="1100" u="sng" spc="-1" dirty="0">
                <a:solidFill>
                  <a:srgbClr val="000000"/>
                </a:solidFill>
                <a:uFill>
                  <a:solidFill>
                    <a:srgbClr val="FFFFFF"/>
                  </a:solidFill>
                </a:uFill>
                <a:ea typeface="Droid Sans Fallback"/>
                <a:hlinkClick r:id="rId4"/>
              </a:rPr>
              <a:t>http://www.nds-fluerat.org/leitfaden/11-fluechtlinge-mit-aufenthaltserlaubnis-nach-25-abs-3-aufenthg-national-schutzberechtigte/</a:t>
            </a:r>
            <a:endParaRPr lang="de-DE" sz="1100" u="sng" spc="-1" dirty="0">
              <a:solidFill>
                <a:srgbClr val="000000"/>
              </a:solidFill>
              <a:uFill>
                <a:solidFill>
                  <a:srgbClr val="FFFFFF"/>
                </a:solidFill>
              </a:uFill>
              <a:ea typeface="Droid Sans Fallback"/>
            </a:endParaRPr>
          </a:p>
          <a:p>
            <a:pPr>
              <a:lnSpc>
                <a:spcPct val="100000"/>
              </a:lnSpc>
            </a:pPr>
            <a:endParaRPr lang="de-DE" sz="1100" u="sng" spc="-1" dirty="0">
              <a:solidFill>
                <a:srgbClr val="000000"/>
              </a:solidFill>
              <a:uFill>
                <a:solidFill>
                  <a:srgbClr val="FFFFFF"/>
                </a:solidFill>
              </a:uFill>
              <a:ea typeface="Droid Sans Fallback"/>
            </a:endParaRPr>
          </a:p>
          <a:p>
            <a:pPr>
              <a:lnSpc>
                <a:spcPct val="100000"/>
              </a:lnSpc>
            </a:pPr>
            <a:endParaRPr lang="de-DE" sz="1800" b="0" strike="noStrike" spc="-1" dirty="0">
              <a:solidFill>
                <a:srgbClr val="000000"/>
              </a:solidFill>
              <a:uFill>
                <a:solidFill>
                  <a:srgbClr val="FFFFFF"/>
                </a:solidFill>
              </a:uFill>
              <a:latin typeface="Arial"/>
            </a:endParaRPr>
          </a:p>
          <a:p>
            <a:pPr>
              <a:lnSpc>
                <a:spcPct val="100000"/>
              </a:lnSpc>
            </a:pPr>
            <a:r>
              <a:rPr lang="de-DE" sz="1100" b="0" strike="noStrike" spc="-1" dirty="0">
                <a:solidFill>
                  <a:srgbClr val="000000"/>
                </a:solidFill>
                <a:uFill>
                  <a:solidFill>
                    <a:srgbClr val="FFFFFF"/>
                  </a:solidFill>
                </a:uFill>
                <a:latin typeface="Arial"/>
                <a:ea typeface="Droid Sans Fallback"/>
              </a:rPr>
              <a:t>  </a:t>
            </a:r>
            <a:endParaRPr lang="de-DE" sz="1800" b="0" strike="noStrike" spc="-1" dirty="0">
              <a:solidFill>
                <a:srgbClr val="000000"/>
              </a:solidFill>
              <a:uFill>
                <a:solidFill>
                  <a:srgbClr val="FFFFFF"/>
                </a:solidFill>
              </a:uFill>
              <a:latin typeface="Arial"/>
            </a:endParaRPr>
          </a:p>
        </p:txBody>
      </p:sp>
    </p:spTree>
    <p:extLst>
      <p:ext uri="{BB962C8B-B14F-4D97-AF65-F5344CB8AC3E}">
        <p14:creationId xmlns:p14="http://schemas.microsoft.com/office/powerpoint/2010/main" val="22660207"/>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7" name="CustomShape 1"/>
          <p:cNvSpPr/>
          <p:nvPr/>
        </p:nvSpPr>
        <p:spPr>
          <a:xfrm>
            <a:off x="755640" y="5078520"/>
            <a:ext cx="6045840" cy="4809240"/>
          </a:xfrm>
          <a:prstGeom prst="rect">
            <a:avLst/>
          </a:prstGeom>
          <a:noFill/>
          <a:ln>
            <a:noFill/>
          </a:ln>
        </p:spPr>
        <p:style>
          <a:lnRef idx="0">
            <a:scrgbClr r="0" g="0" b="0"/>
          </a:lnRef>
          <a:fillRef idx="0">
            <a:scrgbClr r="0" g="0" b="0"/>
          </a:fillRef>
          <a:effectRef idx="0">
            <a:scrgbClr r="0" g="0" b="0"/>
          </a:effectRef>
          <a:fontRef idx="minor"/>
        </p:style>
      </p:sp>
      <p:sp>
        <p:nvSpPr>
          <p:cNvPr id="438" name="CustomShape 2"/>
          <p:cNvSpPr/>
          <p:nvPr/>
        </p:nvSpPr>
        <p:spPr>
          <a:xfrm>
            <a:off x="664200" y="1014480"/>
            <a:ext cx="6012360" cy="5266440"/>
          </a:xfrm>
          <a:prstGeom prst="rect">
            <a:avLst/>
          </a:prstGeom>
          <a:noFill/>
          <a:ln>
            <a:noFill/>
          </a:ln>
        </p:spPr>
        <p:style>
          <a:lnRef idx="0">
            <a:scrgbClr r="0" g="0" b="0"/>
          </a:lnRef>
          <a:fillRef idx="0">
            <a:scrgbClr r="0" g="0" b="0"/>
          </a:fillRef>
          <a:effectRef idx="0">
            <a:scrgbClr r="0" g="0" b="0"/>
          </a:effectRef>
          <a:fontRef idx="minor"/>
        </p:style>
        <p:txBody>
          <a:bodyPr lIns="0" tIns="0" rIns="0" bIns="0"/>
          <a:lstStyle/>
          <a:p>
            <a:pPr>
              <a:lnSpc>
                <a:spcPct val="100000"/>
              </a:lnSpc>
            </a:pPr>
            <a:r>
              <a:rPr lang="de-DE" sz="1100" b="0" strike="noStrike" spc="-1" dirty="0">
                <a:solidFill>
                  <a:srgbClr val="000000"/>
                </a:solidFill>
                <a:uFill>
                  <a:solidFill>
                    <a:srgbClr val="FFFFFF"/>
                  </a:solidFill>
                </a:uFill>
                <a:latin typeface="Arial"/>
              </a:rPr>
              <a:t>Zur Wohnsitzauflage:</a:t>
            </a:r>
          </a:p>
          <a:p>
            <a:pPr>
              <a:lnSpc>
                <a:spcPct val="100000"/>
              </a:lnSpc>
            </a:pPr>
            <a:r>
              <a:rPr lang="de-DE" sz="1100" spc="-1" dirty="0">
                <a:solidFill>
                  <a:srgbClr val="000000"/>
                </a:solidFill>
                <a:uFill>
                  <a:solidFill>
                    <a:srgbClr val="FFFFFF"/>
                  </a:solidFill>
                </a:uFill>
                <a:hlinkClick r:id="rId3"/>
              </a:rPr>
              <a:t>http://www.migration.paritaet.org/index.php?eID=tx_nawsecuredl&amp;u=0&amp;g=0&amp;t=1479820705&amp;hash=a6964ebbca99d45fba558a2dca4aed90b705a69e&amp;file=/fileadmin/dokumente/Migration/Arbeitshilfe_Wohnsitzregelung_28.10.2016.pdf</a:t>
            </a:r>
            <a:endParaRPr lang="de-DE" sz="1100" spc="-1" dirty="0">
              <a:solidFill>
                <a:srgbClr val="000000"/>
              </a:solidFill>
              <a:uFill>
                <a:solidFill>
                  <a:srgbClr val="FFFFFF"/>
                </a:solidFill>
              </a:uFill>
            </a:endParaRPr>
          </a:p>
          <a:p>
            <a:pPr>
              <a:lnSpc>
                <a:spcPct val="100000"/>
              </a:lnSpc>
            </a:pPr>
            <a:endParaRPr lang="de-DE" sz="1800" b="0" strike="noStrike" spc="-1" dirty="0">
              <a:solidFill>
                <a:srgbClr val="000000"/>
              </a:solidFill>
              <a:uFill>
                <a:solidFill>
                  <a:srgbClr val="FFFFFF"/>
                </a:solidFill>
              </a:uFill>
              <a:latin typeface="Arial"/>
            </a:endParaRPr>
          </a:p>
          <a:p>
            <a:pPr>
              <a:lnSpc>
                <a:spcPct val="100000"/>
              </a:lnSpc>
            </a:pPr>
            <a:r>
              <a:rPr lang="de-DE" sz="1100" spc="-1" dirty="0">
                <a:solidFill>
                  <a:srgbClr val="000000"/>
                </a:solidFill>
                <a:uFill>
                  <a:solidFill>
                    <a:srgbClr val="FFFFFF"/>
                  </a:solidFill>
                </a:uFill>
              </a:rPr>
              <a:t>Brandenburg sieht die „Variante 1 - § 12a Abs. 1 </a:t>
            </a:r>
            <a:r>
              <a:rPr lang="de-DE" sz="1100" spc="-1" dirty="0" err="1">
                <a:solidFill>
                  <a:srgbClr val="000000"/>
                </a:solidFill>
                <a:uFill>
                  <a:solidFill>
                    <a:srgbClr val="FFFFFF"/>
                  </a:solidFill>
                </a:uFill>
              </a:rPr>
              <a:t>AufenthG</a:t>
            </a:r>
            <a:r>
              <a:rPr lang="de-DE" sz="1100" spc="-1" dirty="0">
                <a:solidFill>
                  <a:srgbClr val="000000"/>
                </a:solidFill>
                <a:uFill>
                  <a:solidFill>
                    <a:srgbClr val="FFFFFF"/>
                  </a:solidFill>
                </a:uFill>
              </a:rPr>
              <a:t>“ vor: Flüchtlinge, die in Brandenburg anerkannt wurden, dürfen nicht in ein anderes Bundesland umziehen, können ihren Wohnsitz aber innerhalb von Brandenburg frei wählen.</a:t>
            </a:r>
            <a:endParaRPr lang="de-DE" sz="1100" b="0" strike="noStrike" spc="-1" dirty="0">
              <a:solidFill>
                <a:srgbClr val="000000"/>
              </a:solidFill>
              <a:uFill>
                <a:solidFill>
                  <a:srgbClr val="FFFFFF"/>
                </a:solidFill>
              </a:uFill>
              <a:latin typeface="Arial"/>
            </a:endParaRPr>
          </a:p>
          <a:p>
            <a:pPr>
              <a:lnSpc>
                <a:spcPct val="100000"/>
              </a:lnSpc>
            </a:pPr>
            <a:endParaRPr lang="de-DE" sz="1800" b="0" strike="noStrike" spc="-1" dirty="0">
              <a:solidFill>
                <a:srgbClr val="000000"/>
              </a:solidFill>
              <a:uFill>
                <a:solidFill>
                  <a:srgbClr val="FFFFFF"/>
                </a:solidFill>
              </a:uFill>
              <a:latin typeface="Arial"/>
            </a:endParaRPr>
          </a:p>
        </p:txBody>
      </p:sp>
    </p:spTree>
    <p:extLst>
      <p:ext uri="{BB962C8B-B14F-4D97-AF65-F5344CB8AC3E}">
        <p14:creationId xmlns:p14="http://schemas.microsoft.com/office/powerpoint/2010/main" val="376719460"/>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9" name="CustomShape 1"/>
          <p:cNvSpPr/>
          <p:nvPr/>
        </p:nvSpPr>
        <p:spPr>
          <a:xfrm>
            <a:off x="755640" y="5078520"/>
            <a:ext cx="6045840" cy="4809240"/>
          </a:xfrm>
          <a:prstGeom prst="rect">
            <a:avLst/>
          </a:prstGeom>
          <a:noFill/>
          <a:ln>
            <a:noFill/>
          </a:ln>
        </p:spPr>
        <p:style>
          <a:lnRef idx="0">
            <a:scrgbClr r="0" g="0" b="0"/>
          </a:lnRef>
          <a:fillRef idx="0">
            <a:scrgbClr r="0" g="0" b="0"/>
          </a:fillRef>
          <a:effectRef idx="0">
            <a:scrgbClr r="0" g="0" b="0"/>
          </a:effectRef>
          <a:fontRef idx="minor"/>
        </p:style>
      </p:sp>
      <p:sp>
        <p:nvSpPr>
          <p:cNvPr id="440" name="CustomShape 2"/>
          <p:cNvSpPr/>
          <p:nvPr/>
        </p:nvSpPr>
        <p:spPr>
          <a:xfrm>
            <a:off x="844560" y="799920"/>
            <a:ext cx="6012360" cy="9257400"/>
          </a:xfrm>
          <a:prstGeom prst="rect">
            <a:avLst/>
          </a:prstGeom>
          <a:noFill/>
          <a:ln>
            <a:noFill/>
          </a:ln>
        </p:spPr>
        <p:style>
          <a:lnRef idx="0">
            <a:scrgbClr r="0" g="0" b="0"/>
          </a:lnRef>
          <a:fillRef idx="0">
            <a:scrgbClr r="0" g="0" b="0"/>
          </a:fillRef>
          <a:effectRef idx="0">
            <a:scrgbClr r="0" g="0" b="0"/>
          </a:effectRef>
          <a:fontRef idx="minor"/>
        </p:style>
        <p:txBody>
          <a:bodyPr lIns="0" tIns="0" rIns="0" bIns="0"/>
          <a:lstStyle/>
          <a:p>
            <a:pPr>
              <a:lnSpc>
                <a:spcPct val="100000"/>
              </a:lnSpc>
            </a:pPr>
            <a:r>
              <a:rPr lang="de-DE" sz="1100" b="0" strike="noStrike" spc="-1" dirty="0">
                <a:solidFill>
                  <a:srgbClr val="000000"/>
                </a:solidFill>
                <a:uFill>
                  <a:solidFill>
                    <a:srgbClr val="FFFFFF"/>
                  </a:solidFill>
                </a:uFill>
                <a:latin typeface="Arial"/>
                <a:ea typeface="Droid Sans Fallback"/>
              </a:rPr>
              <a:t>Eine Duldung erhält ein Flüchtling, wenn er zwar nicht anerkannt wurde, aber auch aus bestimmten Gründen nicht abgeschoben werden kann. Duldungen werden in der Regel für 3 – 6 Monate ausgestellt. Die Duldung ist kein Aufenthaltstitel, sondern bedeutet, dass diese Flüchtlinge grundsätzlich „vollziehbar ausreisepflichtig“ sind. Von einer Abschiebung wird aber abgesehen, weil „rechtliche oder tatsächliche Abschiebungshindernisse“ bestehen wegen:</a:t>
            </a:r>
            <a:endParaRPr lang="de-DE" sz="1800" b="0" strike="noStrike" spc="-1" dirty="0">
              <a:solidFill>
                <a:srgbClr val="000000"/>
              </a:solidFill>
              <a:uFill>
                <a:solidFill>
                  <a:srgbClr val="FFFFFF"/>
                </a:solidFill>
              </a:uFill>
              <a:latin typeface="Arial"/>
            </a:endParaRPr>
          </a:p>
          <a:p>
            <a:pPr marL="216000" indent="-215640">
              <a:lnSpc>
                <a:spcPct val="100000"/>
              </a:lnSpc>
              <a:buClr>
                <a:srgbClr val="000000"/>
              </a:buClr>
              <a:buSzPct val="45000"/>
              <a:buFont typeface="Wingdings" charset="2"/>
              <a:buChar char=""/>
            </a:pPr>
            <a:r>
              <a:rPr lang="de-DE" sz="1100" b="0" strike="noStrike" spc="-1" dirty="0">
                <a:solidFill>
                  <a:srgbClr val="000000"/>
                </a:solidFill>
                <a:uFill>
                  <a:solidFill>
                    <a:srgbClr val="FFFFFF"/>
                  </a:solidFill>
                </a:uFill>
                <a:latin typeface="Arial"/>
                <a:ea typeface="Droid Sans Fallback"/>
              </a:rPr>
              <a:t>Krankheitsbedingte Reiseunfähigkeit </a:t>
            </a:r>
            <a:endParaRPr lang="de-DE" sz="1800" b="0" strike="noStrike" spc="-1" dirty="0">
              <a:solidFill>
                <a:srgbClr val="000000"/>
              </a:solidFill>
              <a:uFill>
                <a:solidFill>
                  <a:srgbClr val="FFFFFF"/>
                </a:solidFill>
              </a:uFill>
              <a:latin typeface="Arial"/>
            </a:endParaRPr>
          </a:p>
          <a:p>
            <a:pPr marL="216000" indent="-215640">
              <a:lnSpc>
                <a:spcPct val="100000"/>
              </a:lnSpc>
              <a:buClr>
                <a:srgbClr val="000000"/>
              </a:buClr>
              <a:buSzPct val="45000"/>
              <a:buFont typeface="Wingdings" charset="2"/>
              <a:buChar char=""/>
            </a:pPr>
            <a:r>
              <a:rPr lang="de-DE" sz="1100" b="0" strike="noStrike" spc="-1" dirty="0">
                <a:solidFill>
                  <a:srgbClr val="000000"/>
                </a:solidFill>
                <a:uFill>
                  <a:solidFill>
                    <a:srgbClr val="FFFFFF"/>
                  </a:solidFill>
                </a:uFill>
                <a:latin typeface="Arial"/>
                <a:ea typeface="Droid Sans Fallback"/>
              </a:rPr>
              <a:t>Passlosigkeit: Grundsätzlich sind Flüchtlinge gesetzlich verpflichtet, alles Zumutbare zu unternehmen, um sich einen gültigen Pass des Heimatlandes z.B. über die jeweilige Botschaft zu besorgen. Denn der Besitz eines Heimatpass ist in der Regel die Voraussetzung dafür, die nationale Identität gerade dem Staat gegenüber nachzuweisen, in den die Flüchtlinge nach Ablehnung ihres Asylantrages abgeschoben werden sollen. Die meisten Schutzsuchenden in der Bundesrepublik haben aber keinen Pass (mehr), weil sie ihn z.B. an die Schleuser/Fluchthelfer abgeben mussten. Oft haben Flüchtlinge aber auch in ihrer Heimat nie einen Pass besessen. Dies kann zu dauerhaften Abschiebungshindernissen führen. Denn sehr häufig weigern sich Botschaften bestimmter Staaten in der Bundesrepublik, Pässe auszustellen, wenn die nationale Identität der </a:t>
            </a:r>
            <a:r>
              <a:rPr lang="de-DE" sz="1100" b="0" strike="noStrike" spc="-1" dirty="0" err="1">
                <a:solidFill>
                  <a:srgbClr val="000000"/>
                </a:solidFill>
                <a:uFill>
                  <a:solidFill>
                    <a:srgbClr val="FFFFFF"/>
                  </a:solidFill>
                </a:uFill>
                <a:latin typeface="Arial"/>
                <a:ea typeface="Droid Sans Fallback"/>
              </a:rPr>
              <a:t>AntragstellerInnen</a:t>
            </a:r>
            <a:r>
              <a:rPr lang="de-DE" sz="1100" b="0" strike="noStrike" spc="-1" dirty="0">
                <a:solidFill>
                  <a:srgbClr val="000000"/>
                </a:solidFill>
                <a:uFill>
                  <a:solidFill>
                    <a:srgbClr val="FFFFFF"/>
                  </a:solidFill>
                </a:uFill>
                <a:latin typeface="Arial"/>
                <a:ea typeface="Droid Sans Fallback"/>
              </a:rPr>
              <a:t> nicht zweifelsfrei durch andere </a:t>
            </a:r>
            <a:r>
              <a:rPr lang="de-DE" sz="1100" b="0" strike="noStrike" spc="-1" dirty="0" err="1">
                <a:solidFill>
                  <a:srgbClr val="000000"/>
                </a:solidFill>
                <a:uFill>
                  <a:solidFill>
                    <a:srgbClr val="FFFFFF"/>
                  </a:solidFill>
                </a:uFill>
                <a:latin typeface="Arial"/>
                <a:ea typeface="Droid Sans Fallback"/>
              </a:rPr>
              <a:t>Dokumentenachgewiesen</a:t>
            </a:r>
            <a:r>
              <a:rPr lang="de-DE" sz="1100" b="0" strike="noStrike" spc="-1" dirty="0">
                <a:solidFill>
                  <a:srgbClr val="000000"/>
                </a:solidFill>
                <a:uFill>
                  <a:solidFill>
                    <a:srgbClr val="FFFFFF"/>
                  </a:solidFill>
                </a:uFill>
                <a:latin typeface="Arial"/>
                <a:ea typeface="Droid Sans Fallback"/>
              </a:rPr>
              <a:t> werden kann (durch Geburtsurkunden, Personalausweise etc.). Oft verweigern bestimmte Botschaften auch nur deswegen die Passausstellung, weil man die Flüchtlinge einfach nicht in den Heimatländern wieder aufnehmen will (z.B. Kurden in Syrien, Palästinenser im Libanon, Tamilen in Sri Lanka etc.). </a:t>
            </a:r>
            <a:endParaRPr lang="de-DE" sz="1800" b="0" strike="noStrike" spc="-1" dirty="0">
              <a:solidFill>
                <a:srgbClr val="000000"/>
              </a:solidFill>
              <a:uFill>
                <a:solidFill>
                  <a:srgbClr val="FFFFFF"/>
                </a:solidFill>
              </a:uFill>
              <a:latin typeface="Arial"/>
            </a:endParaRPr>
          </a:p>
          <a:p>
            <a:pPr marL="216000" indent="-215640">
              <a:lnSpc>
                <a:spcPct val="100000"/>
              </a:lnSpc>
              <a:buClr>
                <a:srgbClr val="000000"/>
              </a:buClr>
              <a:buSzPct val="45000"/>
              <a:buFont typeface="Wingdings" charset="2"/>
              <a:buChar char=""/>
            </a:pPr>
            <a:r>
              <a:rPr lang="de-DE" sz="1100" b="0" strike="noStrike" spc="-1" dirty="0">
                <a:solidFill>
                  <a:srgbClr val="000000"/>
                </a:solidFill>
                <a:uFill>
                  <a:solidFill>
                    <a:srgbClr val="FFFFFF"/>
                  </a:solidFill>
                </a:uFill>
                <a:latin typeface="Arial"/>
                <a:ea typeface="Droid Sans Fallback"/>
              </a:rPr>
              <a:t>die Verkehrswege sind für eine Abschiebung unterbrochen, z.B. weil die Flughäfen aufgrund von Kriegshandlungen geschlossen sind.</a:t>
            </a:r>
            <a:endParaRPr lang="de-DE" sz="1800" b="0" strike="noStrike" spc="-1" dirty="0">
              <a:solidFill>
                <a:srgbClr val="000000"/>
              </a:solidFill>
              <a:uFill>
                <a:solidFill>
                  <a:srgbClr val="FFFFFF"/>
                </a:solidFill>
              </a:uFill>
              <a:latin typeface="Arial"/>
            </a:endParaRPr>
          </a:p>
          <a:p>
            <a:pPr marL="216000" indent="-215640">
              <a:lnSpc>
                <a:spcPct val="100000"/>
              </a:lnSpc>
              <a:buClr>
                <a:srgbClr val="000000"/>
              </a:buClr>
              <a:buSzPct val="45000"/>
              <a:buFont typeface="Wingdings" charset="2"/>
              <a:buChar char=""/>
            </a:pPr>
            <a:r>
              <a:rPr lang="de-DE" sz="1100" b="0" strike="noStrike" spc="-1" dirty="0">
                <a:solidFill>
                  <a:srgbClr val="000000"/>
                </a:solidFill>
                <a:uFill>
                  <a:solidFill>
                    <a:srgbClr val="FFFFFF"/>
                  </a:solidFill>
                </a:uFill>
                <a:latin typeface="Arial"/>
                <a:ea typeface="Droid Sans Fallback"/>
              </a:rPr>
              <a:t>sonstige erforderliche Papiere (z. B. Durchbeförderungsbewilligung, Visa) liegen nicht vor oder das geeignete Verkehrsmittel steht noch nicht zur Verfügung, </a:t>
            </a:r>
            <a:endParaRPr lang="de-DE" sz="1800" b="0" strike="noStrike" spc="-1" dirty="0">
              <a:solidFill>
                <a:srgbClr val="000000"/>
              </a:solidFill>
              <a:uFill>
                <a:solidFill>
                  <a:srgbClr val="FFFFFF"/>
                </a:solidFill>
              </a:uFill>
              <a:latin typeface="Arial"/>
            </a:endParaRPr>
          </a:p>
          <a:p>
            <a:pPr marL="216000" indent="-215640">
              <a:lnSpc>
                <a:spcPct val="100000"/>
              </a:lnSpc>
              <a:buClr>
                <a:srgbClr val="000000"/>
              </a:buClr>
              <a:buSzPct val="45000"/>
              <a:buFont typeface="Wingdings" charset="2"/>
              <a:buChar char=""/>
            </a:pPr>
            <a:r>
              <a:rPr lang="de-DE" sz="1100" b="0" strike="noStrike" spc="-1" dirty="0">
                <a:solidFill>
                  <a:srgbClr val="000000"/>
                </a:solidFill>
                <a:uFill>
                  <a:solidFill>
                    <a:srgbClr val="FFFFFF"/>
                  </a:solidFill>
                </a:uFill>
                <a:latin typeface="Arial"/>
                <a:ea typeface="Droid Sans Fallback"/>
              </a:rPr>
              <a:t>wenn es sich um einen Staatenlosen handelt, dessen Aufnahme der Herkunftsstaat verweigert hat. </a:t>
            </a:r>
            <a:endParaRPr lang="de-DE" sz="1800" b="0" strike="noStrike" spc="-1" dirty="0">
              <a:solidFill>
                <a:srgbClr val="000000"/>
              </a:solidFill>
              <a:uFill>
                <a:solidFill>
                  <a:srgbClr val="FFFFFF"/>
                </a:solidFill>
              </a:uFill>
              <a:latin typeface="Arial"/>
            </a:endParaRPr>
          </a:p>
          <a:p>
            <a:pPr>
              <a:lnSpc>
                <a:spcPct val="100000"/>
              </a:lnSpc>
            </a:pPr>
            <a:r>
              <a:rPr lang="de-DE" sz="1100" b="0" strike="noStrike" spc="-1" dirty="0">
                <a:solidFill>
                  <a:srgbClr val="000000"/>
                </a:solidFill>
                <a:uFill>
                  <a:solidFill>
                    <a:srgbClr val="FFFFFF"/>
                  </a:solidFill>
                </a:uFill>
                <a:latin typeface="Arial"/>
                <a:ea typeface="Droid Sans Fallback"/>
              </a:rPr>
              <a:t>Darüber hinaus kann die Ausländerbehörde eine Duldung erteilen, wenn – vorübergehend – „dringende humanitäre oder persönliche Gründe oder ein öffentliches Interesse“ den weiteren Aufenthalt erfordern. Gründe hierfür könnten unter anderem sein:</a:t>
            </a:r>
            <a:endParaRPr lang="de-DE" sz="1800" b="0" strike="noStrike" spc="-1" dirty="0">
              <a:solidFill>
                <a:srgbClr val="000000"/>
              </a:solidFill>
              <a:uFill>
                <a:solidFill>
                  <a:srgbClr val="FFFFFF"/>
                </a:solidFill>
              </a:uFill>
              <a:latin typeface="Arial"/>
            </a:endParaRPr>
          </a:p>
          <a:p>
            <a:pPr marL="216000" indent="-215640">
              <a:lnSpc>
                <a:spcPct val="100000"/>
              </a:lnSpc>
              <a:buClr>
                <a:srgbClr val="000000"/>
              </a:buClr>
              <a:buSzPct val="45000"/>
              <a:buFont typeface="Wingdings" charset="2"/>
              <a:buChar char=""/>
            </a:pPr>
            <a:r>
              <a:rPr lang="de-DE" sz="1100" b="0" strike="noStrike" spc="-1" dirty="0">
                <a:solidFill>
                  <a:srgbClr val="000000"/>
                </a:solidFill>
                <a:uFill>
                  <a:solidFill>
                    <a:srgbClr val="FFFFFF"/>
                  </a:solidFill>
                </a:uFill>
                <a:latin typeface="Arial"/>
                <a:ea typeface="Droid Sans Fallback"/>
              </a:rPr>
              <a:t>Durchführung einer Operation, die im Herkunftsland nicht möglich ist </a:t>
            </a:r>
            <a:endParaRPr lang="de-DE" sz="1800" b="0" strike="noStrike" spc="-1" dirty="0">
              <a:solidFill>
                <a:srgbClr val="000000"/>
              </a:solidFill>
              <a:uFill>
                <a:solidFill>
                  <a:srgbClr val="FFFFFF"/>
                </a:solidFill>
              </a:uFill>
              <a:latin typeface="Arial"/>
            </a:endParaRPr>
          </a:p>
          <a:p>
            <a:pPr marL="216000" indent="-215640">
              <a:lnSpc>
                <a:spcPct val="100000"/>
              </a:lnSpc>
              <a:buClr>
                <a:srgbClr val="000000"/>
              </a:buClr>
              <a:buSzPct val="45000"/>
              <a:buFont typeface="Wingdings" charset="2"/>
              <a:buChar char=""/>
            </a:pPr>
            <a:r>
              <a:rPr lang="de-DE" sz="1100" b="0" strike="noStrike" spc="-1" dirty="0">
                <a:solidFill>
                  <a:srgbClr val="000000"/>
                </a:solidFill>
                <a:uFill>
                  <a:solidFill>
                    <a:srgbClr val="FFFFFF"/>
                  </a:solidFill>
                </a:uFill>
                <a:latin typeface="Arial"/>
                <a:ea typeface="Droid Sans Fallback"/>
              </a:rPr>
              <a:t>Beendigung einer Therapie oder sonstigen Behandlung ohne dass Reiseunfähigkeit besteht, da ansonsten bereits ein Anspruch auf eine Duldung da wäre </a:t>
            </a:r>
            <a:endParaRPr lang="de-DE" sz="1800" b="0" strike="noStrike" spc="-1" dirty="0">
              <a:solidFill>
                <a:srgbClr val="000000"/>
              </a:solidFill>
              <a:uFill>
                <a:solidFill>
                  <a:srgbClr val="FFFFFF"/>
                </a:solidFill>
              </a:uFill>
              <a:latin typeface="Arial"/>
            </a:endParaRPr>
          </a:p>
          <a:p>
            <a:pPr marL="216000" indent="-215640">
              <a:lnSpc>
                <a:spcPct val="100000"/>
              </a:lnSpc>
              <a:buClr>
                <a:srgbClr val="000000"/>
              </a:buClr>
              <a:buSzPct val="45000"/>
              <a:buFont typeface="Wingdings" charset="2"/>
              <a:buChar char=""/>
            </a:pPr>
            <a:r>
              <a:rPr lang="de-DE" sz="1100" b="0" strike="noStrike" spc="-1" dirty="0">
                <a:solidFill>
                  <a:srgbClr val="000000"/>
                </a:solidFill>
                <a:uFill>
                  <a:solidFill>
                    <a:srgbClr val="FFFFFF"/>
                  </a:solidFill>
                </a:uFill>
                <a:latin typeface="Arial"/>
                <a:ea typeface="Droid Sans Fallback"/>
              </a:rPr>
              <a:t>die Beendigung einer Ausbildung, bevorstehender Schulabschluss oder Beendigung des laufenden Schuljahres </a:t>
            </a:r>
            <a:endParaRPr lang="de-DE" sz="1800" b="0" strike="noStrike" spc="-1" dirty="0">
              <a:solidFill>
                <a:srgbClr val="000000"/>
              </a:solidFill>
              <a:uFill>
                <a:solidFill>
                  <a:srgbClr val="FFFFFF"/>
                </a:solidFill>
              </a:uFill>
              <a:latin typeface="Arial"/>
            </a:endParaRPr>
          </a:p>
          <a:p>
            <a:pPr marL="216000" indent="-215640">
              <a:lnSpc>
                <a:spcPct val="100000"/>
              </a:lnSpc>
              <a:buClr>
                <a:srgbClr val="000000"/>
              </a:buClr>
              <a:buSzPct val="45000"/>
              <a:buFont typeface="Wingdings" charset="2"/>
              <a:buChar char=""/>
            </a:pPr>
            <a:r>
              <a:rPr lang="de-DE" sz="1100" b="0" strike="noStrike" spc="-1" dirty="0">
                <a:solidFill>
                  <a:srgbClr val="000000"/>
                </a:solidFill>
                <a:uFill>
                  <a:solidFill>
                    <a:srgbClr val="FFFFFF"/>
                  </a:solidFill>
                </a:uFill>
                <a:latin typeface="Arial"/>
                <a:ea typeface="Droid Sans Fallback"/>
              </a:rPr>
              <a:t>vorübergehende Betreuung eines schwer kranken Familienangehörigen </a:t>
            </a:r>
            <a:endParaRPr lang="de-DE" sz="1800" b="0" strike="noStrike" spc="-1" dirty="0">
              <a:solidFill>
                <a:srgbClr val="000000"/>
              </a:solidFill>
              <a:uFill>
                <a:solidFill>
                  <a:srgbClr val="FFFFFF"/>
                </a:solidFill>
              </a:uFill>
              <a:latin typeface="Arial"/>
            </a:endParaRPr>
          </a:p>
          <a:p>
            <a:pPr marL="216000" indent="-215640">
              <a:lnSpc>
                <a:spcPct val="100000"/>
              </a:lnSpc>
              <a:buClr>
                <a:srgbClr val="000000"/>
              </a:buClr>
              <a:buSzPct val="45000"/>
              <a:buFont typeface="Wingdings" charset="2"/>
              <a:buChar char=""/>
            </a:pPr>
            <a:r>
              <a:rPr lang="de-DE" sz="1100" b="0" strike="noStrike" spc="-1" dirty="0">
                <a:solidFill>
                  <a:srgbClr val="000000"/>
                </a:solidFill>
                <a:uFill>
                  <a:solidFill>
                    <a:srgbClr val="FFFFFF"/>
                  </a:solidFill>
                </a:uFill>
                <a:latin typeface="Arial"/>
                <a:ea typeface="Droid Sans Fallback"/>
              </a:rPr>
              <a:t>eine unmittelbar bevorstehende Heirat mit einem Deutschen oder einem Bleibeberechtigten bis zum Hochzeitstermin. </a:t>
            </a:r>
          </a:p>
          <a:p>
            <a:pPr marL="216000" indent="-215640">
              <a:lnSpc>
                <a:spcPct val="100000"/>
              </a:lnSpc>
              <a:buClr>
                <a:srgbClr val="000000"/>
              </a:buClr>
              <a:buSzPct val="45000"/>
              <a:buFont typeface="Wingdings" charset="2"/>
              <a:buChar char=""/>
            </a:pPr>
            <a:endParaRPr lang="de-DE" sz="1100" spc="-1" dirty="0">
              <a:solidFill>
                <a:srgbClr val="000000"/>
              </a:solidFill>
              <a:uFill>
                <a:solidFill>
                  <a:srgbClr val="FFFFFF"/>
                </a:solidFill>
              </a:uFill>
              <a:latin typeface="Arial"/>
            </a:endParaRPr>
          </a:p>
          <a:p>
            <a:pPr marL="360">
              <a:lnSpc>
                <a:spcPct val="100000"/>
              </a:lnSpc>
              <a:buClr>
                <a:srgbClr val="000000"/>
              </a:buClr>
              <a:buSzPct val="45000"/>
            </a:pPr>
            <a:r>
              <a:rPr lang="de-DE" sz="1100" b="0" strike="noStrike" spc="-1" dirty="0">
                <a:solidFill>
                  <a:srgbClr val="000000"/>
                </a:solidFill>
                <a:uFill>
                  <a:solidFill>
                    <a:srgbClr val="FFFFFF"/>
                  </a:solidFill>
                </a:uFill>
                <a:latin typeface="Arial"/>
              </a:rPr>
              <a:t>Auch Flüchtlinge im Dublin-Verfahren und Flüchtlinge, die in einem anderen europäischen Land einen Schutzstatus erhalten haben, erhalten in Deutschland eine Duldung. Zur </a:t>
            </a:r>
            <a:r>
              <a:rPr lang="de-DE" sz="1100" spc="-1" dirty="0">
                <a:solidFill>
                  <a:srgbClr val="000000"/>
                </a:solidFill>
                <a:uFill>
                  <a:solidFill>
                    <a:srgbClr val="FFFFFF"/>
                  </a:solidFill>
                </a:uFill>
                <a:latin typeface="Arial"/>
              </a:rPr>
              <a:t>P</a:t>
            </a:r>
            <a:r>
              <a:rPr lang="de-DE" sz="1100" b="0" strike="noStrike" spc="-1" dirty="0">
                <a:solidFill>
                  <a:srgbClr val="000000"/>
                </a:solidFill>
                <a:uFill>
                  <a:solidFill>
                    <a:srgbClr val="FFFFFF"/>
                  </a:solidFill>
                </a:uFill>
                <a:latin typeface="Arial"/>
              </a:rPr>
              <a:t>roblematik der Zuerkennung eines </a:t>
            </a:r>
            <a:r>
              <a:rPr lang="de-DE" sz="1100" b="0" strike="noStrike" spc="-1" dirty="0" err="1">
                <a:solidFill>
                  <a:srgbClr val="000000"/>
                </a:solidFill>
                <a:uFill>
                  <a:solidFill>
                    <a:srgbClr val="FFFFFF"/>
                  </a:solidFill>
                </a:uFill>
                <a:latin typeface="Arial"/>
              </a:rPr>
              <a:t>subsidären</a:t>
            </a:r>
            <a:r>
              <a:rPr lang="de-DE" sz="1100" b="0" strike="noStrike" spc="-1" dirty="0">
                <a:solidFill>
                  <a:srgbClr val="000000"/>
                </a:solidFill>
                <a:uFill>
                  <a:solidFill>
                    <a:srgbClr val="FFFFFF"/>
                  </a:solidFill>
                </a:uFill>
                <a:latin typeface="Arial"/>
              </a:rPr>
              <a:t> Schutzstatus in anderen EU-Ländern:</a:t>
            </a:r>
          </a:p>
          <a:p>
            <a:pPr>
              <a:lnSpc>
                <a:spcPct val="100000"/>
              </a:lnSpc>
            </a:pPr>
            <a:r>
              <a:rPr lang="de-DE" sz="1100" spc="-1" dirty="0">
                <a:solidFill>
                  <a:srgbClr val="000000"/>
                </a:solidFill>
                <a:uFill>
                  <a:solidFill>
                    <a:srgbClr val="FFFFFF"/>
                  </a:solidFill>
                </a:uFill>
                <a:hlinkClick r:id="rId3"/>
              </a:rPr>
              <a:t>http://fluechtlingsrat-bw.de/files/Dateien/Dokumente/INFOS%20-%20EU-Fluechtlingspolitik/2014-10-08_PA_Flucht_ohne_Ankunft.pdf</a:t>
            </a:r>
            <a:endParaRPr lang="de-DE" sz="1100" spc="-1" dirty="0">
              <a:solidFill>
                <a:srgbClr val="000000"/>
              </a:solidFill>
              <a:uFill>
                <a:solidFill>
                  <a:srgbClr val="FFFFFF"/>
                </a:solidFill>
              </a:uFill>
            </a:endParaRPr>
          </a:p>
          <a:p>
            <a:pPr>
              <a:lnSpc>
                <a:spcPct val="100000"/>
              </a:lnSpc>
            </a:pPr>
            <a:endParaRPr lang="de-DE" sz="1100" spc="-1" dirty="0">
              <a:solidFill>
                <a:srgbClr val="000000"/>
              </a:solidFill>
              <a:uFill>
                <a:solidFill>
                  <a:srgbClr val="FFFFFF"/>
                </a:solidFill>
              </a:uFill>
              <a:ea typeface="Droid Sans Fallback"/>
            </a:endParaRPr>
          </a:p>
          <a:p>
            <a:pPr>
              <a:lnSpc>
                <a:spcPct val="100000"/>
              </a:lnSpc>
            </a:pPr>
            <a:r>
              <a:rPr lang="de-DE" sz="1100" spc="-1" dirty="0">
                <a:solidFill>
                  <a:srgbClr val="000000"/>
                </a:solidFill>
                <a:uFill>
                  <a:solidFill>
                    <a:srgbClr val="FFFFFF"/>
                  </a:solidFill>
                </a:uFill>
                <a:ea typeface="Droid Sans Fallback"/>
              </a:rPr>
              <a:t>Zu den rechtlichen Bedingungen für Duldung auch</a:t>
            </a:r>
            <a:r>
              <a:rPr lang="de-DE" sz="1100" u="sng" spc="-1" dirty="0">
                <a:solidFill>
                  <a:srgbClr val="000000"/>
                </a:solidFill>
                <a:uFill>
                  <a:solidFill>
                    <a:srgbClr val="FFFFFF"/>
                  </a:solidFill>
                </a:uFill>
                <a:ea typeface="Droid Sans Fallback"/>
              </a:rPr>
              <a:t>:</a:t>
            </a:r>
            <a:endParaRPr lang="de-DE" spc="-1" dirty="0">
              <a:solidFill>
                <a:srgbClr val="000000"/>
              </a:solidFill>
              <a:uFill>
                <a:solidFill>
                  <a:srgbClr val="FFFFFF"/>
                </a:solidFill>
              </a:uFill>
            </a:endParaRPr>
          </a:p>
          <a:p>
            <a:pPr>
              <a:lnSpc>
                <a:spcPct val="100000"/>
              </a:lnSpc>
            </a:pPr>
            <a:r>
              <a:rPr lang="de-DE" sz="1100" u="sng" spc="-1" dirty="0">
                <a:solidFill>
                  <a:srgbClr val="CCCCFF"/>
                </a:solidFill>
                <a:uFill>
                  <a:solidFill>
                    <a:srgbClr val="FFFFFF"/>
                  </a:solidFill>
                </a:uFill>
                <a:ea typeface="Droid Sans Fallback"/>
                <a:hlinkClick r:id="rId4"/>
              </a:rPr>
              <a:t>http://www.nds-fluerat.org/leitfaden/14-fluechtlinge-mit-duldung/121-aufenthaltsrechtliche-situation/</a:t>
            </a:r>
            <a:endParaRPr lang="de-DE" sz="1100" u="sng" spc="-1" dirty="0">
              <a:solidFill>
                <a:srgbClr val="CCCCFF"/>
              </a:solidFill>
              <a:uFill>
                <a:solidFill>
                  <a:srgbClr val="FFFFFF"/>
                </a:solidFill>
              </a:uFill>
              <a:ea typeface="Droid Sans Fallback"/>
            </a:endParaRPr>
          </a:p>
          <a:p>
            <a:pPr>
              <a:lnSpc>
                <a:spcPct val="100000"/>
              </a:lnSpc>
            </a:pPr>
            <a:endParaRPr lang="de-DE" sz="1800" b="0" strike="noStrike" spc="-1" dirty="0">
              <a:solidFill>
                <a:srgbClr val="000000"/>
              </a:solidFill>
              <a:uFill>
                <a:solidFill>
                  <a:srgbClr val="FFFFFF"/>
                </a:solidFill>
              </a:uFill>
              <a:latin typeface="Arial"/>
            </a:endParaRPr>
          </a:p>
          <a:p>
            <a:pPr>
              <a:lnSpc>
                <a:spcPct val="100000"/>
              </a:lnSpc>
            </a:pPr>
            <a:endParaRPr lang="de-DE" sz="1800" b="0" strike="noStrike" spc="-1" dirty="0">
              <a:solidFill>
                <a:srgbClr val="000000"/>
              </a:solidFill>
              <a:uFill>
                <a:solidFill>
                  <a:srgbClr val="FFFFFF"/>
                </a:solidFill>
              </a:uFill>
              <a:latin typeface="Arial"/>
            </a:endParaRPr>
          </a:p>
          <a:p>
            <a:pPr>
              <a:lnSpc>
                <a:spcPct val="100000"/>
              </a:lnSpc>
            </a:pPr>
            <a:endParaRPr lang="de-DE" sz="1800" b="0" strike="noStrike" spc="-1" dirty="0">
              <a:solidFill>
                <a:srgbClr val="000000"/>
              </a:solidFill>
              <a:uFill>
                <a:solidFill>
                  <a:srgbClr val="FFFFFF"/>
                </a:solidFill>
              </a:uFill>
              <a:latin typeface="Arial"/>
            </a:endParaRPr>
          </a:p>
          <a:p>
            <a:pPr>
              <a:lnSpc>
                <a:spcPct val="100000"/>
              </a:lnSpc>
            </a:pPr>
            <a:endParaRPr lang="de-DE" sz="1800" b="0" strike="noStrike" spc="-1" dirty="0">
              <a:solidFill>
                <a:srgbClr val="000000"/>
              </a:solidFill>
              <a:uFill>
                <a:solidFill>
                  <a:srgbClr val="FFFFFF"/>
                </a:solidFill>
              </a:uFill>
              <a:latin typeface="Arial"/>
            </a:endParaRPr>
          </a:p>
          <a:p>
            <a:pPr>
              <a:lnSpc>
                <a:spcPct val="100000"/>
              </a:lnSpc>
            </a:pPr>
            <a:endParaRPr lang="de-DE" sz="1800" b="0" strike="noStrike" spc="-1" dirty="0">
              <a:solidFill>
                <a:srgbClr val="000000"/>
              </a:solidFill>
              <a:uFill>
                <a:solidFill>
                  <a:srgbClr val="FFFFFF"/>
                </a:solidFill>
              </a:uFill>
              <a:latin typeface="Arial"/>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4" name="CustomShape 1"/>
          <p:cNvSpPr/>
          <p:nvPr/>
        </p:nvSpPr>
        <p:spPr>
          <a:xfrm>
            <a:off x="755640" y="5078520"/>
            <a:ext cx="6045840" cy="4809240"/>
          </a:xfrm>
          <a:prstGeom prst="rect">
            <a:avLst/>
          </a:prstGeom>
          <a:noFill/>
          <a:ln>
            <a:noFill/>
          </a:ln>
        </p:spPr>
        <p:style>
          <a:lnRef idx="0">
            <a:scrgbClr r="0" g="0" b="0"/>
          </a:lnRef>
          <a:fillRef idx="0">
            <a:scrgbClr r="0" g="0" b="0"/>
          </a:fillRef>
          <a:effectRef idx="0">
            <a:scrgbClr r="0" g="0" b="0"/>
          </a:effectRef>
          <a:fontRef idx="minor"/>
        </p:style>
      </p:sp>
      <p:sp>
        <p:nvSpPr>
          <p:cNvPr id="345" name="CustomShape 2"/>
          <p:cNvSpPr/>
          <p:nvPr/>
        </p:nvSpPr>
        <p:spPr>
          <a:xfrm>
            <a:off x="612720" y="621000"/>
            <a:ext cx="6023520" cy="5385240"/>
          </a:xfrm>
          <a:prstGeom prst="rect">
            <a:avLst/>
          </a:prstGeom>
          <a:noFill/>
          <a:ln>
            <a:noFill/>
          </a:ln>
        </p:spPr>
        <p:style>
          <a:lnRef idx="0">
            <a:scrgbClr r="0" g="0" b="0"/>
          </a:lnRef>
          <a:fillRef idx="0">
            <a:scrgbClr r="0" g="0" b="0"/>
          </a:fillRef>
          <a:effectRef idx="0">
            <a:scrgbClr r="0" g="0" b="0"/>
          </a:effectRef>
          <a:fontRef idx="minor"/>
        </p:style>
        <p:txBody>
          <a:bodyPr lIns="0" tIns="0" rIns="0" bIns="0"/>
          <a:lstStyle/>
          <a:p>
            <a:pPr>
              <a:lnSpc>
                <a:spcPct val="100000"/>
              </a:lnSpc>
            </a:pPr>
            <a:r>
              <a:rPr lang="de-DE" sz="1100" b="0" strike="noStrike" spc="-1" dirty="0">
                <a:solidFill>
                  <a:srgbClr val="000000"/>
                </a:solidFill>
                <a:uFill>
                  <a:solidFill>
                    <a:srgbClr val="FFFFFF"/>
                  </a:solidFill>
                </a:uFill>
                <a:latin typeface="Arial"/>
                <a:ea typeface="Droid Sans Fallback"/>
              </a:rPr>
              <a:t>Im Jahr 2016 ertranken schätzungsweise über 5.000 Geflüchtete bei dem Versuch, in Europa Schutz zu finden. Von Januar bis Mai 2017 waren es erneut über 1.500 Menschen, die ertranken. </a:t>
            </a:r>
          </a:p>
          <a:p>
            <a:pPr>
              <a:lnSpc>
                <a:spcPct val="100000"/>
              </a:lnSpc>
            </a:pPr>
            <a:r>
              <a:rPr lang="de-DE" sz="1100" spc="-1" dirty="0">
                <a:solidFill>
                  <a:srgbClr val="000000"/>
                </a:solidFill>
                <a:uFill>
                  <a:solidFill>
                    <a:srgbClr val="FFFFFF"/>
                  </a:solidFill>
                </a:uFill>
                <a:hlinkClick r:id="rId3"/>
              </a:rPr>
              <a:t>https://missingmigrants.iom.int/mediterranean</a:t>
            </a:r>
            <a:endParaRPr lang="de-DE" sz="1100" spc="-1" dirty="0">
              <a:solidFill>
                <a:srgbClr val="000000"/>
              </a:solidFill>
              <a:uFill>
                <a:solidFill>
                  <a:srgbClr val="FFFFFF"/>
                </a:solidFill>
              </a:uFill>
            </a:endParaRPr>
          </a:p>
          <a:p>
            <a:pPr>
              <a:lnSpc>
                <a:spcPct val="100000"/>
              </a:lnSpc>
            </a:pPr>
            <a:endParaRPr lang="de-DE" sz="1800" b="0" strike="noStrike" spc="-1" dirty="0">
              <a:solidFill>
                <a:srgbClr val="000000"/>
              </a:solidFill>
              <a:uFill>
                <a:solidFill>
                  <a:srgbClr val="FFFFFF"/>
                </a:solidFill>
              </a:uFill>
              <a:latin typeface="Arial"/>
            </a:endParaRPr>
          </a:p>
          <a:p>
            <a:pPr>
              <a:lnSpc>
                <a:spcPct val="100000"/>
              </a:lnSpc>
            </a:pPr>
            <a:r>
              <a:rPr lang="de-DE" sz="1100" b="1" strike="noStrike" spc="-1" dirty="0">
                <a:solidFill>
                  <a:srgbClr val="000000"/>
                </a:solidFill>
                <a:uFill>
                  <a:solidFill>
                    <a:srgbClr val="FFFFFF"/>
                  </a:solidFill>
                </a:uFill>
                <a:latin typeface="Arial"/>
                <a:ea typeface="Droid Sans Fallback"/>
              </a:rPr>
              <a:t>Zentrale Mittelmeerroute</a:t>
            </a:r>
            <a:endParaRPr lang="de-DE" sz="1800" b="0" strike="noStrike" spc="-1" dirty="0">
              <a:solidFill>
                <a:srgbClr val="000000"/>
              </a:solidFill>
              <a:uFill>
                <a:solidFill>
                  <a:srgbClr val="FFFFFF"/>
                </a:solidFill>
              </a:uFill>
              <a:latin typeface="Arial"/>
            </a:endParaRPr>
          </a:p>
          <a:p>
            <a:pPr>
              <a:lnSpc>
                <a:spcPct val="100000"/>
              </a:lnSpc>
            </a:pPr>
            <a:r>
              <a:rPr lang="de-DE" sz="1100" spc="-1" dirty="0">
                <a:solidFill>
                  <a:srgbClr val="000000"/>
                </a:solidFill>
                <a:uFill>
                  <a:solidFill>
                    <a:srgbClr val="FFFFFF"/>
                  </a:solidFill>
                </a:uFill>
                <a:ea typeface="Droid Sans Fallback"/>
              </a:rPr>
              <a:t>2015 sank die Zahl der auf dieser Route aufgegriffenen Flüchtlinge, die versuchten über die lybische Küste nach Malta oder die italienische Insel Lampedusa und von dort weiter nach Europa zu gelangen, da ein Großteil der Syrischen Flüchtlinge auf die erfolgversprechender und sicherere östliche Mittelmeeroute auswich.</a:t>
            </a:r>
          </a:p>
          <a:p>
            <a:pPr>
              <a:lnSpc>
                <a:spcPct val="100000"/>
              </a:lnSpc>
            </a:pPr>
            <a:r>
              <a:rPr lang="de-DE" sz="1100" spc="-1" dirty="0">
                <a:solidFill>
                  <a:srgbClr val="000000"/>
                </a:solidFill>
                <a:uFill>
                  <a:solidFill>
                    <a:srgbClr val="FFFFFF"/>
                  </a:solidFill>
                </a:uFill>
                <a:latin typeface="Arial"/>
                <a:ea typeface="Droid Sans Fallback"/>
              </a:rPr>
              <a:t>20</a:t>
            </a:r>
            <a:r>
              <a:rPr lang="de-DE" sz="1100" b="0" strike="noStrike" spc="-1" dirty="0">
                <a:solidFill>
                  <a:srgbClr val="000000"/>
                </a:solidFill>
                <a:uFill>
                  <a:solidFill>
                    <a:srgbClr val="FFFFFF"/>
                  </a:solidFill>
                </a:uFill>
                <a:latin typeface="Arial"/>
                <a:ea typeface="Droid Sans Fallback"/>
              </a:rPr>
              <a:t>16 flohen jedoch wieder die meisten Flüchtlinge über diese Route und die europäische Grenzkontrollorganisation Frontex griff 2016 mehr als 181.000 Flüchtlinge, v.a. Nigerianer, </a:t>
            </a:r>
            <a:r>
              <a:rPr lang="de-DE" sz="1100" b="0" strike="noStrike" spc="-1" dirty="0" err="1">
                <a:solidFill>
                  <a:srgbClr val="000000"/>
                </a:solidFill>
                <a:uFill>
                  <a:solidFill>
                    <a:srgbClr val="FFFFFF"/>
                  </a:solidFill>
                </a:uFill>
                <a:latin typeface="Arial"/>
                <a:ea typeface="Droid Sans Fallback"/>
              </a:rPr>
              <a:t>Somalis</a:t>
            </a:r>
            <a:r>
              <a:rPr lang="de-DE" sz="1100" b="0" strike="noStrike" spc="-1" dirty="0">
                <a:solidFill>
                  <a:srgbClr val="000000"/>
                </a:solidFill>
                <a:uFill>
                  <a:solidFill>
                    <a:srgbClr val="FFFFFF"/>
                  </a:solidFill>
                </a:uFill>
                <a:latin typeface="Arial"/>
                <a:ea typeface="Droid Sans Fallback"/>
              </a:rPr>
              <a:t> und Eritreer, aber auch andere Flüchtlinge aus der Sub-Sahara, auf dieser Route auf. </a:t>
            </a:r>
          </a:p>
          <a:p>
            <a:pPr>
              <a:lnSpc>
                <a:spcPct val="100000"/>
              </a:lnSpc>
            </a:pPr>
            <a:endParaRPr lang="de-DE" sz="1800" b="0" strike="noStrike" spc="-1" dirty="0">
              <a:solidFill>
                <a:srgbClr val="000000"/>
              </a:solidFill>
              <a:uFill>
                <a:solidFill>
                  <a:srgbClr val="FFFFFF"/>
                </a:solidFill>
              </a:uFill>
              <a:latin typeface="Arial"/>
            </a:endParaRPr>
          </a:p>
          <a:p>
            <a:pPr>
              <a:lnSpc>
                <a:spcPct val="100000"/>
              </a:lnSpc>
            </a:pPr>
            <a:r>
              <a:rPr lang="de-DE" sz="1100" b="1" strike="noStrike" spc="-1" dirty="0">
                <a:solidFill>
                  <a:srgbClr val="000000"/>
                </a:solidFill>
                <a:uFill>
                  <a:solidFill>
                    <a:srgbClr val="FFFFFF"/>
                  </a:solidFill>
                </a:uFill>
                <a:latin typeface="Arial"/>
                <a:ea typeface="Droid Sans Fallback"/>
              </a:rPr>
              <a:t>Östliche Mittelmeerroute</a:t>
            </a:r>
            <a:endParaRPr lang="de-DE" sz="1800" b="0" strike="noStrike" spc="-1" dirty="0">
              <a:solidFill>
                <a:srgbClr val="000000"/>
              </a:solidFill>
              <a:uFill>
                <a:solidFill>
                  <a:srgbClr val="FFFFFF"/>
                </a:solidFill>
              </a:uFill>
              <a:latin typeface="Arial"/>
            </a:endParaRPr>
          </a:p>
          <a:p>
            <a:pPr>
              <a:lnSpc>
                <a:spcPct val="100000"/>
              </a:lnSpc>
            </a:pPr>
            <a:r>
              <a:rPr lang="de-DE" sz="1100" b="0" strike="noStrike" spc="-1" dirty="0">
                <a:solidFill>
                  <a:srgbClr val="000000"/>
                </a:solidFill>
                <a:uFill>
                  <a:solidFill>
                    <a:srgbClr val="FFFFFF"/>
                  </a:solidFill>
                </a:uFill>
                <a:latin typeface="Arial"/>
                <a:ea typeface="Droid Sans Fallback"/>
              </a:rPr>
              <a:t>Die östliche Mittelmeerroute war auch 2016 mit 182.534 Flüchtlingen – v.a. aus Syrien, Afghanistan und Somalia -, die von der Grenzagentur Frontex registriert wurden, die wichtigste Fluchtroute. Die meisten von ihnen erreichten zunächst durch eine Überfahrt von der Türkei die griechischen Inseln, v.a. Lesbos. Sie versuchten dann vom griechischen Festland aus nach Nordeuropa </a:t>
            </a:r>
            <a:r>
              <a:rPr lang="de-DE" sz="1100" b="0" strike="noStrike" spc="-1" dirty="0" err="1">
                <a:solidFill>
                  <a:srgbClr val="000000"/>
                </a:solidFill>
                <a:uFill>
                  <a:solidFill>
                    <a:srgbClr val="FFFFFF"/>
                  </a:solidFill>
                </a:uFill>
                <a:latin typeface="Arial"/>
                <a:ea typeface="Droid Sans Fallback"/>
              </a:rPr>
              <a:t>weiterzufliehen</a:t>
            </a:r>
            <a:r>
              <a:rPr lang="de-DE" sz="1100" b="0" strike="noStrike" spc="-1" dirty="0">
                <a:solidFill>
                  <a:srgbClr val="000000"/>
                </a:solidFill>
                <a:uFill>
                  <a:solidFill>
                    <a:srgbClr val="FFFFFF"/>
                  </a:solidFill>
                </a:uFill>
                <a:latin typeface="Arial"/>
                <a:ea typeface="Droid Sans Fallback"/>
              </a:rPr>
              <a:t>. Mit der Abriegelung der Grenzen und dem Türkeiabkommen, dass besagt, dass Flüchtlinge, die über die Türkei nach Europa fliehen, in die Türkei zurückgeschickt werden, nahm die Zahl der Flüchtlinge auf dieser Route stark ab. </a:t>
            </a:r>
          </a:p>
          <a:p>
            <a:pPr>
              <a:lnSpc>
                <a:spcPct val="100000"/>
              </a:lnSpc>
            </a:pPr>
            <a:endParaRPr lang="de-DE" sz="1800" b="0" strike="noStrike" spc="-1" dirty="0">
              <a:solidFill>
                <a:srgbClr val="000000"/>
              </a:solidFill>
              <a:uFill>
                <a:solidFill>
                  <a:srgbClr val="FFFFFF"/>
                </a:solidFill>
              </a:uFill>
              <a:latin typeface="Arial"/>
            </a:endParaRPr>
          </a:p>
          <a:p>
            <a:pPr>
              <a:lnSpc>
                <a:spcPct val="100000"/>
              </a:lnSpc>
            </a:pPr>
            <a:r>
              <a:rPr lang="de-DE" sz="1100" b="1" strike="noStrike" spc="-1" dirty="0">
                <a:solidFill>
                  <a:srgbClr val="000000"/>
                </a:solidFill>
                <a:uFill>
                  <a:solidFill>
                    <a:srgbClr val="FFFFFF"/>
                  </a:solidFill>
                </a:uFill>
                <a:latin typeface="Arial"/>
                <a:ea typeface="Droid Sans Fallback"/>
              </a:rPr>
              <a:t>Westliche Mittelmeerroute</a:t>
            </a:r>
            <a:endParaRPr lang="de-DE" sz="1800" b="0" strike="noStrike" spc="-1" dirty="0">
              <a:solidFill>
                <a:srgbClr val="000000"/>
              </a:solidFill>
              <a:uFill>
                <a:solidFill>
                  <a:srgbClr val="FFFFFF"/>
                </a:solidFill>
              </a:uFill>
              <a:latin typeface="Arial"/>
            </a:endParaRPr>
          </a:p>
          <a:p>
            <a:pPr>
              <a:lnSpc>
                <a:spcPct val="100000"/>
              </a:lnSpc>
            </a:pPr>
            <a:r>
              <a:rPr lang="de-DE" sz="1100" b="0" strike="noStrike" spc="-1" dirty="0">
                <a:solidFill>
                  <a:srgbClr val="000000"/>
                </a:solidFill>
                <a:uFill>
                  <a:solidFill>
                    <a:srgbClr val="FFFFFF"/>
                  </a:solidFill>
                </a:uFill>
                <a:latin typeface="Arial"/>
                <a:ea typeface="Droid Sans Fallback"/>
              </a:rPr>
              <a:t>Eine Anzahl von Flüchtlingen (2016 wurden 10.231 Flüchtlinge von der Grenzagentur Frontex aufgegriffen.) flüchtet auch von der marokkanischen oder algerischen Küste aus auf das spanische Festland. </a:t>
            </a:r>
            <a:endParaRPr lang="de-DE" sz="1800" b="0" strike="noStrike" spc="-1" dirty="0">
              <a:solidFill>
                <a:srgbClr val="000000"/>
              </a:solidFill>
              <a:uFill>
                <a:solidFill>
                  <a:srgbClr val="FFFFFF"/>
                </a:solidFill>
              </a:uFill>
              <a:latin typeface="Arial"/>
            </a:endParaRPr>
          </a:p>
          <a:p>
            <a:pPr>
              <a:lnSpc>
                <a:spcPct val="100000"/>
              </a:lnSpc>
            </a:pPr>
            <a:endParaRPr lang="de-DE" sz="1800" b="0" strike="noStrike" spc="-1" dirty="0">
              <a:solidFill>
                <a:srgbClr val="000000"/>
              </a:solidFill>
              <a:uFill>
                <a:solidFill>
                  <a:srgbClr val="FFFFFF"/>
                </a:solidFill>
              </a:uFill>
              <a:latin typeface="Arial"/>
            </a:endParaRPr>
          </a:p>
          <a:p>
            <a:pPr>
              <a:lnSpc>
                <a:spcPct val="100000"/>
              </a:lnSpc>
            </a:pPr>
            <a:r>
              <a:rPr lang="de-DE" sz="1100" b="1" strike="noStrike" spc="-1" dirty="0">
                <a:solidFill>
                  <a:srgbClr val="000000"/>
                </a:solidFill>
                <a:uFill>
                  <a:solidFill>
                    <a:srgbClr val="FFFFFF"/>
                  </a:solidFill>
                </a:uFill>
                <a:latin typeface="Arial"/>
                <a:ea typeface="Droid Sans Fallback"/>
              </a:rPr>
              <a:t>Weitere Informationen:</a:t>
            </a:r>
            <a:endParaRPr lang="de-DE" sz="1800" b="0" strike="noStrike" spc="-1" dirty="0">
              <a:solidFill>
                <a:srgbClr val="000000"/>
              </a:solidFill>
              <a:uFill>
                <a:solidFill>
                  <a:srgbClr val="FFFFFF"/>
                </a:solidFill>
              </a:uFill>
              <a:latin typeface="Arial"/>
            </a:endParaRPr>
          </a:p>
          <a:p>
            <a:pPr>
              <a:lnSpc>
                <a:spcPct val="100000"/>
              </a:lnSpc>
            </a:pPr>
            <a:r>
              <a:rPr lang="de-DE" sz="1100" b="0" u="sng" strike="noStrike" spc="-1" dirty="0">
                <a:solidFill>
                  <a:srgbClr val="CCCCFF"/>
                </a:solidFill>
                <a:uFill>
                  <a:solidFill>
                    <a:srgbClr val="FFFFFF"/>
                  </a:solidFill>
                </a:uFill>
                <a:latin typeface="Arial"/>
                <a:ea typeface="Droid Sans Fallback"/>
              </a:rPr>
              <a:t>http://frontex.europa.eu/trends-and-routes/migratory-routes-map/</a:t>
            </a:r>
            <a:endParaRPr lang="de-DE" sz="1800" b="0" strike="noStrike" spc="-1" dirty="0">
              <a:solidFill>
                <a:srgbClr val="000000"/>
              </a:solidFill>
              <a:uFill>
                <a:solidFill>
                  <a:srgbClr val="FFFFFF"/>
                </a:solidFill>
              </a:uFill>
              <a:latin typeface="Arial"/>
            </a:endParaRPr>
          </a:p>
          <a:p>
            <a:pPr>
              <a:lnSpc>
                <a:spcPct val="100000"/>
              </a:lnSpc>
            </a:pPr>
            <a:r>
              <a:rPr lang="de-DE" sz="1100" u="sng" spc="-1" dirty="0">
                <a:solidFill>
                  <a:srgbClr val="CCCCFF"/>
                </a:solidFill>
                <a:uFill>
                  <a:solidFill>
                    <a:srgbClr val="FFFFFF"/>
                  </a:solidFill>
                </a:uFill>
                <a:ea typeface="Droid Sans Fallback"/>
              </a:rPr>
              <a:t>https://mediendienst-integration.de/migration/flucht-asyl/eu-asylpolitik.html</a:t>
            </a:r>
            <a:endParaRPr lang="de-DE" sz="1800" b="0" strike="noStrike" spc="-1" dirty="0">
              <a:solidFill>
                <a:srgbClr val="000000"/>
              </a:solidFill>
              <a:uFill>
                <a:solidFill>
                  <a:srgbClr val="FFFFFF"/>
                </a:solidFill>
              </a:uFill>
              <a:latin typeface="Arial"/>
            </a:endParaRPr>
          </a:p>
          <a:p>
            <a:pPr>
              <a:lnSpc>
                <a:spcPct val="100000"/>
              </a:lnSpc>
            </a:pPr>
            <a:endParaRPr lang="de-DE" sz="1800" b="0" strike="noStrike" spc="-1" dirty="0">
              <a:solidFill>
                <a:srgbClr val="000000"/>
              </a:solidFill>
              <a:uFill>
                <a:solidFill>
                  <a:srgbClr val="FFFFFF"/>
                </a:solidFill>
              </a:uFill>
              <a:latin typeface="Arial"/>
            </a:endParaRPr>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9" name="CustomShape 1"/>
          <p:cNvSpPr/>
          <p:nvPr/>
        </p:nvSpPr>
        <p:spPr>
          <a:xfrm>
            <a:off x="755640" y="5078520"/>
            <a:ext cx="6045840" cy="4809240"/>
          </a:xfrm>
          <a:prstGeom prst="rect">
            <a:avLst/>
          </a:prstGeom>
          <a:noFill/>
          <a:ln>
            <a:noFill/>
          </a:ln>
        </p:spPr>
        <p:style>
          <a:lnRef idx="0">
            <a:scrgbClr r="0" g="0" b="0"/>
          </a:lnRef>
          <a:fillRef idx="0">
            <a:scrgbClr r="0" g="0" b="0"/>
          </a:fillRef>
          <a:effectRef idx="0">
            <a:scrgbClr r="0" g="0" b="0"/>
          </a:effectRef>
          <a:fontRef idx="minor"/>
        </p:style>
      </p:sp>
      <p:sp>
        <p:nvSpPr>
          <p:cNvPr id="440" name="CustomShape 2"/>
          <p:cNvSpPr/>
          <p:nvPr/>
        </p:nvSpPr>
        <p:spPr>
          <a:xfrm>
            <a:off x="844560" y="799920"/>
            <a:ext cx="6012360" cy="9257400"/>
          </a:xfrm>
          <a:prstGeom prst="rect">
            <a:avLst/>
          </a:prstGeom>
          <a:noFill/>
          <a:ln>
            <a:noFill/>
          </a:ln>
        </p:spPr>
        <p:style>
          <a:lnRef idx="0">
            <a:scrgbClr r="0" g="0" b="0"/>
          </a:lnRef>
          <a:fillRef idx="0">
            <a:scrgbClr r="0" g="0" b="0"/>
          </a:fillRef>
          <a:effectRef idx="0">
            <a:scrgbClr r="0" g="0" b="0"/>
          </a:effectRef>
          <a:fontRef idx="minor"/>
        </p:style>
        <p:txBody>
          <a:bodyPr lIns="0" tIns="0" rIns="0" bIns="0"/>
          <a:lstStyle/>
          <a:p>
            <a:pPr>
              <a:lnSpc>
                <a:spcPct val="100000"/>
              </a:lnSpc>
            </a:pPr>
            <a:r>
              <a:rPr lang="de-DE" sz="1100" b="0" strike="noStrike" spc="-1" dirty="0">
                <a:solidFill>
                  <a:srgbClr val="000000"/>
                </a:solidFill>
                <a:uFill>
                  <a:solidFill>
                    <a:srgbClr val="FFFFFF"/>
                  </a:solidFill>
                </a:uFill>
                <a:latin typeface="Arial"/>
              </a:rPr>
              <a:t>Übersicht:</a:t>
            </a:r>
          </a:p>
          <a:p>
            <a:pPr>
              <a:lnSpc>
                <a:spcPct val="100000"/>
              </a:lnSpc>
            </a:pPr>
            <a:r>
              <a:rPr lang="de-DE" sz="1100" spc="-1" dirty="0">
                <a:solidFill>
                  <a:srgbClr val="000000"/>
                </a:solidFill>
                <a:uFill>
                  <a:solidFill>
                    <a:srgbClr val="FFFFFF"/>
                  </a:solidFill>
                </a:uFill>
                <a:hlinkClick r:id="rId3"/>
              </a:rPr>
              <a:t>http://www.nds-fluerat.org/leitfaden/14-fluechtlinge-mit-duldung/</a:t>
            </a:r>
            <a:endParaRPr lang="de-DE" sz="1100" spc="-1" dirty="0">
              <a:solidFill>
                <a:srgbClr val="000000"/>
              </a:solidFill>
              <a:uFill>
                <a:solidFill>
                  <a:srgbClr val="FFFFFF"/>
                </a:solidFill>
              </a:uFill>
            </a:endParaRPr>
          </a:p>
          <a:p>
            <a:pPr>
              <a:lnSpc>
                <a:spcPct val="100000"/>
              </a:lnSpc>
            </a:pPr>
            <a:endParaRPr lang="de-DE" sz="1100" b="0" strike="noStrike" spc="-1" dirty="0">
              <a:solidFill>
                <a:srgbClr val="000000"/>
              </a:solidFill>
              <a:uFill>
                <a:solidFill>
                  <a:srgbClr val="FFFFFF"/>
                </a:solidFill>
              </a:uFill>
              <a:latin typeface="Arial"/>
            </a:endParaRPr>
          </a:p>
          <a:p>
            <a:pPr>
              <a:lnSpc>
                <a:spcPct val="100000"/>
              </a:lnSpc>
            </a:pPr>
            <a:r>
              <a:rPr lang="de-DE" sz="1100" b="1" strike="noStrike" spc="-1" dirty="0">
                <a:solidFill>
                  <a:srgbClr val="000000"/>
                </a:solidFill>
                <a:uFill>
                  <a:solidFill>
                    <a:srgbClr val="FFFFFF"/>
                  </a:solidFill>
                </a:uFill>
                <a:latin typeface="Arial"/>
                <a:ea typeface="Droid Sans Fallback"/>
              </a:rPr>
              <a:t>Mitwirkungspflichtsverletzung: </a:t>
            </a:r>
            <a:endParaRPr lang="de-DE" sz="1800" b="0" strike="noStrike" spc="-1" dirty="0">
              <a:solidFill>
                <a:srgbClr val="000000"/>
              </a:solidFill>
              <a:uFill>
                <a:solidFill>
                  <a:srgbClr val="FFFFFF"/>
                </a:solidFill>
              </a:uFill>
              <a:latin typeface="Arial"/>
            </a:endParaRPr>
          </a:p>
          <a:p>
            <a:pPr>
              <a:lnSpc>
                <a:spcPct val="100000"/>
              </a:lnSpc>
            </a:pPr>
            <a:r>
              <a:rPr lang="de-DE" sz="1100" b="0" strike="noStrike" spc="-1" dirty="0">
                <a:solidFill>
                  <a:srgbClr val="000000"/>
                </a:solidFill>
                <a:uFill>
                  <a:solidFill>
                    <a:srgbClr val="FFFFFF"/>
                  </a:solidFill>
                </a:uFill>
                <a:latin typeface="Arial"/>
                <a:ea typeface="Droid Sans Fallback"/>
              </a:rPr>
              <a:t>Oftmals werfen Ausländerbehörden geduldeten Flüchtlingen mangelnde Mitwirkung bei der Passbeschaffung vor und/oder stellen auch Anforderungen, die der Geduldete objektiv nicht leisten kann, zum Beispiel die Beschaffung von verschollenen Urkunden. Werfen die Ausländerbehörden </a:t>
            </a:r>
            <a:r>
              <a:rPr lang="de-DE" sz="1100" b="0" strike="noStrike" spc="-1" dirty="0" err="1">
                <a:solidFill>
                  <a:srgbClr val="000000"/>
                </a:solidFill>
                <a:uFill>
                  <a:solidFill>
                    <a:srgbClr val="FFFFFF"/>
                  </a:solidFill>
                </a:uFill>
                <a:latin typeface="Arial"/>
                <a:ea typeface="Droid Sans Fallback"/>
              </a:rPr>
              <a:t>Mirwirkungspflichtverletzungen</a:t>
            </a:r>
            <a:r>
              <a:rPr lang="de-DE" sz="1100" b="0" strike="noStrike" spc="-1" dirty="0">
                <a:solidFill>
                  <a:srgbClr val="000000"/>
                </a:solidFill>
                <a:uFill>
                  <a:solidFill>
                    <a:srgbClr val="FFFFFF"/>
                  </a:solidFill>
                </a:uFill>
                <a:latin typeface="Arial"/>
                <a:ea typeface="Droid Sans Fallback"/>
              </a:rPr>
              <a:t> vor, so können sie die Rechte Geduldeter erheblich einschränken und beispielsweise Arbeitsverbot (§ 33 </a:t>
            </a:r>
            <a:r>
              <a:rPr lang="de-DE" sz="1100" b="0" strike="noStrike" spc="-1" dirty="0" err="1">
                <a:solidFill>
                  <a:srgbClr val="000000"/>
                </a:solidFill>
                <a:uFill>
                  <a:solidFill>
                    <a:srgbClr val="FFFFFF"/>
                  </a:solidFill>
                </a:uFill>
                <a:latin typeface="Arial"/>
                <a:ea typeface="Droid Sans Fallback"/>
              </a:rPr>
              <a:t>BeschV</a:t>
            </a:r>
            <a:r>
              <a:rPr lang="de-DE" sz="1100" b="0" strike="noStrike" spc="-1" dirty="0">
                <a:solidFill>
                  <a:srgbClr val="000000"/>
                </a:solidFill>
                <a:uFill>
                  <a:solidFill>
                    <a:srgbClr val="FFFFFF"/>
                  </a:solidFill>
                </a:uFill>
                <a:latin typeface="Arial"/>
                <a:ea typeface="Droid Sans Fallback"/>
              </a:rPr>
              <a:t>) aussprechen, Bargeldentzug (§ 1a AsylbLG) anordnen und Residenzpflicht wieder anordnen.</a:t>
            </a:r>
            <a:endParaRPr lang="de-DE" sz="1800" b="0" strike="noStrike" spc="-1" dirty="0">
              <a:solidFill>
                <a:srgbClr val="000000"/>
              </a:solidFill>
              <a:uFill>
                <a:solidFill>
                  <a:srgbClr val="FFFFFF"/>
                </a:solidFill>
              </a:uFill>
              <a:latin typeface="Arial"/>
            </a:endParaRPr>
          </a:p>
          <a:p>
            <a:pPr>
              <a:lnSpc>
                <a:spcPct val="100000"/>
              </a:lnSpc>
            </a:pPr>
            <a:r>
              <a:rPr lang="de-DE" sz="1100" b="0" strike="noStrike" spc="-1" dirty="0">
                <a:solidFill>
                  <a:srgbClr val="000000"/>
                </a:solidFill>
                <a:uFill>
                  <a:solidFill>
                    <a:srgbClr val="FFFFFF"/>
                  </a:solidFill>
                </a:uFill>
                <a:latin typeface="Arial"/>
                <a:ea typeface="Droid Sans Fallback"/>
              </a:rPr>
              <a:t>Zu den rechtlichen Bedingungen für Duldung auch</a:t>
            </a:r>
            <a:r>
              <a:rPr lang="de-DE" sz="1100" b="0" u="sng" strike="noStrike" spc="-1" dirty="0">
                <a:solidFill>
                  <a:srgbClr val="000000"/>
                </a:solidFill>
                <a:uFill>
                  <a:solidFill>
                    <a:srgbClr val="FFFFFF"/>
                  </a:solidFill>
                </a:uFill>
                <a:latin typeface="Arial"/>
                <a:ea typeface="Droid Sans Fallback"/>
              </a:rPr>
              <a:t>:</a:t>
            </a:r>
            <a:endParaRPr lang="de-DE" sz="1800" b="0" strike="noStrike" spc="-1" dirty="0">
              <a:solidFill>
                <a:srgbClr val="000000"/>
              </a:solidFill>
              <a:uFill>
                <a:solidFill>
                  <a:srgbClr val="FFFFFF"/>
                </a:solidFill>
              </a:uFill>
              <a:latin typeface="Arial"/>
            </a:endParaRPr>
          </a:p>
          <a:p>
            <a:pPr>
              <a:lnSpc>
                <a:spcPct val="100000"/>
              </a:lnSpc>
            </a:pPr>
            <a:r>
              <a:rPr lang="de-DE" sz="1100" b="0" u="sng" strike="noStrike" spc="-1" dirty="0">
                <a:solidFill>
                  <a:srgbClr val="CCCCFF"/>
                </a:solidFill>
                <a:uFill>
                  <a:solidFill>
                    <a:srgbClr val="FFFFFF"/>
                  </a:solidFill>
                </a:uFill>
                <a:latin typeface="Arial"/>
                <a:ea typeface="Droid Sans Fallback"/>
                <a:hlinkClick r:id="rId4"/>
              </a:rPr>
              <a:t>http://www.nds-fluerat.org/leitfaden/14-fluechtlinge-mit-duldung/121-aufenthaltsrechtliche-situation/</a:t>
            </a:r>
            <a:endParaRPr lang="de-DE" sz="1100" b="0" u="sng" strike="noStrike" spc="-1" dirty="0">
              <a:solidFill>
                <a:srgbClr val="CCCCFF"/>
              </a:solidFill>
              <a:uFill>
                <a:solidFill>
                  <a:srgbClr val="FFFFFF"/>
                </a:solidFill>
              </a:uFill>
              <a:latin typeface="Arial"/>
              <a:ea typeface="Droid Sans Fallback"/>
            </a:endParaRPr>
          </a:p>
          <a:p>
            <a:pPr>
              <a:lnSpc>
                <a:spcPct val="100000"/>
              </a:lnSpc>
            </a:pPr>
            <a:endParaRPr lang="de-DE" sz="1100" u="sng" spc="-1" dirty="0">
              <a:solidFill>
                <a:srgbClr val="CCCCFF"/>
              </a:solidFill>
              <a:uFill>
                <a:solidFill>
                  <a:srgbClr val="FFFFFF"/>
                </a:solidFill>
              </a:uFill>
              <a:latin typeface="Arial"/>
            </a:endParaRPr>
          </a:p>
          <a:p>
            <a:pPr>
              <a:lnSpc>
                <a:spcPct val="100000"/>
              </a:lnSpc>
            </a:pPr>
            <a:r>
              <a:rPr lang="de-DE" sz="1100" u="sng" spc="-1" dirty="0">
                <a:uFill>
                  <a:solidFill>
                    <a:srgbClr val="FFFFFF"/>
                  </a:solidFill>
                </a:uFill>
                <a:latin typeface="Arial"/>
              </a:rPr>
              <a:t>Zum Zugang zu Arbeit, Ausbildung und den Leistungen des Jobcenters:</a:t>
            </a:r>
          </a:p>
          <a:p>
            <a:pPr>
              <a:lnSpc>
                <a:spcPct val="100000"/>
              </a:lnSpc>
            </a:pPr>
            <a:r>
              <a:rPr lang="de-DE" sz="1100" spc="-1" dirty="0">
                <a:uFill>
                  <a:solidFill>
                    <a:srgbClr val="FFFFFF"/>
                  </a:solidFill>
                </a:uFill>
                <a:hlinkClick r:id="rId5"/>
              </a:rPr>
              <a:t>http://www.der-paritaetische.de/uploads/tx_pdforder/JSA_fluechtlinge-2015_web.pdf</a:t>
            </a:r>
            <a:endParaRPr lang="de-DE" sz="1100" spc="-1" dirty="0">
              <a:uFill>
                <a:solidFill>
                  <a:srgbClr val="FFFFFF"/>
                </a:solidFill>
              </a:uFill>
            </a:endParaRPr>
          </a:p>
          <a:p>
            <a:pPr>
              <a:lnSpc>
                <a:spcPct val="100000"/>
              </a:lnSpc>
            </a:pPr>
            <a:r>
              <a:rPr lang="de-DE" sz="1100" spc="-1" dirty="0">
                <a:uFill>
                  <a:solidFill>
                    <a:srgbClr val="FFFFFF"/>
                  </a:solidFill>
                </a:uFill>
                <a:hlinkClick r:id="rId6"/>
              </a:rPr>
              <a:t>http://www.ggua-projekt.de/fileadmin/downloads/tabellen_und_uebersichten/Erfordernis_einer_Arbeitserlaubnis_bzw.pdf</a:t>
            </a:r>
            <a:endParaRPr lang="de-DE" sz="1100" spc="-1" dirty="0">
              <a:uFill>
                <a:solidFill>
                  <a:srgbClr val="FFFFFF"/>
                </a:solidFill>
              </a:uFill>
            </a:endParaRPr>
          </a:p>
          <a:p>
            <a:pPr>
              <a:lnSpc>
                <a:spcPct val="100000"/>
              </a:lnSpc>
            </a:pPr>
            <a:r>
              <a:rPr lang="de-DE" sz="1100" spc="-1" dirty="0">
                <a:uFill>
                  <a:solidFill>
                    <a:srgbClr val="FFFFFF"/>
                  </a:solidFill>
                </a:uFill>
                <a:hlinkClick r:id="rId7"/>
              </a:rPr>
              <a:t>http://ggua.de/fileadmin/downloads/tabellen_und_uebersichten/Zugang_zu_Arbeit_mit_Duldung_November_2014.pdf</a:t>
            </a:r>
            <a:endParaRPr lang="de-DE" sz="1100" spc="-1" dirty="0">
              <a:uFill>
                <a:solidFill>
                  <a:srgbClr val="FFFFFF"/>
                </a:solidFill>
              </a:uFill>
            </a:endParaRPr>
          </a:p>
          <a:p>
            <a:pPr>
              <a:lnSpc>
                <a:spcPct val="100000"/>
              </a:lnSpc>
            </a:pPr>
            <a:r>
              <a:rPr lang="de-DE" sz="1100" spc="-1" dirty="0">
                <a:uFill>
                  <a:solidFill>
                    <a:srgbClr val="FFFFFF"/>
                  </a:solidFill>
                </a:uFill>
                <a:hlinkClick r:id="rId8"/>
              </a:rPr>
              <a:t>http://www.einwanderer.net/fileadmin/downloads/tabellen_und_uebersichten/arbeitsfoerderung_und_arbeitserlaubnis.pdf</a:t>
            </a:r>
            <a:endParaRPr lang="de-DE" sz="1100" spc="-1" dirty="0">
              <a:uFill>
                <a:solidFill>
                  <a:srgbClr val="FFFFFF"/>
                </a:solidFill>
              </a:uFill>
            </a:endParaRPr>
          </a:p>
          <a:p>
            <a:pPr>
              <a:lnSpc>
                <a:spcPct val="100000"/>
              </a:lnSpc>
            </a:pPr>
            <a:r>
              <a:rPr lang="de-DE" sz="1100" spc="-1" dirty="0">
                <a:uFill>
                  <a:solidFill>
                    <a:srgbClr val="FFFFFF"/>
                  </a:solidFill>
                </a:uFill>
                <a:hlinkClick r:id="rId9"/>
              </a:rPr>
              <a:t>http://www.einwanderer.net/fileadmin/downloads/tabellen_und_uebersichten/ausbildungsfoerderung.pdf</a:t>
            </a:r>
            <a:endParaRPr lang="de-DE" sz="1100" spc="-1" dirty="0">
              <a:uFill>
                <a:solidFill>
                  <a:srgbClr val="FFFFFF"/>
                </a:solidFill>
              </a:uFill>
            </a:endParaRPr>
          </a:p>
          <a:p>
            <a:pPr>
              <a:lnSpc>
                <a:spcPct val="100000"/>
              </a:lnSpc>
            </a:pPr>
            <a:endParaRPr lang="de-DE" sz="1100" spc="-1" dirty="0">
              <a:uFill>
                <a:solidFill>
                  <a:srgbClr val="FFFFFF"/>
                </a:solidFill>
              </a:uFill>
            </a:endParaRPr>
          </a:p>
          <a:p>
            <a:pPr>
              <a:lnSpc>
                <a:spcPct val="100000"/>
              </a:lnSpc>
            </a:pPr>
            <a:r>
              <a:rPr lang="de-DE" sz="1100" spc="-1" dirty="0">
                <a:uFill>
                  <a:solidFill>
                    <a:srgbClr val="FFFFFF"/>
                  </a:solidFill>
                </a:uFill>
              </a:rPr>
              <a:t>Möglichkeiten der Leistungskürzung:</a:t>
            </a:r>
          </a:p>
          <a:p>
            <a:pPr>
              <a:lnSpc>
                <a:spcPct val="100000"/>
              </a:lnSpc>
            </a:pPr>
            <a:r>
              <a:rPr lang="de-DE" sz="1100" spc="-1" dirty="0">
                <a:uFill>
                  <a:solidFill>
                    <a:srgbClr val="FFFFFF"/>
                  </a:solidFill>
                </a:uFill>
                <a:hlinkClick r:id="rId10"/>
              </a:rPr>
              <a:t>http://ggua.de/fileadmin/downloads/tabellen_und_uebersichten/asylblg-Kuerzung.pdf</a:t>
            </a:r>
            <a:endParaRPr lang="de-DE" sz="1100" spc="-1" dirty="0">
              <a:uFill>
                <a:solidFill>
                  <a:srgbClr val="FFFFFF"/>
                </a:solidFill>
              </a:uFill>
            </a:endParaRPr>
          </a:p>
          <a:p>
            <a:pPr>
              <a:lnSpc>
                <a:spcPct val="100000"/>
              </a:lnSpc>
            </a:pPr>
            <a:endParaRPr lang="de-DE" sz="1100" spc="-1" dirty="0">
              <a:uFill>
                <a:solidFill>
                  <a:srgbClr val="FFFFFF"/>
                </a:solidFill>
              </a:uFill>
            </a:endParaRPr>
          </a:p>
          <a:p>
            <a:pPr>
              <a:lnSpc>
                <a:spcPct val="100000"/>
              </a:lnSpc>
            </a:pPr>
            <a:r>
              <a:rPr lang="de-DE" sz="1100" spc="-1" dirty="0">
                <a:uFill>
                  <a:solidFill>
                    <a:srgbClr val="FFFFFF"/>
                  </a:solidFill>
                </a:uFill>
              </a:rPr>
              <a:t>Zugang zu Sprachförderung mit Duldung:</a:t>
            </a:r>
          </a:p>
          <a:p>
            <a:pPr>
              <a:lnSpc>
                <a:spcPct val="100000"/>
              </a:lnSpc>
            </a:pPr>
            <a:r>
              <a:rPr lang="de-DE" sz="1100" spc="-1" dirty="0">
                <a:uFill>
                  <a:solidFill>
                    <a:srgbClr val="FFFFFF"/>
                  </a:solidFill>
                </a:uFill>
                <a:hlinkClick r:id="rId11"/>
              </a:rPr>
              <a:t>http://www.einwanderer.net/fileadmin/downloads/tabellen_und_uebersichten/sprachfoerderung.pdf</a:t>
            </a:r>
            <a:endParaRPr lang="de-DE" sz="1100" spc="-1" dirty="0">
              <a:uFill>
                <a:solidFill>
                  <a:srgbClr val="FFFFFF"/>
                </a:solidFill>
              </a:uFill>
            </a:endParaRPr>
          </a:p>
          <a:p>
            <a:pPr>
              <a:lnSpc>
                <a:spcPct val="100000"/>
              </a:lnSpc>
            </a:pPr>
            <a:endParaRPr lang="de-DE" sz="1100" spc="-1" dirty="0">
              <a:uFill>
                <a:solidFill>
                  <a:srgbClr val="FFFFFF"/>
                </a:solidFill>
              </a:uFill>
            </a:endParaRPr>
          </a:p>
          <a:p>
            <a:pPr>
              <a:lnSpc>
                <a:spcPct val="100000"/>
              </a:lnSpc>
            </a:pPr>
            <a:endParaRPr lang="de-DE" sz="1100" spc="-1" dirty="0">
              <a:uFill>
                <a:solidFill>
                  <a:srgbClr val="FFFFFF"/>
                </a:solidFill>
              </a:uFill>
            </a:endParaRPr>
          </a:p>
          <a:p>
            <a:pPr>
              <a:lnSpc>
                <a:spcPct val="100000"/>
              </a:lnSpc>
            </a:pPr>
            <a:endParaRPr lang="de-DE" sz="1100" b="0" strike="noStrike" spc="-1" dirty="0">
              <a:uFill>
                <a:solidFill>
                  <a:srgbClr val="FFFFFF"/>
                </a:solidFill>
              </a:uFill>
              <a:latin typeface="Arial"/>
            </a:endParaRPr>
          </a:p>
          <a:p>
            <a:pPr>
              <a:lnSpc>
                <a:spcPct val="100000"/>
              </a:lnSpc>
            </a:pPr>
            <a:endParaRPr lang="de-DE" sz="1800" b="0" strike="noStrike" spc="-1" dirty="0">
              <a:solidFill>
                <a:srgbClr val="000000"/>
              </a:solidFill>
              <a:uFill>
                <a:solidFill>
                  <a:srgbClr val="FFFFFF"/>
                </a:solidFill>
              </a:uFill>
              <a:latin typeface="Arial"/>
            </a:endParaRPr>
          </a:p>
          <a:p>
            <a:pPr>
              <a:lnSpc>
                <a:spcPct val="100000"/>
              </a:lnSpc>
            </a:pPr>
            <a:endParaRPr lang="de-DE" sz="1800" b="0" strike="noStrike" spc="-1" dirty="0">
              <a:solidFill>
                <a:srgbClr val="000000"/>
              </a:solidFill>
              <a:uFill>
                <a:solidFill>
                  <a:srgbClr val="FFFFFF"/>
                </a:solidFill>
              </a:uFill>
              <a:latin typeface="Arial"/>
            </a:endParaRPr>
          </a:p>
          <a:p>
            <a:pPr>
              <a:lnSpc>
                <a:spcPct val="100000"/>
              </a:lnSpc>
            </a:pPr>
            <a:endParaRPr lang="de-DE" sz="1800" b="0" strike="noStrike" spc="-1" dirty="0">
              <a:solidFill>
                <a:srgbClr val="000000"/>
              </a:solidFill>
              <a:uFill>
                <a:solidFill>
                  <a:srgbClr val="FFFFFF"/>
                </a:solidFill>
              </a:uFill>
              <a:latin typeface="Arial"/>
            </a:endParaRPr>
          </a:p>
          <a:p>
            <a:pPr>
              <a:lnSpc>
                <a:spcPct val="100000"/>
              </a:lnSpc>
            </a:pPr>
            <a:endParaRPr lang="de-DE" sz="1800" b="0" strike="noStrike" spc="-1" dirty="0">
              <a:solidFill>
                <a:srgbClr val="000000"/>
              </a:solidFill>
              <a:uFill>
                <a:solidFill>
                  <a:srgbClr val="FFFFFF"/>
                </a:solidFill>
              </a:uFill>
              <a:latin typeface="Arial"/>
            </a:endParaRPr>
          </a:p>
          <a:p>
            <a:pPr>
              <a:lnSpc>
                <a:spcPct val="100000"/>
              </a:lnSpc>
            </a:pPr>
            <a:endParaRPr lang="de-DE" sz="1800" b="0" strike="noStrike" spc="-1" dirty="0">
              <a:solidFill>
                <a:srgbClr val="000000"/>
              </a:solidFill>
              <a:uFill>
                <a:solidFill>
                  <a:srgbClr val="FFFFFF"/>
                </a:solidFill>
              </a:uFill>
              <a:latin typeface="Arial"/>
            </a:endParaRPr>
          </a:p>
        </p:txBody>
      </p:sp>
    </p:spTree>
    <p:extLst>
      <p:ext uri="{BB962C8B-B14F-4D97-AF65-F5344CB8AC3E}">
        <p14:creationId xmlns:p14="http://schemas.microsoft.com/office/powerpoint/2010/main" val="1652923828"/>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9" name="CustomShape 1"/>
          <p:cNvSpPr/>
          <p:nvPr/>
        </p:nvSpPr>
        <p:spPr>
          <a:xfrm>
            <a:off x="755640" y="5078520"/>
            <a:ext cx="6045840" cy="4809240"/>
          </a:xfrm>
          <a:prstGeom prst="rect">
            <a:avLst/>
          </a:prstGeom>
          <a:noFill/>
          <a:ln>
            <a:noFill/>
          </a:ln>
        </p:spPr>
        <p:style>
          <a:lnRef idx="0">
            <a:scrgbClr r="0" g="0" b="0"/>
          </a:lnRef>
          <a:fillRef idx="0">
            <a:scrgbClr r="0" g="0" b="0"/>
          </a:fillRef>
          <a:effectRef idx="0">
            <a:scrgbClr r="0" g="0" b="0"/>
          </a:effectRef>
          <a:fontRef idx="minor"/>
        </p:style>
      </p:sp>
      <p:sp>
        <p:nvSpPr>
          <p:cNvPr id="440" name="CustomShape 2"/>
          <p:cNvSpPr/>
          <p:nvPr/>
        </p:nvSpPr>
        <p:spPr>
          <a:xfrm>
            <a:off x="844560" y="799920"/>
            <a:ext cx="6012360" cy="9257400"/>
          </a:xfrm>
          <a:prstGeom prst="rect">
            <a:avLst/>
          </a:prstGeom>
          <a:noFill/>
          <a:ln>
            <a:noFill/>
          </a:ln>
        </p:spPr>
        <p:style>
          <a:lnRef idx="0">
            <a:scrgbClr r="0" g="0" b="0"/>
          </a:lnRef>
          <a:fillRef idx="0">
            <a:scrgbClr r="0" g="0" b="0"/>
          </a:fillRef>
          <a:effectRef idx="0">
            <a:scrgbClr r="0" g="0" b="0"/>
          </a:effectRef>
          <a:fontRef idx="minor"/>
        </p:style>
        <p:txBody>
          <a:bodyPr lIns="0" tIns="0" rIns="0" bIns="0"/>
          <a:lstStyle/>
          <a:p>
            <a:pPr>
              <a:lnSpc>
                <a:spcPct val="100000"/>
              </a:lnSpc>
            </a:pPr>
            <a:r>
              <a:rPr lang="de-DE" sz="1100" spc="-1" dirty="0">
                <a:uFill>
                  <a:solidFill>
                    <a:srgbClr val="FFFFFF"/>
                  </a:solidFill>
                </a:uFill>
              </a:rPr>
              <a:t>Informationen zur Ausbildungsduldung:</a:t>
            </a:r>
          </a:p>
          <a:p>
            <a:pPr>
              <a:lnSpc>
                <a:spcPct val="100000"/>
              </a:lnSpc>
            </a:pPr>
            <a:r>
              <a:rPr lang="de-DE" sz="1100" spc="-1" dirty="0">
                <a:uFill>
                  <a:solidFill>
                    <a:srgbClr val="FFFFFF"/>
                  </a:solidFill>
                </a:uFill>
                <a:hlinkClick r:id="rId3"/>
              </a:rPr>
              <a:t>http://www.einwanderer.net/fileadmin/downloads/tabellen_und_uebersichten/ausbildungsduldung.pdf</a:t>
            </a:r>
            <a:endParaRPr lang="de-DE" sz="1100" spc="-1" dirty="0">
              <a:uFill>
                <a:solidFill>
                  <a:srgbClr val="FFFFFF"/>
                </a:solidFill>
              </a:uFill>
            </a:endParaRPr>
          </a:p>
          <a:p>
            <a:pPr>
              <a:lnSpc>
                <a:spcPct val="100000"/>
              </a:lnSpc>
            </a:pPr>
            <a:endParaRPr lang="de-DE" sz="1100" spc="-1" dirty="0">
              <a:uFill>
                <a:solidFill>
                  <a:srgbClr val="FFFFFF"/>
                </a:solidFill>
              </a:uFill>
            </a:endParaRPr>
          </a:p>
          <a:p>
            <a:pPr>
              <a:lnSpc>
                <a:spcPct val="100000"/>
              </a:lnSpc>
            </a:pPr>
            <a:endParaRPr lang="de-DE" sz="1100" spc="-1" dirty="0">
              <a:uFill>
                <a:solidFill>
                  <a:srgbClr val="FFFFFF"/>
                </a:solidFill>
              </a:uFill>
            </a:endParaRPr>
          </a:p>
          <a:p>
            <a:pPr>
              <a:lnSpc>
                <a:spcPct val="100000"/>
              </a:lnSpc>
            </a:pPr>
            <a:endParaRPr lang="de-DE" sz="1100" spc="-1" dirty="0">
              <a:uFill>
                <a:solidFill>
                  <a:srgbClr val="FFFFFF"/>
                </a:solidFill>
              </a:uFill>
            </a:endParaRPr>
          </a:p>
          <a:p>
            <a:pPr>
              <a:lnSpc>
                <a:spcPct val="100000"/>
              </a:lnSpc>
            </a:pPr>
            <a:endParaRPr lang="de-DE" sz="1100" b="0" strike="noStrike" spc="-1" dirty="0">
              <a:uFill>
                <a:solidFill>
                  <a:srgbClr val="FFFFFF"/>
                </a:solidFill>
              </a:uFill>
              <a:latin typeface="Arial"/>
            </a:endParaRPr>
          </a:p>
          <a:p>
            <a:pPr>
              <a:lnSpc>
                <a:spcPct val="100000"/>
              </a:lnSpc>
            </a:pPr>
            <a:endParaRPr lang="de-DE" sz="1800" b="0" strike="noStrike" spc="-1" dirty="0">
              <a:solidFill>
                <a:srgbClr val="000000"/>
              </a:solidFill>
              <a:uFill>
                <a:solidFill>
                  <a:srgbClr val="FFFFFF"/>
                </a:solidFill>
              </a:uFill>
              <a:latin typeface="Arial"/>
            </a:endParaRPr>
          </a:p>
          <a:p>
            <a:pPr>
              <a:lnSpc>
                <a:spcPct val="100000"/>
              </a:lnSpc>
            </a:pPr>
            <a:endParaRPr lang="de-DE" sz="1800" b="0" strike="noStrike" spc="-1" dirty="0">
              <a:solidFill>
                <a:srgbClr val="000000"/>
              </a:solidFill>
              <a:uFill>
                <a:solidFill>
                  <a:srgbClr val="FFFFFF"/>
                </a:solidFill>
              </a:uFill>
              <a:latin typeface="Arial"/>
            </a:endParaRPr>
          </a:p>
          <a:p>
            <a:pPr>
              <a:lnSpc>
                <a:spcPct val="100000"/>
              </a:lnSpc>
            </a:pPr>
            <a:endParaRPr lang="de-DE" sz="1800" b="0" strike="noStrike" spc="-1" dirty="0">
              <a:solidFill>
                <a:srgbClr val="000000"/>
              </a:solidFill>
              <a:uFill>
                <a:solidFill>
                  <a:srgbClr val="FFFFFF"/>
                </a:solidFill>
              </a:uFill>
              <a:latin typeface="Arial"/>
            </a:endParaRPr>
          </a:p>
          <a:p>
            <a:pPr>
              <a:lnSpc>
                <a:spcPct val="100000"/>
              </a:lnSpc>
            </a:pPr>
            <a:endParaRPr lang="de-DE" sz="1800" b="0" strike="noStrike" spc="-1" dirty="0">
              <a:solidFill>
                <a:srgbClr val="000000"/>
              </a:solidFill>
              <a:uFill>
                <a:solidFill>
                  <a:srgbClr val="FFFFFF"/>
                </a:solidFill>
              </a:uFill>
              <a:latin typeface="Arial"/>
            </a:endParaRPr>
          </a:p>
          <a:p>
            <a:pPr>
              <a:lnSpc>
                <a:spcPct val="100000"/>
              </a:lnSpc>
            </a:pPr>
            <a:endParaRPr lang="de-DE" sz="1800" b="0" strike="noStrike" spc="-1" dirty="0">
              <a:solidFill>
                <a:srgbClr val="000000"/>
              </a:solidFill>
              <a:uFill>
                <a:solidFill>
                  <a:srgbClr val="FFFFFF"/>
                </a:solidFill>
              </a:uFill>
              <a:latin typeface="Arial"/>
            </a:endParaRPr>
          </a:p>
        </p:txBody>
      </p:sp>
    </p:spTree>
    <p:extLst>
      <p:ext uri="{BB962C8B-B14F-4D97-AF65-F5344CB8AC3E}">
        <p14:creationId xmlns:p14="http://schemas.microsoft.com/office/powerpoint/2010/main" val="3375164495"/>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3" name="CustomShape 1"/>
          <p:cNvSpPr/>
          <p:nvPr/>
        </p:nvSpPr>
        <p:spPr>
          <a:xfrm>
            <a:off x="755640" y="1105920"/>
            <a:ext cx="6015600" cy="4779000"/>
          </a:xfrm>
          <a:prstGeom prst="rect">
            <a:avLst/>
          </a:prstGeom>
          <a:noFill/>
          <a:ln>
            <a:noFill/>
          </a:ln>
        </p:spPr>
        <p:style>
          <a:lnRef idx="0">
            <a:scrgbClr r="0" g="0" b="0"/>
          </a:lnRef>
          <a:fillRef idx="0">
            <a:scrgbClr r="0" g="0" b="0"/>
          </a:fillRef>
          <a:effectRef idx="0">
            <a:scrgbClr r="0" g="0" b="0"/>
          </a:effectRef>
          <a:fontRef idx="minor"/>
        </p:style>
        <p:txBody>
          <a:bodyPr lIns="0" tIns="0" rIns="0" bIns="0"/>
          <a:lstStyle/>
          <a:p>
            <a:pPr>
              <a:lnSpc>
                <a:spcPct val="100000"/>
              </a:lnSpc>
            </a:pPr>
            <a:r>
              <a:rPr lang="de-DE" sz="1100" b="0" strike="noStrike" spc="-1" dirty="0">
                <a:solidFill>
                  <a:srgbClr val="000000"/>
                </a:solidFill>
                <a:uFill>
                  <a:solidFill>
                    <a:srgbClr val="FFFFFF"/>
                  </a:solidFill>
                </a:uFill>
                <a:latin typeface="Arial"/>
                <a:ea typeface="Droid Sans Fallback"/>
              </a:rPr>
              <a:t>Quelle</a:t>
            </a:r>
            <a:r>
              <a:rPr lang="de-DE" sz="1100" spc="-1" dirty="0">
                <a:solidFill>
                  <a:srgbClr val="000000"/>
                </a:solidFill>
                <a:uFill>
                  <a:solidFill>
                    <a:srgbClr val="FFFFFF"/>
                  </a:solidFill>
                </a:uFill>
                <a:ea typeface="Droid Sans Fallback"/>
              </a:rPr>
              <a:t>: </a:t>
            </a:r>
            <a:r>
              <a:rPr lang="de-DE" sz="1100" spc="-1" dirty="0">
                <a:solidFill>
                  <a:srgbClr val="000000"/>
                </a:solidFill>
                <a:uFill>
                  <a:solidFill>
                    <a:srgbClr val="FFFFFF"/>
                  </a:solidFill>
                </a:uFill>
                <a:ea typeface="Droid Sans Fallback"/>
                <a:hlinkClick r:id="rId3"/>
              </a:rPr>
              <a:t>http://dipbt.bundestag.de/doc/btd/18/113/1811388.pdf</a:t>
            </a:r>
            <a:r>
              <a:rPr lang="de-DE" sz="1100" spc="-1" dirty="0">
                <a:solidFill>
                  <a:srgbClr val="000000"/>
                </a:solidFill>
                <a:uFill>
                  <a:solidFill>
                    <a:srgbClr val="FFFFFF"/>
                  </a:solidFill>
                </a:uFill>
                <a:ea typeface="Droid Sans Fallback"/>
              </a:rPr>
              <a:t> </a:t>
            </a:r>
            <a:endParaRPr lang="de-DE" sz="1100" b="0" strike="noStrike" spc="-1" dirty="0">
              <a:solidFill>
                <a:srgbClr val="000000"/>
              </a:solidFill>
              <a:uFill>
                <a:solidFill>
                  <a:srgbClr val="FFFFFF"/>
                </a:solidFill>
              </a:uFill>
              <a:latin typeface="Arial"/>
              <a:ea typeface="Droid Sans Fallback"/>
            </a:endParaRPr>
          </a:p>
          <a:p>
            <a:pPr>
              <a:lnSpc>
                <a:spcPct val="100000"/>
              </a:lnSpc>
            </a:pPr>
            <a:endParaRPr lang="de-DE" sz="1800" b="0" strike="noStrike" spc="-1" dirty="0">
              <a:solidFill>
                <a:srgbClr val="000000"/>
              </a:solidFill>
              <a:uFill>
                <a:solidFill>
                  <a:srgbClr val="FFFFFF"/>
                </a:solidFill>
              </a:uFill>
              <a:latin typeface="Arial"/>
            </a:endParaRPr>
          </a:p>
          <a:p>
            <a:pPr>
              <a:lnSpc>
                <a:spcPct val="93000"/>
              </a:lnSpc>
            </a:pPr>
            <a:r>
              <a:rPr lang="de-DE" sz="1100" b="0" strike="noStrike" spc="-1" dirty="0">
                <a:solidFill>
                  <a:srgbClr val="000000"/>
                </a:solidFill>
                <a:uFill>
                  <a:solidFill>
                    <a:srgbClr val="FFFFFF"/>
                  </a:solidFill>
                </a:uFill>
                <a:latin typeface="Arial"/>
                <a:ea typeface="Droid Sans Fallback"/>
              </a:rPr>
              <a:t>Im Jahr 2013 lebten über 95.000 Flüchtlinge mit Duldung in Deutschland. In 2014 waren es schon fast 130.000. 2016 sind es über 150.000 Menschen, die alle 3 </a:t>
            </a:r>
            <a:r>
              <a:rPr lang="de-DE" sz="1100" spc="-1" dirty="0">
                <a:solidFill>
                  <a:srgbClr val="000000"/>
                </a:solidFill>
                <a:uFill>
                  <a:solidFill>
                    <a:srgbClr val="FFFFFF"/>
                  </a:solidFill>
                </a:uFill>
                <a:latin typeface="Arial"/>
                <a:ea typeface="Droid Sans Fallback"/>
              </a:rPr>
              <a:t>Monate bei der Ausländerbehörde vorsprechen, um ihre Duldung zu verlängern. </a:t>
            </a:r>
            <a:r>
              <a:rPr lang="de-DE" sz="1100" b="0" strike="noStrike" spc="-1" dirty="0">
                <a:solidFill>
                  <a:srgbClr val="000000"/>
                </a:solidFill>
                <a:uFill>
                  <a:solidFill>
                    <a:srgbClr val="FFFFFF"/>
                  </a:solidFill>
                </a:uFill>
                <a:latin typeface="Arial"/>
                <a:ea typeface="Droid Sans Fallback"/>
              </a:rPr>
              <a:t>Darunter mehr als 28.000 von ihnen schon über 6 Jahre, 20.500 mehr als 10 Jahre und 11.800 schon über 15 Jahre. Hier spricht man von sogenannten Kettenduldungen.</a:t>
            </a:r>
          </a:p>
          <a:p>
            <a:pPr>
              <a:lnSpc>
                <a:spcPct val="93000"/>
              </a:lnSpc>
            </a:pPr>
            <a:endParaRPr lang="de-DE" sz="1100" b="0" strike="noStrike" spc="-1" dirty="0">
              <a:solidFill>
                <a:srgbClr val="000000"/>
              </a:solidFill>
              <a:uFill>
                <a:solidFill>
                  <a:srgbClr val="FFFFFF"/>
                </a:solidFill>
              </a:uFill>
              <a:latin typeface="Arial"/>
              <a:ea typeface="Droid Sans Fallback"/>
            </a:endParaRPr>
          </a:p>
          <a:p>
            <a:pPr>
              <a:lnSpc>
                <a:spcPct val="93000"/>
              </a:lnSpc>
            </a:pPr>
            <a:r>
              <a:rPr lang="de-DE" sz="1100" spc="-1" dirty="0">
                <a:solidFill>
                  <a:srgbClr val="000000"/>
                </a:solidFill>
                <a:uFill>
                  <a:solidFill>
                    <a:srgbClr val="FFFFFF"/>
                  </a:solidFill>
                </a:uFill>
                <a:latin typeface="Arial"/>
              </a:rPr>
              <a:t>Auch gesetzliche Änderungen, wie </a:t>
            </a:r>
            <a:r>
              <a:rPr lang="de-DE" sz="1100" b="1" dirty="0"/>
              <a:t>§ 25a Aufenthaltsgewährung bei gut integrierten Jugendlichen und Heranwachsenden </a:t>
            </a:r>
            <a:r>
              <a:rPr lang="de-DE" sz="1100" dirty="0"/>
              <a:t>oder </a:t>
            </a:r>
            <a:r>
              <a:rPr lang="de-DE" sz="1100" b="1" dirty="0"/>
              <a:t>§ 25b Aufenthaltsgewährung bei nachhaltiger Integration </a:t>
            </a:r>
            <a:r>
              <a:rPr lang="de-DE" sz="1100" dirty="0"/>
              <a:t>haben an der Situation der langjährig Geduldeten wenig geändert. Denn Voraussetzungen für eine Aufenthaltserlaubnis sind neben Voraufenthaltszeiten von 4 Jahren für Minderjährige und Heranwachsende unter 21 Jahren oder 8 Jahre für Erwachsene (mit minderjährigen Kindern 6 Jahre)  i.d.R. die Sicherung des Lebensunterhalts. Außerdem wird eine Aufenthaltserlaubnis versagt, wenn der Flüchtling „die Aufenthaltsbeendigung durch vorsätzlich falsche Angaben, durch Täuschung über die Identität oder Staatsangehörigkeit oder Nichterfüllung zumutbarer Anforderungen an die Mitwirkung bei der Beseitigung von Ausreisehindernissen verhindert oder verzögert“. Auch für Jugendliche wird eine Aufenthaltserlaubnis nicht erteilt, wenn „die Abschiebung aufgrund eigener falscher Angaben des Ausländers oder aufgrund seiner Täuschung über seine Identität oder Staatsangehörigkeit ausgesetzt ist.“</a:t>
            </a:r>
          </a:p>
          <a:p>
            <a:pPr>
              <a:lnSpc>
                <a:spcPct val="93000"/>
              </a:lnSpc>
            </a:pPr>
            <a:endParaRPr lang="de-DE" sz="1800" b="0" strike="noStrike" spc="-1" dirty="0">
              <a:solidFill>
                <a:srgbClr val="000000"/>
              </a:solidFill>
              <a:uFill>
                <a:solidFill>
                  <a:srgbClr val="FFFFFF"/>
                </a:solidFill>
              </a:uFill>
              <a:latin typeface="Arial"/>
            </a:endParaRPr>
          </a:p>
          <a:p>
            <a:pPr>
              <a:lnSpc>
                <a:spcPct val="93000"/>
              </a:lnSpc>
            </a:pPr>
            <a:r>
              <a:rPr lang="de-DE" sz="1100" b="0" strike="noStrike" spc="-1" dirty="0">
                <a:solidFill>
                  <a:srgbClr val="000000"/>
                </a:solidFill>
                <a:uFill>
                  <a:solidFill>
                    <a:srgbClr val="FFFFFF"/>
                  </a:solidFill>
                </a:uFill>
                <a:latin typeface="Arial"/>
                <a:ea typeface="+mn-ea"/>
              </a:rPr>
              <a:t>Informationen zum Thema Kettenduldungen:</a:t>
            </a:r>
            <a:endParaRPr lang="de-DE" sz="1800" b="0" strike="noStrike" spc="-1" dirty="0">
              <a:solidFill>
                <a:srgbClr val="000000"/>
              </a:solidFill>
              <a:uFill>
                <a:solidFill>
                  <a:srgbClr val="FFFFFF"/>
                </a:solidFill>
              </a:uFill>
              <a:latin typeface="Arial"/>
            </a:endParaRPr>
          </a:p>
          <a:p>
            <a:pPr>
              <a:lnSpc>
                <a:spcPct val="93000"/>
              </a:lnSpc>
            </a:pPr>
            <a:r>
              <a:rPr lang="de-DE" sz="1100" b="0" strike="noStrike" spc="-1" dirty="0">
                <a:solidFill>
                  <a:srgbClr val="CCCCFF"/>
                </a:solidFill>
                <a:uFill>
                  <a:solidFill>
                    <a:srgbClr val="FFFFFF"/>
                  </a:solidFill>
                </a:uFill>
                <a:latin typeface="Arial"/>
                <a:ea typeface="+mn-ea"/>
                <a:hlinkClick r:id="rId4"/>
              </a:rPr>
              <a:t>http://www.fluechtlingsrat-brandenburg.de/wp-content/uploads/2014/08/Kettenduldung.pdf</a:t>
            </a:r>
            <a:endParaRPr lang="de-DE" sz="1100" b="0" strike="noStrike" spc="-1" dirty="0">
              <a:solidFill>
                <a:srgbClr val="CCCCFF"/>
              </a:solidFill>
              <a:uFill>
                <a:solidFill>
                  <a:srgbClr val="FFFFFF"/>
                </a:solidFill>
              </a:uFill>
              <a:latin typeface="Arial"/>
              <a:ea typeface="+mn-ea"/>
            </a:endParaRPr>
          </a:p>
          <a:p>
            <a:pPr>
              <a:lnSpc>
                <a:spcPct val="93000"/>
              </a:lnSpc>
            </a:pPr>
            <a:r>
              <a:rPr lang="de-DE" sz="1100" b="0" strike="noStrike" spc="-1" dirty="0">
                <a:solidFill>
                  <a:srgbClr val="CCCCFF"/>
                </a:solidFill>
                <a:uFill>
                  <a:solidFill>
                    <a:srgbClr val="FFFFFF"/>
                  </a:solidFill>
                </a:uFill>
                <a:latin typeface="Arial"/>
                <a:ea typeface="+mn-ea"/>
                <a:hlinkClick r:id="rId5"/>
              </a:rPr>
              <a:t>http://www.aktion-bleiberecht.de/</a:t>
            </a:r>
            <a:endParaRPr lang="de-DE" sz="1100" b="0" strike="noStrike" spc="-1" dirty="0">
              <a:solidFill>
                <a:srgbClr val="CCCCFF"/>
              </a:solidFill>
              <a:uFill>
                <a:solidFill>
                  <a:srgbClr val="FFFFFF"/>
                </a:solidFill>
              </a:uFill>
              <a:latin typeface="Arial"/>
              <a:ea typeface="+mn-ea"/>
            </a:endParaRPr>
          </a:p>
          <a:p>
            <a:pPr>
              <a:lnSpc>
                <a:spcPct val="93000"/>
              </a:lnSpc>
            </a:pPr>
            <a:endParaRPr lang="de-DE" sz="1800" b="0" strike="noStrike" spc="-1" dirty="0">
              <a:solidFill>
                <a:srgbClr val="000000"/>
              </a:solidFill>
              <a:uFill>
                <a:solidFill>
                  <a:srgbClr val="FFFFFF"/>
                </a:solidFill>
              </a:uFill>
              <a:latin typeface="Arial"/>
            </a:endParaRPr>
          </a:p>
          <a:p>
            <a:pPr>
              <a:lnSpc>
                <a:spcPct val="93000"/>
              </a:lnSpc>
            </a:pPr>
            <a:endParaRPr lang="de-DE" sz="1800" b="0" strike="noStrike" spc="-1" dirty="0">
              <a:solidFill>
                <a:srgbClr val="000000"/>
              </a:solidFill>
              <a:uFill>
                <a:solidFill>
                  <a:srgbClr val="FFFFFF"/>
                </a:solidFill>
              </a:uFill>
              <a:latin typeface="Arial"/>
            </a:endParaRPr>
          </a:p>
          <a:p>
            <a:pPr>
              <a:lnSpc>
                <a:spcPct val="93000"/>
              </a:lnSpc>
            </a:pPr>
            <a:endParaRPr lang="de-DE" sz="1800" b="0" strike="noStrike" spc="-1" dirty="0">
              <a:solidFill>
                <a:srgbClr val="000000"/>
              </a:solidFill>
              <a:uFill>
                <a:solidFill>
                  <a:srgbClr val="FFFFFF"/>
                </a:solidFill>
              </a:uFill>
              <a:latin typeface="Arial"/>
            </a:endParaRPr>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4" name="CustomShape 1"/>
          <p:cNvSpPr/>
          <p:nvPr/>
        </p:nvSpPr>
        <p:spPr>
          <a:xfrm>
            <a:off x="755640" y="5078520"/>
            <a:ext cx="6045840" cy="4809240"/>
          </a:xfrm>
          <a:prstGeom prst="rect">
            <a:avLst/>
          </a:prstGeom>
          <a:noFill/>
          <a:ln>
            <a:noFill/>
          </a:ln>
        </p:spPr>
        <p:style>
          <a:lnRef idx="0">
            <a:scrgbClr r="0" g="0" b="0"/>
          </a:lnRef>
          <a:fillRef idx="0">
            <a:scrgbClr r="0" g="0" b="0"/>
          </a:fillRef>
          <a:effectRef idx="0">
            <a:scrgbClr r="0" g="0" b="0"/>
          </a:effectRef>
          <a:fontRef idx="minor"/>
        </p:style>
      </p:sp>
      <p:sp>
        <p:nvSpPr>
          <p:cNvPr id="445" name="CustomShape 2"/>
          <p:cNvSpPr/>
          <p:nvPr/>
        </p:nvSpPr>
        <p:spPr>
          <a:xfrm>
            <a:off x="755640" y="1268640"/>
            <a:ext cx="6015600" cy="4779000"/>
          </a:xfrm>
          <a:prstGeom prst="rect">
            <a:avLst/>
          </a:prstGeom>
          <a:noFill/>
          <a:ln>
            <a:noFill/>
          </a:ln>
        </p:spPr>
        <p:style>
          <a:lnRef idx="0">
            <a:scrgbClr r="0" g="0" b="0"/>
          </a:lnRef>
          <a:fillRef idx="0">
            <a:scrgbClr r="0" g="0" b="0"/>
          </a:fillRef>
          <a:effectRef idx="0">
            <a:scrgbClr r="0" g="0" b="0"/>
          </a:effectRef>
          <a:fontRef idx="minor"/>
        </p:style>
        <p:txBody>
          <a:bodyPr lIns="0" tIns="0" rIns="0" bIns="0"/>
          <a:lstStyle/>
          <a:p>
            <a:pPr>
              <a:lnSpc>
                <a:spcPct val="100000"/>
              </a:lnSpc>
            </a:pPr>
            <a:r>
              <a:rPr lang="de-DE" sz="1100" b="0" strike="noStrike" spc="-1" dirty="0">
                <a:solidFill>
                  <a:srgbClr val="000000"/>
                </a:solidFill>
                <a:uFill>
                  <a:solidFill>
                    <a:srgbClr val="FFFFFF"/>
                  </a:solidFill>
                </a:uFill>
                <a:latin typeface="Arial"/>
                <a:ea typeface="Droid Sans Fallback"/>
              </a:rPr>
              <a:t>Quelle</a:t>
            </a:r>
            <a:r>
              <a:rPr lang="de-DE" sz="1100" u="sng" spc="-1" dirty="0">
                <a:solidFill>
                  <a:srgbClr val="000000"/>
                </a:solidFill>
                <a:uFill>
                  <a:solidFill>
                    <a:srgbClr val="FFFFFF"/>
                  </a:solidFill>
                </a:uFill>
                <a:ea typeface="Droid Sans Fallback"/>
              </a:rPr>
              <a:t>: </a:t>
            </a:r>
            <a:r>
              <a:rPr lang="de-DE" sz="1100" u="sng" spc="-1" dirty="0">
                <a:solidFill>
                  <a:srgbClr val="000000"/>
                </a:solidFill>
                <a:uFill>
                  <a:solidFill>
                    <a:srgbClr val="FFFFFF"/>
                  </a:solidFill>
                </a:uFill>
                <a:ea typeface="Droid Sans Fallback"/>
                <a:hlinkClick r:id="rId3"/>
              </a:rPr>
              <a:t>https://www.parlamentsdokumentation.brandenburg.de/starweb/LBB/ELVIS/parladoku/w6/drs/ab_6200/6203.pdf</a:t>
            </a:r>
            <a:endParaRPr lang="de-DE" sz="1100" u="sng" spc="-1" dirty="0">
              <a:solidFill>
                <a:srgbClr val="000000"/>
              </a:solidFill>
              <a:uFill>
                <a:solidFill>
                  <a:srgbClr val="FFFFFF"/>
                </a:solidFill>
              </a:uFill>
              <a:ea typeface="Droid Sans Fallback"/>
            </a:endParaRPr>
          </a:p>
          <a:p>
            <a:pPr>
              <a:lnSpc>
                <a:spcPct val="100000"/>
              </a:lnSpc>
            </a:pPr>
            <a:r>
              <a:rPr lang="de-DE" sz="1100" u="sng" spc="-1" dirty="0">
                <a:solidFill>
                  <a:srgbClr val="000000"/>
                </a:solidFill>
                <a:uFill>
                  <a:solidFill>
                    <a:srgbClr val="FFFFFF"/>
                  </a:solidFill>
                </a:uFill>
                <a:ea typeface="Droid Sans Fallback"/>
                <a:hlinkClick r:id="rId4"/>
              </a:rPr>
              <a:t>http://www.ulla-jelpke.de/wp-content/uploads/2017/02/KA-18_10955-Abschiebungen-2016-Teil-1.compressed.pdf</a:t>
            </a:r>
            <a:r>
              <a:rPr lang="de-DE" sz="1100" u="sng" spc="-1" dirty="0">
                <a:solidFill>
                  <a:srgbClr val="000000"/>
                </a:solidFill>
                <a:uFill>
                  <a:solidFill>
                    <a:srgbClr val="FFFFFF"/>
                  </a:solidFill>
                </a:uFill>
                <a:ea typeface="Droid Sans Fallback"/>
              </a:rPr>
              <a:t> </a:t>
            </a:r>
          </a:p>
          <a:p>
            <a:pPr>
              <a:lnSpc>
                <a:spcPct val="100000"/>
              </a:lnSpc>
            </a:pPr>
            <a:endParaRPr lang="de-DE" sz="1100" u="sng" spc="-1" dirty="0">
              <a:solidFill>
                <a:srgbClr val="000000"/>
              </a:solidFill>
              <a:uFill>
                <a:solidFill>
                  <a:srgbClr val="FFFFFF"/>
                </a:solidFill>
              </a:uFill>
              <a:ea typeface="Droid Sans Fallback"/>
            </a:endParaRPr>
          </a:p>
          <a:p>
            <a:pPr>
              <a:lnSpc>
                <a:spcPct val="100000"/>
              </a:lnSpc>
            </a:pPr>
            <a:r>
              <a:rPr lang="de-DE" sz="1100" u="sng" spc="-1" dirty="0">
                <a:solidFill>
                  <a:srgbClr val="000000"/>
                </a:solidFill>
                <a:uFill>
                  <a:solidFill>
                    <a:srgbClr val="FFFFFF"/>
                  </a:solidFill>
                </a:uFill>
                <a:ea typeface="Droid Sans Fallback"/>
              </a:rPr>
              <a:t>Weitere Informationen:</a:t>
            </a:r>
          </a:p>
          <a:p>
            <a:pPr>
              <a:lnSpc>
                <a:spcPct val="100000"/>
              </a:lnSpc>
            </a:pPr>
            <a:r>
              <a:rPr lang="de-DE" sz="1100" spc="-1" dirty="0">
                <a:solidFill>
                  <a:srgbClr val="000000"/>
                </a:solidFill>
                <a:uFill>
                  <a:solidFill>
                    <a:srgbClr val="FFFFFF"/>
                  </a:solidFill>
                </a:uFill>
                <a:ea typeface="Droid Sans Fallback"/>
                <a:hlinkClick r:id="rId5"/>
              </a:rPr>
              <a:t>https://mediendienst-integration.de/migration/flucht-asyl/abschiebungen.html</a:t>
            </a:r>
            <a:endParaRPr lang="de-DE" sz="1100" spc="-1" dirty="0">
              <a:solidFill>
                <a:srgbClr val="000000"/>
              </a:solidFill>
              <a:uFill>
                <a:solidFill>
                  <a:srgbClr val="FFFFFF"/>
                </a:solidFill>
              </a:uFill>
              <a:ea typeface="Droid Sans Fallback"/>
            </a:endParaRPr>
          </a:p>
          <a:p>
            <a:pPr>
              <a:lnSpc>
                <a:spcPct val="100000"/>
              </a:lnSpc>
            </a:pPr>
            <a:endParaRPr lang="de-DE" sz="1100" b="0" strike="noStrike" spc="-1" dirty="0">
              <a:solidFill>
                <a:srgbClr val="000000"/>
              </a:solidFill>
              <a:uFill>
                <a:solidFill>
                  <a:srgbClr val="FFFFFF"/>
                </a:solidFill>
              </a:uFill>
              <a:latin typeface="Arial"/>
              <a:ea typeface="Droid Sans Fallback"/>
            </a:endParaRPr>
          </a:p>
          <a:p>
            <a:pPr>
              <a:lnSpc>
                <a:spcPct val="100000"/>
              </a:lnSpc>
            </a:pPr>
            <a:endParaRPr lang="de-DE" sz="1100" spc="-1" dirty="0">
              <a:solidFill>
                <a:srgbClr val="000000"/>
              </a:solidFill>
              <a:uFill>
                <a:solidFill>
                  <a:srgbClr val="FFFFFF"/>
                </a:solidFill>
              </a:uFill>
              <a:latin typeface="Arial"/>
              <a:ea typeface="Droid Sans Fallback"/>
            </a:endParaRPr>
          </a:p>
          <a:p>
            <a:pPr>
              <a:lnSpc>
                <a:spcPct val="100000"/>
              </a:lnSpc>
            </a:pPr>
            <a:endParaRPr lang="de-DE" sz="1800" b="0" strike="noStrike" spc="-1" dirty="0">
              <a:solidFill>
                <a:srgbClr val="000000"/>
              </a:solidFill>
              <a:uFill>
                <a:solidFill>
                  <a:srgbClr val="FFFFFF"/>
                </a:solidFill>
              </a:uFill>
              <a:latin typeface="Arial"/>
            </a:endParaRPr>
          </a:p>
          <a:p>
            <a:pPr>
              <a:lnSpc>
                <a:spcPct val="93000"/>
              </a:lnSpc>
            </a:pPr>
            <a:endParaRPr lang="de-DE" sz="1800" b="0" strike="noStrike" spc="-1" dirty="0">
              <a:solidFill>
                <a:srgbClr val="000000"/>
              </a:solidFill>
              <a:uFill>
                <a:solidFill>
                  <a:srgbClr val="FFFFFF"/>
                </a:solidFill>
              </a:uFill>
              <a:latin typeface="Arial"/>
            </a:endParaRPr>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6" name="CustomShape 1"/>
          <p:cNvSpPr/>
          <p:nvPr/>
        </p:nvSpPr>
        <p:spPr>
          <a:xfrm>
            <a:off x="755640" y="5078520"/>
            <a:ext cx="6009480" cy="4772520"/>
          </a:xfrm>
          <a:prstGeom prst="rect">
            <a:avLst/>
          </a:prstGeom>
          <a:noFill/>
          <a:ln>
            <a:noFill/>
          </a:ln>
        </p:spPr>
        <p:style>
          <a:lnRef idx="0">
            <a:scrgbClr r="0" g="0" b="0"/>
          </a:lnRef>
          <a:fillRef idx="0">
            <a:scrgbClr r="0" g="0" b="0"/>
          </a:fillRef>
          <a:effectRef idx="0">
            <a:scrgbClr r="0" g="0" b="0"/>
          </a:effectRef>
          <a:fontRef idx="minor"/>
        </p:style>
      </p:sp>
      <p:sp>
        <p:nvSpPr>
          <p:cNvPr id="447" name="CustomShape 2"/>
          <p:cNvSpPr/>
          <p:nvPr/>
        </p:nvSpPr>
        <p:spPr>
          <a:xfrm>
            <a:off x="755640" y="1075320"/>
            <a:ext cx="6003000" cy="4766400"/>
          </a:xfrm>
          <a:prstGeom prst="rect">
            <a:avLst/>
          </a:prstGeom>
          <a:noFill/>
          <a:ln>
            <a:noFill/>
          </a:ln>
        </p:spPr>
        <p:style>
          <a:lnRef idx="0">
            <a:scrgbClr r="0" g="0" b="0"/>
          </a:lnRef>
          <a:fillRef idx="0">
            <a:scrgbClr r="0" g="0" b="0"/>
          </a:fillRef>
          <a:effectRef idx="0">
            <a:scrgbClr r="0" g="0" b="0"/>
          </a:effectRef>
          <a:fontRef idx="minor"/>
        </p:style>
        <p:txBody>
          <a:bodyPr lIns="0" tIns="0" rIns="0" bIns="0"/>
          <a:lstStyle/>
          <a:p>
            <a:pPr>
              <a:lnSpc>
                <a:spcPct val="100000"/>
              </a:lnSpc>
            </a:pPr>
            <a:r>
              <a:rPr lang="de-DE" sz="1100" b="0" strike="noStrike" spc="-1">
                <a:solidFill>
                  <a:srgbClr val="000000"/>
                </a:solidFill>
                <a:uFill>
                  <a:solidFill>
                    <a:srgbClr val="FFFFFF"/>
                  </a:solidFill>
                </a:uFill>
                <a:latin typeface="Arial"/>
                <a:ea typeface="Droid Sans Fallback"/>
              </a:rPr>
              <a:t>Studie der HU Berlin, Dez.2014: Strukturen und Motive Ehrenamtlicher Flüchtlingsarbeit in Deutschland:</a:t>
            </a:r>
            <a:endParaRPr lang="de-DE" sz="1800" b="0" strike="noStrike" spc="-1">
              <a:solidFill>
                <a:srgbClr val="000000"/>
              </a:solidFill>
              <a:uFill>
                <a:solidFill>
                  <a:srgbClr val="FFFFFF"/>
                </a:solidFill>
              </a:uFill>
              <a:latin typeface="Arial"/>
            </a:endParaRPr>
          </a:p>
          <a:p>
            <a:pPr>
              <a:lnSpc>
                <a:spcPct val="100000"/>
              </a:lnSpc>
            </a:pPr>
            <a:r>
              <a:rPr lang="de-DE" sz="1100" b="0" strike="noStrike" spc="-1">
                <a:solidFill>
                  <a:srgbClr val="000000"/>
                </a:solidFill>
                <a:uFill>
                  <a:solidFill>
                    <a:srgbClr val="FFFFFF"/>
                  </a:solidFill>
                </a:uFill>
                <a:latin typeface="Arial"/>
                <a:ea typeface="Droid Sans Fallback"/>
              </a:rPr>
              <a:t>http://www.fluechtlingshilfe-htk.de/uploads/infos/49.pdf</a:t>
            </a:r>
            <a:endParaRPr lang="de-DE" sz="1800" b="0" strike="noStrike" spc="-1">
              <a:solidFill>
                <a:srgbClr val="000000"/>
              </a:solidFill>
              <a:uFill>
                <a:solidFill>
                  <a:srgbClr val="FFFFFF"/>
                </a:solidFill>
              </a:uFill>
              <a:latin typeface="Arial"/>
            </a:endParaRPr>
          </a:p>
        </p:txBody>
      </p:sp>
      <p:sp>
        <p:nvSpPr>
          <p:cNvPr id="2" name="Textfeld 1"/>
          <p:cNvSpPr txBox="1"/>
          <p:nvPr/>
        </p:nvSpPr>
        <p:spPr>
          <a:xfrm>
            <a:off x="638175" y="3209925"/>
            <a:ext cx="6362700" cy="1723549"/>
          </a:xfrm>
          <a:prstGeom prst="rect">
            <a:avLst/>
          </a:prstGeom>
          <a:noFill/>
        </p:spPr>
        <p:txBody>
          <a:bodyPr wrap="square" rtlCol="0">
            <a:spAutoFit/>
          </a:bodyPr>
          <a:lstStyle/>
          <a:p>
            <a:r>
              <a:rPr lang="de-DE" sz="1100" dirty="0"/>
              <a:t>Weitere Informationen für Ehren- und Hauptamtliche Flüchtlingsunterstützer und – </a:t>
            </a:r>
            <a:r>
              <a:rPr lang="de-DE" sz="1100" dirty="0" err="1"/>
              <a:t>unterstützerinnen</a:t>
            </a:r>
            <a:r>
              <a:rPr lang="de-DE" sz="1100" dirty="0"/>
              <a:t>:</a:t>
            </a:r>
          </a:p>
          <a:p>
            <a:endParaRPr lang="de-DE" sz="1100" dirty="0"/>
          </a:p>
          <a:p>
            <a:r>
              <a:rPr lang="de-DE" sz="1100" dirty="0">
                <a:hlinkClick r:id="rId3"/>
              </a:rPr>
              <a:t>http://fluechtlingshelfer.info/start/</a:t>
            </a:r>
            <a:endParaRPr lang="de-DE" sz="1100" dirty="0"/>
          </a:p>
          <a:p>
            <a:r>
              <a:rPr lang="de-DE" sz="1100" dirty="0">
                <a:hlinkClick r:id="rId4"/>
              </a:rPr>
              <a:t>http://www.fluechtlingshilfe-brandenburg.de/startseite.html</a:t>
            </a:r>
            <a:endParaRPr lang="de-DE" sz="1100" dirty="0"/>
          </a:p>
          <a:p>
            <a:r>
              <a:rPr lang="de-DE" sz="1100" dirty="0">
                <a:hlinkClick r:id="rId5"/>
              </a:rPr>
              <a:t>http://wie-kann-ich-helfen.info/</a:t>
            </a:r>
            <a:endParaRPr lang="de-DE" sz="1100" dirty="0"/>
          </a:p>
          <a:p>
            <a:r>
              <a:rPr lang="de-DE" sz="1100" dirty="0">
                <a:hlinkClick r:id="rId6"/>
              </a:rPr>
              <a:t>http://buendnis-fuer-brandenburg.de/</a:t>
            </a:r>
            <a:endParaRPr lang="de-DE" sz="1100" dirty="0"/>
          </a:p>
          <a:p>
            <a:r>
              <a:rPr lang="de-DE" sz="1100" dirty="0">
                <a:hlinkClick r:id="rId7"/>
              </a:rPr>
              <a:t>http://www.fluechtlingsrat-brandenburg.de/</a:t>
            </a:r>
            <a:endParaRPr lang="de-DE" sz="1100" dirty="0"/>
          </a:p>
          <a:p>
            <a:endParaRPr lang="de-DE" dirty="0"/>
          </a:p>
        </p:txBody>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8" name="CustomShape 1"/>
          <p:cNvSpPr/>
          <p:nvPr/>
        </p:nvSpPr>
        <p:spPr>
          <a:xfrm>
            <a:off x="755640" y="5078520"/>
            <a:ext cx="6045840" cy="4809240"/>
          </a:xfrm>
          <a:prstGeom prst="rect">
            <a:avLst/>
          </a:prstGeom>
          <a:noFill/>
          <a:ln>
            <a:noFill/>
          </a:ln>
        </p:spPr>
        <p:style>
          <a:lnRef idx="0">
            <a:scrgbClr r="0" g="0" b="0"/>
          </a:lnRef>
          <a:fillRef idx="0">
            <a:scrgbClr r="0" g="0" b="0"/>
          </a:fillRef>
          <a:effectRef idx="0">
            <a:scrgbClr r="0" g="0" b="0"/>
          </a:effectRef>
          <a:fontRef idx="minor"/>
        </p:style>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6" name="CustomShape 1"/>
          <p:cNvSpPr/>
          <p:nvPr/>
        </p:nvSpPr>
        <p:spPr>
          <a:xfrm>
            <a:off x="755640" y="5078520"/>
            <a:ext cx="6045840" cy="4809240"/>
          </a:xfrm>
          <a:prstGeom prst="rect">
            <a:avLst/>
          </a:prstGeom>
          <a:noFill/>
          <a:ln>
            <a:noFill/>
          </a:ln>
        </p:spPr>
        <p:style>
          <a:lnRef idx="0">
            <a:scrgbClr r="0" g="0" b="0"/>
          </a:lnRef>
          <a:fillRef idx="0">
            <a:scrgbClr r="0" g="0" b="0"/>
          </a:fillRef>
          <a:effectRef idx="0">
            <a:scrgbClr r="0" g="0" b="0"/>
          </a:effectRef>
          <a:fontRef idx="minor"/>
        </p:style>
      </p:sp>
      <p:sp>
        <p:nvSpPr>
          <p:cNvPr id="347" name="CustomShape 2"/>
          <p:cNvSpPr/>
          <p:nvPr/>
        </p:nvSpPr>
        <p:spPr>
          <a:xfrm>
            <a:off x="504000" y="621000"/>
            <a:ext cx="6335640" cy="33199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r>
              <a:rPr lang="de-DE" sz="1000" b="0" strike="noStrike" spc="-1" dirty="0">
                <a:solidFill>
                  <a:srgbClr val="000000"/>
                </a:solidFill>
                <a:uFill>
                  <a:solidFill>
                    <a:srgbClr val="FFFFFF"/>
                  </a:solidFill>
                </a:uFill>
                <a:latin typeface="Arial"/>
              </a:rPr>
              <a:t>Nach </a:t>
            </a:r>
            <a:r>
              <a:rPr lang="de-DE" sz="1000" b="0" u="sng" strike="noStrike" spc="-1" dirty="0">
                <a:solidFill>
                  <a:srgbClr val="000000"/>
                </a:solidFill>
                <a:uFill>
                  <a:solidFill>
                    <a:srgbClr val="FFFFFF"/>
                  </a:solidFill>
                </a:uFill>
                <a:latin typeface="Arial"/>
                <a:hlinkClick r:id="rId3"/>
              </a:rPr>
              <a:t>Angaben</a:t>
            </a:r>
            <a:r>
              <a:rPr lang="de-DE" sz="1000" b="0" strike="noStrike" spc="-1" dirty="0">
                <a:solidFill>
                  <a:srgbClr val="000000"/>
                </a:solidFill>
                <a:uFill>
                  <a:solidFill>
                    <a:srgbClr val="FFFFFF"/>
                  </a:solidFill>
                </a:uFill>
                <a:latin typeface="Arial"/>
              </a:rPr>
              <a:t> des Europäischen Statistikamts (Eurostat) lebten in </a:t>
            </a:r>
            <a:r>
              <a:rPr lang="de-DE" sz="1000" spc="-1" dirty="0">
                <a:solidFill>
                  <a:srgbClr val="000000"/>
                </a:solidFill>
                <a:uFill>
                  <a:solidFill>
                    <a:srgbClr val="FFFFFF"/>
                  </a:solidFill>
                </a:uFill>
              </a:rPr>
              <a:t>2016 in den 28 Staaten der Europäischen Union 1.259.955 Asylantragsteller</a:t>
            </a:r>
            <a:r>
              <a:rPr lang="de-DE" sz="1000" b="0" strike="noStrike" spc="-1" dirty="0">
                <a:solidFill>
                  <a:srgbClr val="000000"/>
                </a:solidFill>
                <a:uFill>
                  <a:solidFill>
                    <a:srgbClr val="FFFFFF"/>
                  </a:solidFill>
                </a:uFill>
                <a:latin typeface="Arial"/>
              </a:rPr>
              <a:t>. </a:t>
            </a:r>
            <a:endParaRPr lang="de-DE" sz="1800" b="0" strike="noStrike" spc="-1" dirty="0">
              <a:solidFill>
                <a:srgbClr val="000000"/>
              </a:solidFill>
              <a:uFill>
                <a:solidFill>
                  <a:srgbClr val="FFFFFF"/>
                </a:solidFill>
              </a:uFill>
              <a:latin typeface="Arial"/>
            </a:endParaRPr>
          </a:p>
          <a:p>
            <a:pPr>
              <a:lnSpc>
                <a:spcPct val="100000"/>
              </a:lnSpc>
            </a:pPr>
            <a:r>
              <a:rPr lang="de-DE" sz="1000" b="0" strike="noStrike" spc="-1" dirty="0">
                <a:solidFill>
                  <a:srgbClr val="000000"/>
                </a:solidFill>
                <a:uFill>
                  <a:solidFill>
                    <a:srgbClr val="FFFFFF"/>
                  </a:solidFill>
                </a:uFill>
                <a:latin typeface="Arial"/>
              </a:rPr>
              <a:t>Die meisten davon in Deutschland: </a:t>
            </a:r>
            <a:r>
              <a:rPr lang="de-DE" sz="1000" spc="-1" dirty="0">
                <a:solidFill>
                  <a:srgbClr val="000000"/>
                </a:solidFill>
                <a:uFill>
                  <a:solidFill>
                    <a:srgbClr val="FFFFFF"/>
                  </a:solidFill>
                </a:uFill>
              </a:rPr>
              <a:t>745.155, </a:t>
            </a:r>
            <a:r>
              <a:rPr lang="de-DE" sz="1000" b="0" strike="noStrike" spc="-1" dirty="0">
                <a:solidFill>
                  <a:srgbClr val="000000"/>
                </a:solidFill>
                <a:uFill>
                  <a:solidFill>
                    <a:srgbClr val="FFFFFF"/>
                  </a:solidFill>
                </a:uFill>
                <a:latin typeface="Arial"/>
              </a:rPr>
              <a:t>Es folgen Italien: </a:t>
            </a:r>
            <a:r>
              <a:rPr lang="de-DE" sz="1000" spc="-1" dirty="0">
                <a:solidFill>
                  <a:srgbClr val="000000"/>
                </a:solidFill>
                <a:uFill>
                  <a:solidFill>
                    <a:srgbClr val="FFFFFF"/>
                  </a:solidFill>
                </a:uFill>
              </a:rPr>
              <a:t>122.960, </a:t>
            </a:r>
            <a:r>
              <a:rPr lang="de-DE" sz="1000" b="0" strike="noStrike" spc="-1" dirty="0">
                <a:solidFill>
                  <a:srgbClr val="000000"/>
                </a:solidFill>
                <a:uFill>
                  <a:solidFill>
                    <a:srgbClr val="FFFFFF"/>
                  </a:solidFill>
                </a:uFill>
                <a:latin typeface="Arial"/>
              </a:rPr>
              <a:t>Frankreich: </a:t>
            </a:r>
            <a:r>
              <a:rPr lang="de-DE" sz="1000" spc="-1" dirty="0">
                <a:solidFill>
                  <a:srgbClr val="000000"/>
                </a:solidFill>
                <a:uFill>
                  <a:solidFill>
                    <a:srgbClr val="FFFFFF"/>
                  </a:solidFill>
                </a:uFill>
              </a:rPr>
              <a:t>84.270, Griechenland: 51.110, </a:t>
            </a:r>
            <a:r>
              <a:rPr lang="de-DE" sz="1000" b="0" strike="noStrike" spc="-1" dirty="0">
                <a:solidFill>
                  <a:srgbClr val="000000"/>
                </a:solidFill>
                <a:uFill>
                  <a:solidFill>
                    <a:srgbClr val="FFFFFF"/>
                  </a:solidFill>
                </a:uFill>
                <a:latin typeface="Arial"/>
              </a:rPr>
              <a:t>Österreich: </a:t>
            </a:r>
            <a:r>
              <a:rPr lang="de-DE" sz="1000" spc="-1" dirty="0">
                <a:solidFill>
                  <a:srgbClr val="000000"/>
                </a:solidFill>
                <a:uFill>
                  <a:solidFill>
                    <a:srgbClr val="FFFFFF"/>
                  </a:solidFill>
                </a:uFill>
              </a:rPr>
              <a:t>42.255 und Großbritannien: 38.785</a:t>
            </a:r>
          </a:p>
          <a:p>
            <a:pPr>
              <a:lnSpc>
                <a:spcPct val="100000"/>
              </a:lnSpc>
            </a:pPr>
            <a:r>
              <a:rPr lang="de-DE" sz="1000" spc="-1" dirty="0">
                <a:solidFill>
                  <a:srgbClr val="000000"/>
                </a:solidFill>
                <a:uFill>
                  <a:solidFill>
                    <a:srgbClr val="FFFFFF"/>
                  </a:solidFill>
                </a:uFill>
              </a:rPr>
              <a:t>Im  Jahr  2016 beantragten 1.204.300  Asylsuchende erstmals  Schutz  in  den  Mitgliedstaaten  der</a:t>
            </a:r>
          </a:p>
          <a:p>
            <a:pPr>
              <a:lnSpc>
                <a:spcPct val="100000"/>
              </a:lnSpc>
            </a:pPr>
            <a:r>
              <a:rPr lang="de-DE" sz="1000" spc="-1" dirty="0">
                <a:solidFill>
                  <a:srgbClr val="000000"/>
                </a:solidFill>
                <a:uFill>
                  <a:solidFill>
                    <a:srgbClr val="FFFFFF"/>
                  </a:solidFill>
                </a:uFill>
              </a:rPr>
              <a:t>Europäischen Union.  Ihre  Zahl  war  leicht  rückläufig gegenüber  2015  (als  1.257.000  erstmalige  Asylsuchende registriert wurden), jedoch fast doppelt so hoch wie im Jahr 2014 (562.700). </a:t>
            </a:r>
          </a:p>
          <a:p>
            <a:pPr>
              <a:lnSpc>
                <a:spcPct val="100000"/>
              </a:lnSpc>
            </a:pPr>
            <a:endParaRPr lang="de-DE" sz="1000" b="0" strike="noStrike" spc="-1" dirty="0">
              <a:solidFill>
                <a:srgbClr val="000000"/>
              </a:solidFill>
              <a:uFill>
                <a:solidFill>
                  <a:srgbClr val="FFFFFF"/>
                </a:solidFill>
              </a:uFill>
              <a:latin typeface="Arial"/>
            </a:endParaRPr>
          </a:p>
          <a:p>
            <a:pPr>
              <a:lnSpc>
                <a:spcPct val="100000"/>
              </a:lnSpc>
            </a:pPr>
            <a:r>
              <a:rPr lang="de-DE" sz="1000" spc="-1" dirty="0">
                <a:solidFill>
                  <a:srgbClr val="000000"/>
                </a:solidFill>
                <a:uFill>
                  <a:solidFill>
                    <a:srgbClr val="FFFFFF"/>
                  </a:solidFill>
                </a:uFill>
              </a:rPr>
              <a:t>Im Verhältnis zur Einwohnerzahl war die Zahl der Erstantragsteller am höchsten in:</a:t>
            </a:r>
          </a:p>
          <a:p>
            <a:pPr>
              <a:lnSpc>
                <a:spcPct val="100000"/>
              </a:lnSpc>
            </a:pPr>
            <a:endParaRPr lang="de-DE" sz="1000" spc="-1" dirty="0">
              <a:solidFill>
                <a:srgbClr val="000000"/>
              </a:solidFill>
              <a:uFill>
                <a:solidFill>
                  <a:srgbClr val="FFFFFF"/>
                </a:solidFill>
              </a:uFill>
            </a:endParaRPr>
          </a:p>
          <a:p>
            <a:pPr>
              <a:lnSpc>
                <a:spcPct val="100000"/>
              </a:lnSpc>
            </a:pPr>
            <a:r>
              <a:rPr lang="de-DE" sz="1000" spc="-1" dirty="0">
                <a:solidFill>
                  <a:srgbClr val="000000"/>
                </a:solidFill>
                <a:uFill>
                  <a:solidFill>
                    <a:srgbClr val="FFFFFF"/>
                  </a:solidFill>
                </a:uFill>
              </a:rPr>
              <a:t>    Deutschland: etwa 8,8 Antragsteller pro Tausend Einwohner</a:t>
            </a:r>
          </a:p>
          <a:p>
            <a:pPr>
              <a:lnSpc>
                <a:spcPct val="100000"/>
              </a:lnSpc>
            </a:pPr>
            <a:r>
              <a:rPr lang="de-DE" sz="1000" spc="-1" dirty="0">
                <a:solidFill>
                  <a:srgbClr val="000000"/>
                </a:solidFill>
                <a:uFill>
                  <a:solidFill>
                    <a:srgbClr val="FFFFFF"/>
                  </a:solidFill>
                </a:uFill>
              </a:rPr>
              <a:t>    Griechenland: etwa 4,6</a:t>
            </a:r>
          </a:p>
          <a:p>
            <a:pPr>
              <a:lnSpc>
                <a:spcPct val="100000"/>
              </a:lnSpc>
            </a:pPr>
            <a:r>
              <a:rPr lang="de-DE" sz="1000" spc="-1" dirty="0">
                <a:solidFill>
                  <a:srgbClr val="000000"/>
                </a:solidFill>
                <a:uFill>
                  <a:solidFill>
                    <a:srgbClr val="FFFFFF"/>
                  </a:solidFill>
                </a:uFill>
              </a:rPr>
              <a:t>    Österreich: 4,6</a:t>
            </a:r>
          </a:p>
          <a:p>
            <a:pPr>
              <a:lnSpc>
                <a:spcPct val="100000"/>
              </a:lnSpc>
            </a:pPr>
            <a:r>
              <a:rPr lang="de-DE" sz="1000" spc="-1" dirty="0">
                <a:solidFill>
                  <a:srgbClr val="000000"/>
                </a:solidFill>
                <a:uFill>
                  <a:solidFill>
                    <a:srgbClr val="FFFFFF"/>
                  </a:solidFill>
                </a:uFill>
              </a:rPr>
              <a:t>    Malta: 4</a:t>
            </a:r>
          </a:p>
          <a:p>
            <a:pPr>
              <a:lnSpc>
                <a:spcPct val="100000"/>
              </a:lnSpc>
            </a:pPr>
            <a:r>
              <a:rPr lang="de-DE" sz="1000" spc="-1" dirty="0">
                <a:solidFill>
                  <a:srgbClr val="000000"/>
                </a:solidFill>
                <a:uFill>
                  <a:solidFill>
                    <a:srgbClr val="FFFFFF"/>
                  </a:solidFill>
                </a:uFill>
              </a:rPr>
              <a:t>    Luxemburg: 3,5</a:t>
            </a:r>
            <a:endParaRPr lang="de-DE" sz="1000" b="0" strike="noStrike" spc="-1" dirty="0">
              <a:solidFill>
                <a:srgbClr val="000000"/>
              </a:solidFill>
              <a:uFill>
                <a:solidFill>
                  <a:srgbClr val="FFFFFF"/>
                </a:solidFill>
              </a:uFill>
              <a:latin typeface="Arial"/>
            </a:endParaRPr>
          </a:p>
          <a:p>
            <a:pPr>
              <a:lnSpc>
                <a:spcPct val="100000"/>
              </a:lnSpc>
            </a:pPr>
            <a:endParaRPr lang="de-DE" sz="1000" b="0" strike="noStrike" spc="-1" dirty="0">
              <a:solidFill>
                <a:srgbClr val="000000"/>
              </a:solidFill>
              <a:uFill>
                <a:solidFill>
                  <a:srgbClr val="FFFFFF"/>
                </a:solidFill>
              </a:uFill>
              <a:latin typeface="Arial"/>
            </a:endParaRPr>
          </a:p>
          <a:p>
            <a:pPr>
              <a:lnSpc>
                <a:spcPct val="100000"/>
              </a:lnSpc>
            </a:pPr>
            <a:r>
              <a:rPr lang="de-DE" sz="1000" b="1" strike="noStrike" spc="-1" dirty="0">
                <a:solidFill>
                  <a:srgbClr val="000000"/>
                </a:solidFill>
                <a:uFill>
                  <a:solidFill>
                    <a:srgbClr val="FFFFFF"/>
                  </a:solidFill>
                </a:uFill>
                <a:latin typeface="Arial"/>
              </a:rPr>
              <a:t>Bearbeitungsstau: </a:t>
            </a:r>
            <a:r>
              <a:rPr lang="de-DE" sz="1000" spc="-1" dirty="0">
                <a:solidFill>
                  <a:srgbClr val="000000"/>
                </a:solidFill>
                <a:uFill>
                  <a:solidFill>
                    <a:srgbClr val="FFFFFF"/>
                  </a:solidFill>
                </a:uFill>
              </a:rPr>
              <a:t>Im April 2017 lagen beim Bundesamt für Migration und Flüchtlinge (BAMF) nach eigenen Angaben rund 232.500 Asylanträge bei denen die Entscheidung noch anstand. Ende 2016 waren es noch ca. 434.000. Nachdem die Zahl über Jahre angestiegen ist, geht sie seit Oktober 2016 zurück.</a:t>
            </a:r>
          </a:p>
          <a:p>
            <a:pPr>
              <a:lnSpc>
                <a:spcPct val="100000"/>
              </a:lnSpc>
            </a:pPr>
            <a:r>
              <a:rPr lang="de-DE" sz="1000" spc="-1" dirty="0">
                <a:solidFill>
                  <a:srgbClr val="000000"/>
                </a:solidFill>
                <a:uFill>
                  <a:solidFill>
                    <a:srgbClr val="FFFFFF"/>
                  </a:solidFill>
                </a:uFill>
              </a:rPr>
              <a:t>Laut Angaben des Europäischen Statistikamts Eurostat hat die Bundesrepublik mehr unerledigte Asylanträge als alle anderen EU-Länder zusammen. Das lässt sich zum Teil dadurch erklären, dass die meisten Asylanträge in der Bundesrepublik gestellt werden.</a:t>
            </a:r>
          </a:p>
          <a:p>
            <a:pPr>
              <a:lnSpc>
                <a:spcPct val="100000"/>
              </a:lnSpc>
            </a:pPr>
            <a:endParaRPr lang="de-DE" sz="1000" spc="-1" dirty="0">
              <a:solidFill>
                <a:srgbClr val="000000"/>
              </a:solidFill>
              <a:uFill>
                <a:solidFill>
                  <a:srgbClr val="FFFFFF"/>
                </a:solidFill>
              </a:uFill>
            </a:endParaRPr>
          </a:p>
          <a:p>
            <a:pPr>
              <a:lnSpc>
                <a:spcPct val="100000"/>
              </a:lnSpc>
            </a:pPr>
            <a:r>
              <a:rPr lang="de-DE" sz="1000" spc="-1" dirty="0">
                <a:solidFill>
                  <a:srgbClr val="000000"/>
                </a:solidFill>
                <a:uFill>
                  <a:solidFill>
                    <a:srgbClr val="FFFFFF"/>
                  </a:solidFill>
                </a:uFill>
                <a:hlinkClick r:id="rId4"/>
              </a:rPr>
              <a:t>https</a:t>
            </a:r>
            <a:r>
              <a:rPr lang="de-DE" sz="1000" b="0" strike="noStrike" spc="-1" dirty="0">
                <a:solidFill>
                  <a:srgbClr val="000000"/>
                </a:solidFill>
                <a:uFill>
                  <a:solidFill>
                    <a:srgbClr val="FFFFFF"/>
                  </a:solidFill>
                </a:uFill>
                <a:latin typeface="Arial"/>
                <a:hlinkClick r:id="rId4"/>
              </a:rPr>
              <a:t>://mediendienst-integration.de/migration/flucht-asyl/zahl-der-fluechtlinge.html#c1159</a:t>
            </a:r>
            <a:endParaRPr lang="de-DE" sz="1000" b="0" strike="noStrike" spc="-1" dirty="0">
              <a:solidFill>
                <a:srgbClr val="000000"/>
              </a:solidFill>
              <a:uFill>
                <a:solidFill>
                  <a:srgbClr val="FFFFFF"/>
                </a:solidFill>
              </a:uFill>
              <a:latin typeface="Arial"/>
            </a:endParaRPr>
          </a:p>
          <a:p>
            <a:pPr>
              <a:lnSpc>
                <a:spcPct val="100000"/>
              </a:lnSpc>
            </a:pPr>
            <a:endParaRPr lang="de-DE" sz="1800" b="0" strike="noStrike" spc="-1" dirty="0">
              <a:solidFill>
                <a:srgbClr val="000000"/>
              </a:solidFill>
              <a:uFill>
                <a:solidFill>
                  <a:srgbClr val="FFFFFF"/>
                </a:solidFill>
              </a:uFill>
              <a:latin typeface="Arial"/>
            </a:endParaRPr>
          </a:p>
          <a:p>
            <a:pPr>
              <a:lnSpc>
                <a:spcPct val="100000"/>
              </a:lnSpc>
            </a:pPr>
            <a:endParaRPr lang="de-DE" sz="1800" b="0" strike="noStrike" spc="-1" dirty="0">
              <a:solidFill>
                <a:srgbClr val="000000"/>
              </a:solidFill>
              <a:uFill>
                <a:solidFill>
                  <a:srgbClr val="FFFFFF"/>
                </a:solidFill>
              </a:uFill>
              <a:latin typeface="Arial"/>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 name="CustomShape 1"/>
          <p:cNvSpPr/>
          <p:nvPr/>
        </p:nvSpPr>
        <p:spPr>
          <a:xfrm>
            <a:off x="755640" y="5078520"/>
            <a:ext cx="6045840" cy="4809240"/>
          </a:xfrm>
          <a:prstGeom prst="rect">
            <a:avLst/>
          </a:prstGeom>
          <a:noFill/>
          <a:ln>
            <a:noFill/>
          </a:ln>
        </p:spPr>
        <p:style>
          <a:lnRef idx="0">
            <a:scrgbClr r="0" g="0" b="0"/>
          </a:lnRef>
          <a:fillRef idx="0">
            <a:scrgbClr r="0" g="0" b="0"/>
          </a:fillRef>
          <a:effectRef idx="0">
            <a:scrgbClr r="0" g="0" b="0"/>
          </a:effectRef>
          <a:fontRef idx="minor"/>
        </p:style>
      </p:sp>
      <p:sp>
        <p:nvSpPr>
          <p:cNvPr id="349" name="CustomShape 2"/>
          <p:cNvSpPr/>
          <p:nvPr/>
        </p:nvSpPr>
        <p:spPr>
          <a:xfrm>
            <a:off x="755640" y="5078520"/>
            <a:ext cx="6023520" cy="4786920"/>
          </a:xfrm>
          <a:prstGeom prst="rect">
            <a:avLst/>
          </a:prstGeom>
          <a:noFill/>
          <a:ln>
            <a:noFill/>
          </a:ln>
        </p:spPr>
        <p:style>
          <a:lnRef idx="0">
            <a:scrgbClr r="0" g="0" b="0"/>
          </a:lnRef>
          <a:fillRef idx="0">
            <a:scrgbClr r="0" g="0" b="0"/>
          </a:fillRef>
          <a:effectRef idx="0">
            <a:scrgbClr r="0" g="0" b="0"/>
          </a:effectRef>
          <a:fontRef idx="minor"/>
        </p:style>
      </p:sp>
      <p:sp>
        <p:nvSpPr>
          <p:cNvPr id="350" name="CustomShape 3"/>
          <p:cNvSpPr/>
          <p:nvPr/>
        </p:nvSpPr>
        <p:spPr>
          <a:xfrm>
            <a:off x="755640" y="663840"/>
            <a:ext cx="6023520" cy="4786920"/>
          </a:xfrm>
          <a:prstGeom prst="rect">
            <a:avLst/>
          </a:prstGeom>
          <a:noFill/>
          <a:ln>
            <a:noFill/>
          </a:ln>
        </p:spPr>
        <p:style>
          <a:lnRef idx="0">
            <a:scrgbClr r="0" g="0" b="0"/>
          </a:lnRef>
          <a:fillRef idx="0">
            <a:scrgbClr r="0" g="0" b="0"/>
          </a:fillRef>
          <a:effectRef idx="0">
            <a:scrgbClr r="0" g="0" b="0"/>
          </a:effectRef>
          <a:fontRef idx="minor"/>
        </p:style>
        <p:txBody>
          <a:bodyPr lIns="0" tIns="0" rIns="0" bIns="0"/>
          <a:lstStyle/>
          <a:p>
            <a:pPr>
              <a:lnSpc>
                <a:spcPct val="93000"/>
              </a:lnSpc>
            </a:pPr>
            <a:r>
              <a:rPr lang="de-DE" sz="1100" b="0" strike="noStrike" spc="-1" dirty="0">
                <a:solidFill>
                  <a:srgbClr val="000000"/>
                </a:solidFill>
                <a:uFill>
                  <a:solidFill>
                    <a:srgbClr val="FFFFFF"/>
                  </a:solidFill>
                </a:uFill>
                <a:latin typeface="Arial"/>
                <a:ea typeface="Droid Sans Fallback"/>
              </a:rPr>
              <a:t>Laut </a:t>
            </a:r>
            <a:r>
              <a:rPr lang="de-DE" sz="1100" b="0" strike="noStrike" spc="-1" dirty="0" err="1">
                <a:solidFill>
                  <a:srgbClr val="000000"/>
                </a:solidFill>
                <a:uFill>
                  <a:solidFill>
                    <a:srgbClr val="FFFFFF"/>
                  </a:solidFill>
                </a:uFill>
                <a:latin typeface="Arial"/>
                <a:ea typeface="Droid Sans Fallback"/>
              </a:rPr>
              <a:t>eurostat</a:t>
            </a:r>
            <a:r>
              <a:rPr lang="de-DE" sz="1100" b="0" strike="noStrike" spc="-1" dirty="0">
                <a:solidFill>
                  <a:srgbClr val="000000"/>
                </a:solidFill>
                <a:uFill>
                  <a:solidFill>
                    <a:srgbClr val="FFFFFF"/>
                  </a:solidFill>
                </a:uFill>
                <a:latin typeface="Arial"/>
                <a:ea typeface="Droid Sans Fallback"/>
              </a:rPr>
              <a:t>, dem statistischen Amt der EU, haben </a:t>
            </a:r>
            <a:r>
              <a:rPr lang="de-DE" sz="1100" spc="-1" dirty="0">
                <a:solidFill>
                  <a:srgbClr val="000000"/>
                </a:solidFill>
                <a:uFill>
                  <a:solidFill>
                    <a:srgbClr val="FFFFFF"/>
                  </a:solidFill>
                </a:uFill>
                <a:ea typeface="Droid Sans Fallback"/>
              </a:rPr>
              <a:t>2016 1.204.300 </a:t>
            </a:r>
            <a:r>
              <a:rPr lang="de-DE" sz="1100" b="0" strike="noStrike" spc="-1" dirty="0">
                <a:solidFill>
                  <a:srgbClr val="000000"/>
                </a:solidFill>
                <a:uFill>
                  <a:solidFill>
                    <a:srgbClr val="FFFFFF"/>
                  </a:solidFill>
                </a:uFill>
                <a:latin typeface="Arial"/>
                <a:ea typeface="Droid Sans Fallback"/>
              </a:rPr>
              <a:t>Menschen in Europa erstmals Asyl beantragt, 6 von 10 beantragten Asyl in Deutschland. </a:t>
            </a:r>
          </a:p>
          <a:p>
            <a:pPr>
              <a:lnSpc>
                <a:spcPct val="93000"/>
              </a:lnSpc>
            </a:pPr>
            <a:r>
              <a:rPr lang="de-DE" sz="1000" spc="-1" dirty="0">
                <a:solidFill>
                  <a:srgbClr val="000000"/>
                </a:solidFill>
                <a:uFill>
                  <a:solidFill>
                    <a:srgbClr val="FFFFFF"/>
                  </a:solidFill>
                </a:uFill>
                <a:hlinkClick r:id="rId3"/>
              </a:rPr>
              <a:t>http://ec.europa.eu/eurostat/documents/2995521/7921614/3-16032017-BP-DE.pdf/28884e8a-bb55-48bf-85b6-b4157f131c55</a:t>
            </a:r>
            <a:endParaRPr lang="de-DE" sz="1000" spc="-1" dirty="0">
              <a:solidFill>
                <a:srgbClr val="000000"/>
              </a:solidFill>
              <a:uFill>
                <a:solidFill>
                  <a:srgbClr val="FFFFFF"/>
                </a:solidFill>
              </a:uFill>
            </a:endParaRPr>
          </a:p>
          <a:p>
            <a:pPr>
              <a:lnSpc>
                <a:spcPct val="93000"/>
              </a:lnSpc>
            </a:pPr>
            <a:endParaRPr lang="de-DE" sz="1800" b="0" strike="noStrike" spc="-1" dirty="0">
              <a:solidFill>
                <a:srgbClr val="000000"/>
              </a:solidFill>
              <a:uFill>
                <a:solidFill>
                  <a:srgbClr val="FFFFFF"/>
                </a:solidFill>
              </a:uFill>
              <a:latin typeface="Arial"/>
            </a:endParaRPr>
          </a:p>
          <a:p>
            <a:pPr>
              <a:lnSpc>
                <a:spcPct val="93000"/>
              </a:lnSpc>
            </a:pPr>
            <a:endParaRPr lang="de-DE" sz="1800" b="0" strike="noStrike" spc="-1" dirty="0">
              <a:solidFill>
                <a:srgbClr val="000000"/>
              </a:solidFill>
              <a:uFill>
                <a:solidFill>
                  <a:srgbClr val="FFFFFF"/>
                </a:solidFill>
              </a:uFill>
              <a:latin typeface="Arial"/>
            </a:endParaRPr>
          </a:p>
          <a:p>
            <a:pPr>
              <a:lnSpc>
                <a:spcPct val="93000"/>
              </a:lnSpc>
            </a:pPr>
            <a:r>
              <a:rPr lang="de-DE" sz="1100" b="1" strike="noStrike" spc="-1" dirty="0">
                <a:solidFill>
                  <a:srgbClr val="000000"/>
                </a:solidFill>
                <a:uFill>
                  <a:solidFill>
                    <a:srgbClr val="FFFFFF"/>
                  </a:solidFill>
                </a:uFill>
                <a:latin typeface="Arial"/>
                <a:ea typeface="Droid Sans Fallback"/>
              </a:rPr>
              <a:t>Ziel: Deutschland</a:t>
            </a:r>
            <a:endParaRPr lang="de-DE" sz="1800" b="0" strike="noStrike" spc="-1" dirty="0">
              <a:solidFill>
                <a:srgbClr val="000000"/>
              </a:solidFill>
              <a:uFill>
                <a:solidFill>
                  <a:srgbClr val="FFFFFF"/>
                </a:solidFill>
              </a:uFill>
              <a:latin typeface="Arial"/>
            </a:endParaRPr>
          </a:p>
          <a:p>
            <a:pPr>
              <a:lnSpc>
                <a:spcPct val="100000"/>
              </a:lnSpc>
            </a:pPr>
            <a:r>
              <a:rPr lang="de-DE" sz="1100" b="0" strike="noStrike" spc="-1" dirty="0">
                <a:solidFill>
                  <a:srgbClr val="000000"/>
                </a:solidFill>
                <a:uFill>
                  <a:solidFill>
                    <a:srgbClr val="FFFFFF"/>
                  </a:solidFill>
                </a:uFill>
                <a:latin typeface="Arial"/>
                <a:ea typeface="Droid Sans Fallback"/>
              </a:rPr>
              <a:t>Laut Abschlussbericht der EU-Grenzschutzoperation „Mos </a:t>
            </a:r>
            <a:r>
              <a:rPr lang="de-DE" sz="1100" b="0" strike="noStrike" spc="-1" dirty="0" err="1">
                <a:solidFill>
                  <a:srgbClr val="000000"/>
                </a:solidFill>
                <a:uFill>
                  <a:solidFill>
                    <a:srgbClr val="FFFFFF"/>
                  </a:solidFill>
                </a:uFill>
                <a:latin typeface="Arial"/>
                <a:ea typeface="Droid Sans Fallback"/>
              </a:rPr>
              <a:t>Maiorum</a:t>
            </a:r>
            <a:r>
              <a:rPr lang="de-DE" sz="1100" b="0" strike="noStrike" spc="-1" dirty="0">
                <a:solidFill>
                  <a:srgbClr val="000000"/>
                </a:solidFill>
                <a:uFill>
                  <a:solidFill>
                    <a:srgbClr val="FFFFFF"/>
                  </a:solidFill>
                </a:uFill>
                <a:latin typeface="Arial"/>
                <a:ea typeface="Droid Sans Fallback"/>
              </a:rPr>
              <a:t>“ haben mehr als die Hälfte der Menschen, die irregulär nach Europa kommen, keine genaue Vorstellung darüber, wo sie hinwollen. Von denjenigen, die wussten, wohin sie wollen, nannten rund ein Drittel Deutschland als Zielland.</a:t>
            </a:r>
            <a:endParaRPr lang="de-DE" sz="1800" b="0" strike="noStrike" spc="-1" dirty="0">
              <a:solidFill>
                <a:srgbClr val="000000"/>
              </a:solidFill>
              <a:uFill>
                <a:solidFill>
                  <a:srgbClr val="FFFFFF"/>
                </a:solidFill>
              </a:uFill>
              <a:latin typeface="Arial"/>
            </a:endParaRPr>
          </a:p>
          <a:p>
            <a:pPr>
              <a:lnSpc>
                <a:spcPct val="100000"/>
              </a:lnSpc>
            </a:pPr>
            <a:r>
              <a:rPr lang="de-DE" sz="1100" b="0" strike="noStrike" spc="-1" dirty="0">
                <a:solidFill>
                  <a:srgbClr val="000000"/>
                </a:solidFill>
                <a:uFill>
                  <a:solidFill>
                    <a:srgbClr val="FFFFFF"/>
                  </a:solidFill>
                </a:uFill>
                <a:latin typeface="Arial"/>
                <a:ea typeface="Droid Sans Fallback"/>
              </a:rPr>
              <a:t>Die Ergebnisse sind allerdings abhängig davon, ob die Polizisten irreguläre Einwanderer an den äußeren Grenzen oder innerhalb der EU festnehmen: An den EU-Grenzen hatten etwa drei Viertel aller Festgenommenen kein Ziel im Sinn. Innerhalb der EU wussten die meisten hingegen bereits, wohin sie wollten. Die häufigsten Ziele seien dabei Deutschland (rund 25 Prozent) und Großbritannien (15 Prozent) gewesen.</a:t>
            </a:r>
            <a:endParaRPr lang="de-DE" sz="1800" b="0" strike="noStrike" spc="-1" dirty="0">
              <a:solidFill>
                <a:srgbClr val="000000"/>
              </a:solidFill>
              <a:uFill>
                <a:solidFill>
                  <a:srgbClr val="FFFFFF"/>
                </a:solidFill>
              </a:uFill>
              <a:latin typeface="Arial"/>
            </a:endParaRPr>
          </a:p>
          <a:p>
            <a:pPr>
              <a:lnSpc>
                <a:spcPct val="100000"/>
              </a:lnSpc>
            </a:pPr>
            <a:r>
              <a:rPr lang="de-DE" sz="1100" b="0" strike="noStrike" spc="-1" dirty="0">
                <a:solidFill>
                  <a:srgbClr val="000000"/>
                </a:solidFill>
                <a:uFill>
                  <a:solidFill>
                    <a:srgbClr val="FFFFFF"/>
                  </a:solidFill>
                </a:uFill>
                <a:latin typeface="Arial"/>
                <a:ea typeface="Droid Sans Fallback"/>
              </a:rPr>
              <a:t>Der Abschlussbericht bestätigt somit, was bereits aus der vorherigen Operation "</a:t>
            </a:r>
            <a:r>
              <a:rPr lang="de-DE" sz="1100" b="0" strike="noStrike" spc="-1" dirty="0" err="1">
                <a:solidFill>
                  <a:srgbClr val="000000"/>
                </a:solidFill>
                <a:uFill>
                  <a:solidFill>
                    <a:srgbClr val="FFFFFF"/>
                  </a:solidFill>
                </a:uFill>
                <a:latin typeface="Arial"/>
                <a:ea typeface="Droid Sans Fallback"/>
              </a:rPr>
              <a:t>Perkunas</a:t>
            </a:r>
            <a:r>
              <a:rPr lang="de-DE" sz="1100" b="0" strike="noStrike" spc="-1" dirty="0">
                <a:solidFill>
                  <a:srgbClr val="000000"/>
                </a:solidFill>
                <a:uFill>
                  <a:solidFill>
                    <a:srgbClr val="FFFFFF"/>
                  </a:solidFill>
                </a:uFill>
                <a:latin typeface="Arial"/>
                <a:ea typeface="Droid Sans Fallback"/>
              </a:rPr>
              <a:t>" hervorgegangen war: Für die meisten Flüchtlinge, die an die Grenzen der EU gelangen, geht es in erster Linie darum, vor lebensbedrohlichen Umständen zu fliehen. Die Entscheidung, in welches europäische Land sie reisen, ergibt sich meist erst nach der Ankunft in der EU.</a:t>
            </a:r>
            <a:endParaRPr lang="de-DE" sz="1800" b="0" strike="noStrike" spc="-1" dirty="0">
              <a:solidFill>
                <a:srgbClr val="000000"/>
              </a:solidFill>
              <a:uFill>
                <a:solidFill>
                  <a:srgbClr val="FFFFFF"/>
                </a:solidFill>
              </a:uFill>
              <a:latin typeface="Arial"/>
            </a:endParaRPr>
          </a:p>
          <a:p>
            <a:pPr>
              <a:lnSpc>
                <a:spcPct val="100000"/>
              </a:lnSpc>
            </a:pPr>
            <a:endParaRPr lang="de-DE" sz="1800" b="0" strike="noStrike" spc="-1" dirty="0">
              <a:solidFill>
                <a:srgbClr val="000000"/>
              </a:solidFill>
              <a:uFill>
                <a:solidFill>
                  <a:srgbClr val="FFFFFF"/>
                </a:solidFill>
              </a:uFill>
              <a:latin typeface="Arial"/>
            </a:endParaRPr>
          </a:p>
          <a:p>
            <a:pPr>
              <a:lnSpc>
                <a:spcPct val="100000"/>
              </a:lnSpc>
            </a:pPr>
            <a:r>
              <a:rPr lang="de-DE" sz="1100" b="0" strike="noStrike" spc="-1" dirty="0">
                <a:solidFill>
                  <a:srgbClr val="000000"/>
                </a:solidFill>
                <a:uFill>
                  <a:solidFill>
                    <a:srgbClr val="FFFFFF"/>
                  </a:solidFill>
                </a:uFill>
                <a:latin typeface="Arial"/>
                <a:ea typeface="Droid Sans Fallback"/>
              </a:rPr>
              <a:t>Weitere Informationen:</a:t>
            </a:r>
            <a:endParaRPr lang="de-DE" sz="1800" b="0" strike="noStrike" spc="-1" dirty="0">
              <a:solidFill>
                <a:srgbClr val="000000"/>
              </a:solidFill>
              <a:uFill>
                <a:solidFill>
                  <a:srgbClr val="FFFFFF"/>
                </a:solidFill>
              </a:uFill>
              <a:latin typeface="Arial"/>
            </a:endParaRPr>
          </a:p>
          <a:p>
            <a:pPr>
              <a:lnSpc>
                <a:spcPct val="100000"/>
              </a:lnSpc>
            </a:pPr>
            <a:r>
              <a:rPr lang="de-DE" sz="1100" b="0" strike="noStrike" spc="-1" dirty="0">
                <a:solidFill>
                  <a:srgbClr val="000000"/>
                </a:solidFill>
                <a:uFill>
                  <a:solidFill>
                    <a:srgbClr val="FFFFFF"/>
                  </a:solidFill>
                </a:uFill>
                <a:latin typeface="Arial"/>
                <a:ea typeface="Droid Sans Fallback"/>
              </a:rPr>
              <a:t>http://ec.europa.eu/eurostat/statistics-explained/index.php/Asylum_statistics</a:t>
            </a:r>
            <a:endParaRPr lang="de-DE" sz="1800" b="0" strike="noStrike" spc="-1" dirty="0">
              <a:solidFill>
                <a:srgbClr val="000000"/>
              </a:solidFill>
              <a:uFill>
                <a:solidFill>
                  <a:srgbClr val="FFFFFF"/>
                </a:solidFill>
              </a:uFill>
              <a:latin typeface="Arial"/>
            </a:endParaRPr>
          </a:p>
          <a:p>
            <a:pPr>
              <a:lnSpc>
                <a:spcPct val="100000"/>
              </a:lnSpc>
            </a:pPr>
            <a:endParaRPr lang="de-DE" sz="1800" b="0" strike="noStrike" spc="-1" dirty="0">
              <a:solidFill>
                <a:srgbClr val="000000"/>
              </a:solidFill>
              <a:uFill>
                <a:solidFill>
                  <a:srgbClr val="FFFFFF"/>
                </a:solidFill>
              </a:uFill>
              <a:latin typeface="Arial"/>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1" name="CustomShape 1"/>
          <p:cNvSpPr/>
          <p:nvPr/>
        </p:nvSpPr>
        <p:spPr>
          <a:xfrm>
            <a:off x="755640" y="5078520"/>
            <a:ext cx="6045840" cy="4809240"/>
          </a:xfrm>
          <a:prstGeom prst="rect">
            <a:avLst/>
          </a:prstGeom>
          <a:noFill/>
          <a:ln>
            <a:noFill/>
          </a:ln>
        </p:spPr>
        <p:style>
          <a:lnRef idx="0">
            <a:scrgbClr r="0" g="0" b="0"/>
          </a:lnRef>
          <a:fillRef idx="0">
            <a:scrgbClr r="0" g="0" b="0"/>
          </a:fillRef>
          <a:effectRef idx="0">
            <a:scrgbClr r="0" g="0" b="0"/>
          </a:effectRef>
          <a:fontRef idx="minor"/>
        </p:style>
      </p:sp>
      <p:sp>
        <p:nvSpPr>
          <p:cNvPr id="352" name="CustomShape 2"/>
          <p:cNvSpPr/>
          <p:nvPr/>
        </p:nvSpPr>
        <p:spPr>
          <a:xfrm>
            <a:off x="641520" y="544680"/>
            <a:ext cx="6023520" cy="5906160"/>
          </a:xfrm>
          <a:prstGeom prst="rect">
            <a:avLst/>
          </a:prstGeom>
          <a:noFill/>
          <a:ln>
            <a:noFill/>
          </a:ln>
        </p:spPr>
        <p:style>
          <a:lnRef idx="0">
            <a:scrgbClr r="0" g="0" b="0"/>
          </a:lnRef>
          <a:fillRef idx="0">
            <a:scrgbClr r="0" g="0" b="0"/>
          </a:fillRef>
          <a:effectRef idx="0">
            <a:scrgbClr r="0" g="0" b="0"/>
          </a:effectRef>
          <a:fontRef idx="minor"/>
        </p:style>
        <p:txBody>
          <a:bodyPr lIns="0" tIns="0" rIns="0" bIns="0"/>
          <a:lstStyle/>
          <a:p>
            <a:pPr>
              <a:lnSpc>
                <a:spcPct val="100000"/>
              </a:lnSpc>
            </a:pPr>
            <a:r>
              <a:rPr lang="de-DE" sz="1100" b="0" strike="noStrike" spc="-1" dirty="0">
                <a:solidFill>
                  <a:srgbClr val="000000"/>
                </a:solidFill>
                <a:uFill>
                  <a:solidFill>
                    <a:srgbClr val="FFFFFF"/>
                  </a:solidFill>
                </a:uFill>
                <a:latin typeface="Arial"/>
                <a:ea typeface="Droid Sans Fallback"/>
              </a:rPr>
              <a:t>Quelle der Grafik und weitere Informationen</a:t>
            </a:r>
            <a:r>
              <a:rPr lang="de-DE" sz="1100" spc="-1" dirty="0">
                <a:solidFill>
                  <a:srgbClr val="000000"/>
                </a:solidFill>
                <a:uFill>
                  <a:solidFill>
                    <a:srgbClr val="FFFFFF"/>
                  </a:solidFill>
                </a:uFill>
                <a:ea typeface="Droid Sans Fallback"/>
              </a:rPr>
              <a:t>: </a:t>
            </a:r>
            <a:r>
              <a:rPr lang="de-DE" sz="1100" spc="-1" dirty="0">
                <a:solidFill>
                  <a:srgbClr val="000000"/>
                </a:solidFill>
                <a:uFill>
                  <a:solidFill>
                    <a:srgbClr val="FFFFFF"/>
                  </a:solidFill>
                </a:uFill>
                <a:ea typeface="Droid Sans Fallback"/>
                <a:hlinkClick r:id="rId3"/>
              </a:rPr>
              <a:t>http://ec.europa.eu/eurostat/documents/2995521/7921609/3-16032017-BP-EN.pdf/e5fa98bb-5d9d-4297-9168-d07c67d1c9e1</a:t>
            </a:r>
            <a:endParaRPr lang="de-DE" sz="1100" spc="-1" dirty="0">
              <a:solidFill>
                <a:srgbClr val="000000"/>
              </a:solidFill>
              <a:uFill>
                <a:solidFill>
                  <a:srgbClr val="FFFFFF"/>
                </a:solidFill>
              </a:uFill>
              <a:ea typeface="Droid Sans Fallback"/>
            </a:endParaRPr>
          </a:p>
          <a:p>
            <a:pPr>
              <a:lnSpc>
                <a:spcPct val="100000"/>
              </a:lnSpc>
            </a:pPr>
            <a:endParaRPr lang="de-DE" sz="1100" spc="-1" dirty="0">
              <a:solidFill>
                <a:srgbClr val="000000"/>
              </a:solidFill>
              <a:uFill>
                <a:solidFill>
                  <a:srgbClr val="FFFFFF"/>
                </a:solidFill>
              </a:uFill>
              <a:ea typeface="Droid Sans Fallback"/>
            </a:endParaRPr>
          </a:p>
          <a:p>
            <a:pPr>
              <a:lnSpc>
                <a:spcPct val="100000"/>
              </a:lnSpc>
            </a:pPr>
            <a:r>
              <a:rPr lang="de-DE" sz="1100" spc="-1" dirty="0">
                <a:solidFill>
                  <a:srgbClr val="000000"/>
                </a:solidFill>
                <a:uFill>
                  <a:solidFill>
                    <a:srgbClr val="FFFFFF"/>
                  </a:solidFill>
                </a:uFill>
                <a:ea typeface="Droid Sans Fallback"/>
              </a:rPr>
              <a:t>Unter den registrierten Geflüchteten in Europa waren auch 63.300 Minderjährige, 89% von ihnen waren Jungen bzw. männliche Jugendliche. </a:t>
            </a:r>
          </a:p>
          <a:p>
            <a:pPr>
              <a:lnSpc>
                <a:spcPct val="100000"/>
              </a:lnSpc>
            </a:pPr>
            <a:r>
              <a:rPr lang="de-DE" sz="1100" spc="-1" dirty="0">
                <a:solidFill>
                  <a:srgbClr val="000000"/>
                </a:solidFill>
                <a:uFill>
                  <a:solidFill>
                    <a:srgbClr val="FFFFFF"/>
                  </a:solidFill>
                </a:uFill>
                <a:ea typeface="Droid Sans Fallback"/>
              </a:rPr>
              <a:t>Zwei Drittel der unbegleiteten Minderjährigen war zwischen 16 und 17 Jahre alt, 21% waren zwischen 14 und 15 Jahre alt und 10% jünger als 14 Jahre. </a:t>
            </a:r>
          </a:p>
          <a:p>
            <a:pPr>
              <a:lnSpc>
                <a:spcPct val="100000"/>
              </a:lnSpc>
            </a:pPr>
            <a:r>
              <a:rPr lang="de-DE" sz="1100" spc="-1" dirty="0">
                <a:solidFill>
                  <a:srgbClr val="000000"/>
                </a:solidFill>
                <a:uFill>
                  <a:solidFill>
                    <a:srgbClr val="FFFFFF"/>
                  </a:solidFill>
                </a:uFill>
                <a:ea typeface="Droid Sans Fallback"/>
                <a:hlinkClick r:id="rId4"/>
              </a:rPr>
              <a:t>http://ec.europa.eu/eurostat/documents/2995521/8016696/3-11052017-AP-EN.pdf/30ca2206-0db9-4076-a681-e069a4bc5290</a:t>
            </a:r>
            <a:endParaRPr lang="de-DE" sz="1100" spc="-1" dirty="0">
              <a:solidFill>
                <a:srgbClr val="000000"/>
              </a:solidFill>
              <a:uFill>
                <a:solidFill>
                  <a:srgbClr val="FFFFFF"/>
                </a:solidFill>
              </a:uFill>
              <a:ea typeface="Droid Sans Fallback"/>
            </a:endParaRPr>
          </a:p>
          <a:p>
            <a:pPr>
              <a:lnSpc>
                <a:spcPct val="100000"/>
              </a:lnSpc>
            </a:pPr>
            <a:endParaRPr lang="de-DE" sz="1800" b="0" strike="noStrike" spc="-1" dirty="0">
              <a:solidFill>
                <a:srgbClr val="000000"/>
              </a:solidFill>
              <a:uFill>
                <a:solidFill>
                  <a:srgbClr val="FFFFFF"/>
                </a:solidFill>
              </a:uFill>
              <a:latin typeface="Arial"/>
            </a:endParaRPr>
          </a:p>
          <a:p>
            <a:pPr>
              <a:lnSpc>
                <a:spcPct val="100000"/>
              </a:lnSpc>
            </a:pPr>
            <a:r>
              <a:rPr lang="de-DE" sz="1100" b="1" strike="noStrike" spc="-1" dirty="0">
                <a:solidFill>
                  <a:srgbClr val="000000"/>
                </a:solidFill>
                <a:uFill>
                  <a:solidFill>
                    <a:srgbClr val="FFFFFF"/>
                  </a:solidFill>
                </a:uFill>
                <a:latin typeface="Arial"/>
                <a:ea typeface="Droid Sans Fallback"/>
              </a:rPr>
              <a:t>Diskussionen über Verteilungsmodelle:</a:t>
            </a:r>
            <a:endParaRPr lang="de-DE" sz="1800" b="0" strike="noStrike" spc="-1" dirty="0">
              <a:solidFill>
                <a:srgbClr val="000000"/>
              </a:solidFill>
              <a:uFill>
                <a:solidFill>
                  <a:srgbClr val="FFFFFF"/>
                </a:solidFill>
              </a:uFill>
              <a:latin typeface="Arial"/>
            </a:endParaRPr>
          </a:p>
          <a:p>
            <a:pPr>
              <a:lnSpc>
                <a:spcPct val="100000"/>
              </a:lnSpc>
            </a:pPr>
            <a:r>
              <a:rPr lang="de-DE" sz="1100" b="0" strike="noStrike" spc="-1" dirty="0">
                <a:solidFill>
                  <a:srgbClr val="000000"/>
                </a:solidFill>
                <a:uFill>
                  <a:solidFill>
                    <a:srgbClr val="FFFFFF"/>
                  </a:solidFill>
                </a:uFill>
                <a:latin typeface="Arial"/>
                <a:ea typeface="Droid Sans Fallback"/>
              </a:rPr>
              <a:t>Innerhalb der Europäischen Union sind verschiedenen Verteilungsmodelle in der Diskussion. So z.B. eine </a:t>
            </a:r>
            <a:r>
              <a:rPr lang="de-DE" sz="1100" b="1" strike="noStrike" spc="-1" dirty="0">
                <a:solidFill>
                  <a:srgbClr val="000000"/>
                </a:solidFill>
                <a:uFill>
                  <a:solidFill>
                    <a:srgbClr val="FFFFFF"/>
                  </a:solidFill>
                </a:uFill>
                <a:latin typeface="Arial"/>
                <a:ea typeface="Droid Sans Fallback"/>
              </a:rPr>
              <a:t>Quotenregelungen</a:t>
            </a:r>
            <a:r>
              <a:rPr lang="de-DE" sz="1100" b="0" strike="noStrike" spc="-1" dirty="0">
                <a:solidFill>
                  <a:srgbClr val="000000"/>
                </a:solidFill>
                <a:uFill>
                  <a:solidFill>
                    <a:srgbClr val="FFFFFF"/>
                  </a:solidFill>
                </a:uFill>
                <a:latin typeface="Arial"/>
                <a:ea typeface="Droid Sans Fallback"/>
              </a:rPr>
              <a:t> unter Berücksichtigung von Bevölkerungszahlen und Bruttosozialprodukt in der Diskussion.</a:t>
            </a:r>
            <a:endParaRPr lang="de-DE" sz="1800" b="0" strike="noStrike" spc="-1" dirty="0">
              <a:solidFill>
                <a:srgbClr val="000000"/>
              </a:solidFill>
              <a:uFill>
                <a:solidFill>
                  <a:srgbClr val="FFFFFF"/>
                </a:solidFill>
              </a:uFill>
              <a:latin typeface="Arial"/>
            </a:endParaRPr>
          </a:p>
          <a:p>
            <a:pPr>
              <a:lnSpc>
                <a:spcPct val="100000"/>
              </a:lnSpc>
            </a:pPr>
            <a:r>
              <a:rPr lang="de-DE" sz="1100" b="0" strike="noStrike" spc="-1" dirty="0">
                <a:solidFill>
                  <a:srgbClr val="000000"/>
                </a:solidFill>
                <a:uFill>
                  <a:solidFill>
                    <a:srgbClr val="FFFFFF"/>
                  </a:solidFill>
                </a:uFill>
                <a:latin typeface="Arial"/>
                <a:ea typeface="Droid Sans Fallback"/>
              </a:rPr>
              <a:t>Flüchtlingsaufnahme der europäischen Länder 2014 unter Berücksichtigung von Bruttosozialprodukt und Bevölkerung:</a:t>
            </a:r>
            <a:endParaRPr lang="de-DE" sz="1800" b="0" strike="noStrike" spc="-1" dirty="0">
              <a:solidFill>
                <a:srgbClr val="000000"/>
              </a:solidFill>
              <a:uFill>
                <a:solidFill>
                  <a:srgbClr val="FFFFFF"/>
                </a:solidFill>
              </a:uFill>
              <a:latin typeface="Arial"/>
            </a:endParaRPr>
          </a:p>
          <a:p>
            <a:pPr>
              <a:lnSpc>
                <a:spcPct val="100000"/>
              </a:lnSpc>
            </a:pPr>
            <a:r>
              <a:rPr lang="de-DE" sz="1100" b="0" u="sng" strike="noStrike" spc="-1" dirty="0">
                <a:solidFill>
                  <a:srgbClr val="CCCCFF"/>
                </a:solidFill>
                <a:uFill>
                  <a:solidFill>
                    <a:srgbClr val="FFFFFF"/>
                  </a:solidFill>
                </a:uFill>
                <a:latin typeface="Arial"/>
                <a:ea typeface="Droid Sans Fallback"/>
              </a:rPr>
              <a:t>http://www.spiegel.de/politik/ausland/europa-wie-sich-die-fluechtlinge-verteilen-a-1030879.html</a:t>
            </a:r>
            <a:endParaRPr lang="de-DE" sz="1800" b="0" strike="noStrike" spc="-1" dirty="0">
              <a:solidFill>
                <a:srgbClr val="000000"/>
              </a:solidFill>
              <a:uFill>
                <a:solidFill>
                  <a:srgbClr val="FFFFFF"/>
                </a:solidFill>
              </a:uFill>
              <a:latin typeface="Arial"/>
            </a:endParaRPr>
          </a:p>
          <a:p>
            <a:pPr>
              <a:lnSpc>
                <a:spcPct val="100000"/>
              </a:lnSpc>
            </a:pPr>
            <a:endParaRPr lang="de-DE" sz="1800" b="0" strike="noStrike" spc="-1" dirty="0">
              <a:solidFill>
                <a:srgbClr val="000000"/>
              </a:solidFill>
              <a:uFill>
                <a:solidFill>
                  <a:srgbClr val="FFFFFF"/>
                </a:solidFill>
              </a:uFill>
              <a:latin typeface="Arial"/>
            </a:endParaRPr>
          </a:p>
          <a:p>
            <a:pPr>
              <a:lnSpc>
                <a:spcPct val="100000"/>
              </a:lnSpc>
            </a:pPr>
            <a:r>
              <a:rPr lang="de-DE" sz="1100" b="0" strike="noStrike" spc="-1" dirty="0">
                <a:solidFill>
                  <a:srgbClr val="000000"/>
                </a:solidFill>
                <a:uFill>
                  <a:solidFill>
                    <a:srgbClr val="FFFFFF"/>
                  </a:solidFill>
                </a:uFill>
                <a:latin typeface="Arial"/>
                <a:ea typeface="Droid Sans Fallback"/>
              </a:rPr>
              <a:t>Wohlfahrtsverbände und Pro Asyl setzen sich dagegen für ein </a:t>
            </a:r>
            <a:r>
              <a:rPr lang="de-DE" sz="1100" b="1" strike="noStrike" spc="-1" dirty="0">
                <a:solidFill>
                  <a:srgbClr val="000000"/>
                </a:solidFill>
                <a:uFill>
                  <a:solidFill>
                    <a:srgbClr val="FFFFFF"/>
                  </a:solidFill>
                </a:uFill>
                <a:latin typeface="Arial"/>
                <a:ea typeface="Droid Sans Fallback"/>
              </a:rPr>
              <a:t>Free Choice Modell</a:t>
            </a:r>
            <a:r>
              <a:rPr lang="de-DE" sz="1100" b="0" strike="noStrike" spc="-1" dirty="0">
                <a:solidFill>
                  <a:srgbClr val="000000"/>
                </a:solidFill>
                <a:uFill>
                  <a:solidFill>
                    <a:srgbClr val="FFFFFF"/>
                  </a:solidFill>
                </a:uFill>
                <a:latin typeface="Arial"/>
                <a:ea typeface="Droid Sans Fallback"/>
              </a:rPr>
              <a:t> ein, das es Flüchtlingen erlauben würde dorthin zu fliehen, wo sie soziale oder verwandtschaftliche Bezüge haben. Finanzielle Ungleichgewichte, die darüber entstehen, dass Flüchtlinge innerhalb der EU das Land frei wählen, in dem sie Asyl beantragen wollen, können mit finanziellen Ausgleichszahlungen ausgeglichen werden.</a:t>
            </a:r>
            <a:endParaRPr lang="de-DE" sz="1800" b="0" strike="noStrike" spc="-1" dirty="0">
              <a:solidFill>
                <a:srgbClr val="000000"/>
              </a:solidFill>
              <a:uFill>
                <a:solidFill>
                  <a:srgbClr val="FFFFFF"/>
                </a:solidFill>
              </a:uFill>
              <a:latin typeface="Arial"/>
            </a:endParaRPr>
          </a:p>
          <a:p>
            <a:pPr>
              <a:lnSpc>
                <a:spcPct val="100000"/>
              </a:lnSpc>
            </a:pPr>
            <a:r>
              <a:rPr lang="de-DE" sz="1100" b="0" u="sng" strike="noStrike" spc="-1" dirty="0">
                <a:solidFill>
                  <a:srgbClr val="CCCCFF"/>
                </a:solidFill>
                <a:uFill>
                  <a:solidFill>
                    <a:srgbClr val="FFFFFF"/>
                  </a:solidFill>
                </a:uFill>
                <a:latin typeface="Arial"/>
                <a:ea typeface="Droid Sans Fallback"/>
              </a:rPr>
              <a:t>http://www.proasyl.de/de/news/detail/news/fluechtlingsverteilung_warum_eu_quoten_das_problem_nicht_loesen/</a:t>
            </a:r>
            <a:endParaRPr lang="de-DE" sz="1800" b="0" strike="noStrike" spc="-1" dirty="0">
              <a:solidFill>
                <a:srgbClr val="000000"/>
              </a:solidFill>
              <a:uFill>
                <a:solidFill>
                  <a:srgbClr val="FFFFFF"/>
                </a:solidFill>
              </a:uFill>
              <a:latin typeface="Arial"/>
            </a:endParaRPr>
          </a:p>
          <a:p>
            <a:pPr>
              <a:lnSpc>
                <a:spcPct val="100000"/>
              </a:lnSpc>
            </a:pPr>
            <a:endParaRPr lang="de-DE" sz="1800" b="0" strike="noStrike" spc="-1" dirty="0">
              <a:solidFill>
                <a:srgbClr val="000000"/>
              </a:solidFill>
              <a:uFill>
                <a:solidFill>
                  <a:srgbClr val="FFFFFF"/>
                </a:solidFill>
              </a:uFill>
              <a:latin typeface="Arial"/>
            </a:endParaRPr>
          </a:p>
          <a:p>
            <a:pPr>
              <a:lnSpc>
                <a:spcPct val="100000"/>
              </a:lnSpc>
            </a:pPr>
            <a:r>
              <a:rPr lang="de-DE" sz="1100" b="0" strike="noStrike" spc="-1" dirty="0">
                <a:solidFill>
                  <a:srgbClr val="000000"/>
                </a:solidFill>
                <a:uFill>
                  <a:solidFill>
                    <a:srgbClr val="FFFFFF"/>
                  </a:solidFill>
                </a:uFill>
                <a:latin typeface="Arial"/>
                <a:ea typeface="Droid Sans Fallback"/>
              </a:rPr>
              <a:t>Schweden hat sich beispielsweise immer an internationalen Hilfsprogrammen beteiligt und in den letzten Jahren viele Bürgerkriegsflüchtlinge aufgenommen. Daher versuchen sich viele Flüchtlinge, zu Freunden und Verwandten nach Schweden durchzuschlagen und eine Registrierung in Deutschland zu vermeiden. So haben 179 Flüchtlinge, die am 15.9.15 mit einem Sonderzug von München nach Berlin fahren sollten, den Zug unterwegs verlassen und sind untergetaucht, weil sie sich nicht in Berlin polizeilich registrieren lassen sondern weiterreisen wollen.</a:t>
            </a:r>
            <a:endParaRPr lang="de-DE" sz="1800" b="0" strike="noStrike" spc="-1" dirty="0">
              <a:solidFill>
                <a:srgbClr val="000000"/>
              </a:solidFill>
              <a:uFill>
                <a:solidFill>
                  <a:srgbClr val="FFFFFF"/>
                </a:solidFill>
              </a:uFill>
              <a:latin typeface="Arial"/>
            </a:endParaRPr>
          </a:p>
          <a:p>
            <a:pPr>
              <a:lnSpc>
                <a:spcPct val="100000"/>
              </a:lnSpc>
            </a:pPr>
            <a:r>
              <a:rPr lang="de-DE" sz="1100" b="0" u="sng" strike="noStrike" spc="-1" dirty="0">
                <a:solidFill>
                  <a:srgbClr val="CCCCFF"/>
                </a:solidFill>
                <a:uFill>
                  <a:solidFill>
                    <a:srgbClr val="FFFFFF"/>
                  </a:solidFill>
                </a:uFill>
                <a:latin typeface="Arial"/>
                <a:ea typeface="Droid Sans Fallback"/>
              </a:rPr>
              <a:t>http://www.sueddeutsche.de/politik/drama-am-fehmarnbelt-was-die-fluechtlinge-in-den-norden-zieht-1.2641993</a:t>
            </a:r>
            <a:endParaRPr lang="de-DE" sz="1800" b="0" strike="noStrike" spc="-1" dirty="0">
              <a:solidFill>
                <a:srgbClr val="000000"/>
              </a:solidFill>
              <a:uFill>
                <a:solidFill>
                  <a:srgbClr val="FFFFFF"/>
                </a:solidFill>
              </a:uFill>
              <a:latin typeface="Arial"/>
            </a:endParaRPr>
          </a:p>
          <a:p>
            <a:pPr>
              <a:lnSpc>
                <a:spcPct val="100000"/>
              </a:lnSpc>
            </a:pPr>
            <a:r>
              <a:rPr lang="de-DE" sz="1100" b="0" u="sng" strike="noStrike" spc="-1" dirty="0">
                <a:solidFill>
                  <a:srgbClr val="CCCCFF"/>
                </a:solidFill>
                <a:uFill>
                  <a:solidFill>
                    <a:srgbClr val="FFFFFF"/>
                  </a:solidFill>
                </a:uFill>
                <a:latin typeface="Arial"/>
                <a:ea typeface="Droid Sans Fallback"/>
              </a:rPr>
              <a:t>http://www.taz.de/!5227091/</a:t>
            </a:r>
            <a:endParaRPr lang="de-DE" sz="1800" b="0" strike="noStrike" spc="-1" dirty="0">
              <a:solidFill>
                <a:srgbClr val="000000"/>
              </a:solidFill>
              <a:uFill>
                <a:solidFill>
                  <a:srgbClr val="FFFFFF"/>
                </a:solidFill>
              </a:uFill>
              <a:latin typeface="Arial"/>
            </a:endParaRPr>
          </a:p>
          <a:p>
            <a:pPr>
              <a:lnSpc>
                <a:spcPct val="100000"/>
              </a:lnSpc>
            </a:pPr>
            <a:endParaRPr lang="de-DE" sz="1800" b="0" strike="noStrike" spc="-1" dirty="0">
              <a:solidFill>
                <a:srgbClr val="000000"/>
              </a:solidFill>
              <a:uFill>
                <a:solidFill>
                  <a:srgbClr val="FFFFFF"/>
                </a:solidFill>
              </a:uFill>
              <a:latin typeface="Arial"/>
            </a:endParaRPr>
          </a:p>
          <a:p>
            <a:pPr>
              <a:lnSpc>
                <a:spcPct val="100000"/>
              </a:lnSpc>
            </a:pPr>
            <a:endParaRPr lang="de-DE" sz="1800" b="0" strike="noStrike" spc="-1" dirty="0">
              <a:solidFill>
                <a:srgbClr val="000000"/>
              </a:solidFill>
              <a:uFill>
                <a:solidFill>
                  <a:srgbClr val="FFFFFF"/>
                </a:solidFill>
              </a:uFill>
              <a:latin typeface="Arial"/>
            </a:endParaRPr>
          </a:p>
          <a:p>
            <a:pPr>
              <a:lnSpc>
                <a:spcPct val="100000"/>
              </a:lnSpc>
            </a:pPr>
            <a:endParaRPr lang="de-DE" sz="1800" b="0" strike="noStrike" spc="-1" dirty="0">
              <a:solidFill>
                <a:srgbClr val="000000"/>
              </a:solidFill>
              <a:uFill>
                <a:solidFill>
                  <a:srgbClr val="FFFFFF"/>
                </a:solidFill>
              </a:uFill>
              <a:latin typeface="Arial"/>
            </a:endParaRPr>
          </a:p>
          <a:p>
            <a:pPr>
              <a:lnSpc>
                <a:spcPct val="100000"/>
              </a:lnSpc>
            </a:pPr>
            <a:endParaRPr lang="de-DE" sz="1800" b="0" strike="noStrike" spc="-1" dirty="0">
              <a:solidFill>
                <a:srgbClr val="000000"/>
              </a:solidFill>
              <a:uFill>
                <a:solidFill>
                  <a:srgbClr val="FFFFFF"/>
                </a:solidFill>
              </a:uFill>
              <a:latin typeface="Arial"/>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26" name="PlaceHolder 1"/>
          <p:cNvSpPr>
            <a:spLocks noGrp="1"/>
          </p:cNvSpPr>
          <p:nvPr>
            <p:ph type="title"/>
          </p:nvPr>
        </p:nvSpPr>
        <p:spPr>
          <a:xfrm>
            <a:off x="504000" y="301320"/>
            <a:ext cx="9072000" cy="1261800"/>
          </a:xfrm>
          <a:prstGeom prst="rect">
            <a:avLst/>
          </a:prstGeom>
        </p:spPr>
        <p:txBody>
          <a:bodyPr lIns="0" tIns="0" rIns="0" bIns="0" anchor="ctr"/>
          <a:lstStyle/>
          <a:p>
            <a:pPr algn="ctr"/>
            <a:endParaRPr lang="de-DE" sz="4400" b="0" strike="noStrike" spc="-1">
              <a:solidFill>
                <a:srgbClr val="000000"/>
              </a:solidFill>
              <a:uFill>
                <a:solidFill>
                  <a:srgbClr val="FFFFFF"/>
                </a:solidFill>
              </a:uFill>
              <a:latin typeface="Arial"/>
            </a:endParaRPr>
          </a:p>
        </p:txBody>
      </p:sp>
      <p:sp>
        <p:nvSpPr>
          <p:cNvPr id="27" name="PlaceHolder 2"/>
          <p:cNvSpPr>
            <a:spLocks noGrp="1"/>
          </p:cNvSpPr>
          <p:nvPr>
            <p:ph type="body"/>
          </p:nvPr>
        </p:nvSpPr>
        <p:spPr>
          <a:xfrm>
            <a:off x="504000" y="1768680"/>
            <a:ext cx="9072000" cy="2090880"/>
          </a:xfrm>
          <a:prstGeom prst="rect">
            <a:avLst/>
          </a:prstGeom>
        </p:spPr>
        <p:txBody>
          <a:bodyPr lIns="0" tIns="0" rIns="0" bIns="0"/>
          <a:lstStyle/>
          <a:p>
            <a:endParaRPr lang="de-DE" sz="3200" b="0" strike="noStrike" spc="-1">
              <a:solidFill>
                <a:srgbClr val="000000"/>
              </a:solidFill>
              <a:uFill>
                <a:solidFill>
                  <a:srgbClr val="FFFFFF"/>
                </a:solidFill>
              </a:uFill>
              <a:latin typeface="Arial"/>
            </a:endParaRPr>
          </a:p>
        </p:txBody>
      </p:sp>
      <p:sp>
        <p:nvSpPr>
          <p:cNvPr id="28" name="PlaceHolder 3"/>
          <p:cNvSpPr>
            <a:spLocks noGrp="1"/>
          </p:cNvSpPr>
          <p:nvPr>
            <p:ph type="body"/>
          </p:nvPr>
        </p:nvSpPr>
        <p:spPr>
          <a:xfrm>
            <a:off x="504000" y="4058640"/>
            <a:ext cx="9072000" cy="2090880"/>
          </a:xfrm>
          <a:prstGeom prst="rect">
            <a:avLst/>
          </a:prstGeom>
        </p:spPr>
        <p:txBody>
          <a:bodyPr lIns="0" tIns="0" rIns="0" bIns="0"/>
          <a:lstStyle/>
          <a:p>
            <a:endParaRPr lang="de-DE" sz="3200" b="0" strike="noStrike" spc="-1">
              <a:solidFill>
                <a:srgbClr val="000000"/>
              </a:solidFill>
              <a:uFill>
                <a:solidFill>
                  <a:srgbClr val="FFFFFF"/>
                </a:solidFill>
              </a:uFill>
              <a:latin typeface="Arial"/>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29" name="PlaceHolder 1"/>
          <p:cNvSpPr>
            <a:spLocks noGrp="1"/>
          </p:cNvSpPr>
          <p:nvPr>
            <p:ph type="title"/>
          </p:nvPr>
        </p:nvSpPr>
        <p:spPr>
          <a:xfrm>
            <a:off x="504000" y="301320"/>
            <a:ext cx="9072000" cy="1261800"/>
          </a:xfrm>
          <a:prstGeom prst="rect">
            <a:avLst/>
          </a:prstGeom>
        </p:spPr>
        <p:txBody>
          <a:bodyPr lIns="0" tIns="0" rIns="0" bIns="0" anchor="ctr"/>
          <a:lstStyle/>
          <a:p>
            <a:pPr algn="ctr"/>
            <a:endParaRPr lang="de-DE" sz="4400" b="0" strike="noStrike" spc="-1">
              <a:solidFill>
                <a:srgbClr val="000000"/>
              </a:solidFill>
              <a:uFill>
                <a:solidFill>
                  <a:srgbClr val="FFFFFF"/>
                </a:solidFill>
              </a:uFill>
              <a:latin typeface="Arial"/>
            </a:endParaRPr>
          </a:p>
        </p:txBody>
      </p:sp>
      <p:sp>
        <p:nvSpPr>
          <p:cNvPr id="30" name="PlaceHolder 2"/>
          <p:cNvSpPr>
            <a:spLocks noGrp="1"/>
          </p:cNvSpPr>
          <p:nvPr>
            <p:ph type="body"/>
          </p:nvPr>
        </p:nvSpPr>
        <p:spPr>
          <a:xfrm>
            <a:off x="504000" y="1768680"/>
            <a:ext cx="4426920" cy="2090880"/>
          </a:xfrm>
          <a:prstGeom prst="rect">
            <a:avLst/>
          </a:prstGeom>
        </p:spPr>
        <p:txBody>
          <a:bodyPr lIns="0" tIns="0" rIns="0" bIns="0"/>
          <a:lstStyle/>
          <a:p>
            <a:endParaRPr lang="de-DE" sz="3200" b="0" strike="noStrike" spc="-1">
              <a:solidFill>
                <a:srgbClr val="000000"/>
              </a:solidFill>
              <a:uFill>
                <a:solidFill>
                  <a:srgbClr val="FFFFFF"/>
                </a:solidFill>
              </a:uFill>
              <a:latin typeface="Arial"/>
            </a:endParaRPr>
          </a:p>
        </p:txBody>
      </p:sp>
      <p:sp>
        <p:nvSpPr>
          <p:cNvPr id="31" name="PlaceHolder 3"/>
          <p:cNvSpPr>
            <a:spLocks noGrp="1"/>
          </p:cNvSpPr>
          <p:nvPr>
            <p:ph type="body"/>
          </p:nvPr>
        </p:nvSpPr>
        <p:spPr>
          <a:xfrm>
            <a:off x="5152680" y="1768680"/>
            <a:ext cx="4426920" cy="2090880"/>
          </a:xfrm>
          <a:prstGeom prst="rect">
            <a:avLst/>
          </a:prstGeom>
        </p:spPr>
        <p:txBody>
          <a:bodyPr lIns="0" tIns="0" rIns="0" bIns="0"/>
          <a:lstStyle/>
          <a:p>
            <a:endParaRPr lang="de-DE" sz="3200" b="0" strike="noStrike" spc="-1">
              <a:solidFill>
                <a:srgbClr val="000000"/>
              </a:solidFill>
              <a:uFill>
                <a:solidFill>
                  <a:srgbClr val="FFFFFF"/>
                </a:solidFill>
              </a:uFill>
              <a:latin typeface="Arial"/>
            </a:endParaRPr>
          </a:p>
        </p:txBody>
      </p:sp>
      <p:sp>
        <p:nvSpPr>
          <p:cNvPr id="32" name="PlaceHolder 4"/>
          <p:cNvSpPr>
            <a:spLocks noGrp="1"/>
          </p:cNvSpPr>
          <p:nvPr>
            <p:ph type="body"/>
          </p:nvPr>
        </p:nvSpPr>
        <p:spPr>
          <a:xfrm>
            <a:off x="5152680" y="4058640"/>
            <a:ext cx="4426920" cy="2090880"/>
          </a:xfrm>
          <a:prstGeom prst="rect">
            <a:avLst/>
          </a:prstGeom>
        </p:spPr>
        <p:txBody>
          <a:bodyPr lIns="0" tIns="0" rIns="0" bIns="0"/>
          <a:lstStyle/>
          <a:p>
            <a:endParaRPr lang="de-DE" sz="3200" b="0" strike="noStrike" spc="-1">
              <a:solidFill>
                <a:srgbClr val="000000"/>
              </a:solidFill>
              <a:uFill>
                <a:solidFill>
                  <a:srgbClr val="FFFFFF"/>
                </a:solidFill>
              </a:uFill>
              <a:latin typeface="Arial"/>
            </a:endParaRPr>
          </a:p>
        </p:txBody>
      </p:sp>
      <p:sp>
        <p:nvSpPr>
          <p:cNvPr id="33" name="PlaceHolder 5"/>
          <p:cNvSpPr>
            <a:spLocks noGrp="1"/>
          </p:cNvSpPr>
          <p:nvPr>
            <p:ph type="body"/>
          </p:nvPr>
        </p:nvSpPr>
        <p:spPr>
          <a:xfrm>
            <a:off x="504000" y="4058640"/>
            <a:ext cx="4426920" cy="2090880"/>
          </a:xfrm>
          <a:prstGeom prst="rect">
            <a:avLst/>
          </a:prstGeom>
        </p:spPr>
        <p:txBody>
          <a:bodyPr lIns="0" tIns="0" rIns="0" bIns="0"/>
          <a:lstStyle/>
          <a:p>
            <a:endParaRPr lang="de-DE" sz="3200" b="0" strike="noStrike" spc="-1">
              <a:solidFill>
                <a:srgbClr val="000000"/>
              </a:solidFill>
              <a:uFill>
                <a:solidFill>
                  <a:srgbClr val="FFFFFF"/>
                </a:solidFill>
              </a:uFill>
              <a:latin typeface="Arial"/>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34" name="PlaceHolder 1"/>
          <p:cNvSpPr>
            <a:spLocks noGrp="1"/>
          </p:cNvSpPr>
          <p:nvPr>
            <p:ph type="title"/>
          </p:nvPr>
        </p:nvSpPr>
        <p:spPr>
          <a:xfrm>
            <a:off x="504000" y="301320"/>
            <a:ext cx="9072000" cy="1261800"/>
          </a:xfrm>
          <a:prstGeom prst="rect">
            <a:avLst/>
          </a:prstGeom>
        </p:spPr>
        <p:txBody>
          <a:bodyPr lIns="0" tIns="0" rIns="0" bIns="0" anchor="ctr"/>
          <a:lstStyle/>
          <a:p>
            <a:pPr algn="ctr"/>
            <a:endParaRPr lang="de-DE" sz="4400" b="0" strike="noStrike" spc="-1">
              <a:solidFill>
                <a:srgbClr val="000000"/>
              </a:solidFill>
              <a:uFill>
                <a:solidFill>
                  <a:srgbClr val="FFFFFF"/>
                </a:solidFill>
              </a:uFill>
              <a:latin typeface="Arial"/>
            </a:endParaRPr>
          </a:p>
        </p:txBody>
      </p:sp>
      <p:sp>
        <p:nvSpPr>
          <p:cNvPr id="35" name="PlaceHolder 2"/>
          <p:cNvSpPr>
            <a:spLocks noGrp="1"/>
          </p:cNvSpPr>
          <p:nvPr>
            <p:ph type="body"/>
          </p:nvPr>
        </p:nvSpPr>
        <p:spPr>
          <a:xfrm>
            <a:off x="504000" y="1768680"/>
            <a:ext cx="9072000" cy="4384080"/>
          </a:xfrm>
          <a:prstGeom prst="rect">
            <a:avLst/>
          </a:prstGeom>
        </p:spPr>
        <p:txBody>
          <a:bodyPr lIns="0" tIns="0" rIns="0" bIns="0"/>
          <a:lstStyle/>
          <a:p>
            <a:endParaRPr lang="de-DE" sz="3200" b="0" strike="noStrike" spc="-1">
              <a:solidFill>
                <a:srgbClr val="000000"/>
              </a:solidFill>
              <a:uFill>
                <a:solidFill>
                  <a:srgbClr val="FFFFFF"/>
                </a:solidFill>
              </a:uFill>
              <a:latin typeface="Arial"/>
            </a:endParaRPr>
          </a:p>
        </p:txBody>
      </p:sp>
      <p:sp>
        <p:nvSpPr>
          <p:cNvPr id="36" name="PlaceHolder 3"/>
          <p:cNvSpPr>
            <a:spLocks noGrp="1"/>
          </p:cNvSpPr>
          <p:nvPr>
            <p:ph type="body"/>
          </p:nvPr>
        </p:nvSpPr>
        <p:spPr>
          <a:xfrm>
            <a:off x="504000" y="1768680"/>
            <a:ext cx="9072000" cy="4384080"/>
          </a:xfrm>
          <a:prstGeom prst="rect">
            <a:avLst/>
          </a:prstGeom>
        </p:spPr>
        <p:txBody>
          <a:bodyPr lIns="0" tIns="0" rIns="0" bIns="0"/>
          <a:lstStyle/>
          <a:p>
            <a:endParaRPr lang="de-DE" sz="3200" b="0" strike="noStrike" spc="-1">
              <a:solidFill>
                <a:srgbClr val="000000"/>
              </a:solidFill>
              <a:uFill>
                <a:solidFill>
                  <a:srgbClr val="FFFFFF"/>
                </a:solidFill>
              </a:uFill>
              <a:latin typeface="Arial"/>
            </a:endParaRPr>
          </a:p>
        </p:txBody>
      </p:sp>
      <p:pic>
        <p:nvPicPr>
          <p:cNvPr id="37" name="Grafik 36"/>
          <p:cNvPicPr/>
          <p:nvPr/>
        </p:nvPicPr>
        <p:blipFill>
          <a:blip r:embed="rId2"/>
          <a:stretch/>
        </p:blipFill>
        <p:spPr>
          <a:xfrm>
            <a:off x="2292480" y="1768680"/>
            <a:ext cx="5494680" cy="4384080"/>
          </a:xfrm>
          <a:prstGeom prst="rect">
            <a:avLst/>
          </a:prstGeom>
          <a:ln>
            <a:noFill/>
          </a:ln>
        </p:spPr>
      </p:pic>
      <p:pic>
        <p:nvPicPr>
          <p:cNvPr id="38" name="Grafik 37"/>
          <p:cNvPicPr/>
          <p:nvPr/>
        </p:nvPicPr>
        <p:blipFill>
          <a:blip r:embed="rId2"/>
          <a:stretch/>
        </p:blipFill>
        <p:spPr>
          <a:xfrm>
            <a:off x="2292480" y="1768680"/>
            <a:ext cx="5494680" cy="4384080"/>
          </a:xfrm>
          <a:prstGeom prst="rect">
            <a:avLst/>
          </a:prstGeom>
          <a:ln>
            <a:noFill/>
          </a:ln>
        </p:spPr>
      </p:pic>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44" name="PlaceHolder 1"/>
          <p:cNvSpPr>
            <a:spLocks noGrp="1"/>
          </p:cNvSpPr>
          <p:nvPr>
            <p:ph type="title"/>
          </p:nvPr>
        </p:nvSpPr>
        <p:spPr>
          <a:xfrm>
            <a:off x="504000" y="301320"/>
            <a:ext cx="9072000" cy="1261800"/>
          </a:xfrm>
          <a:prstGeom prst="rect">
            <a:avLst/>
          </a:prstGeom>
        </p:spPr>
        <p:txBody>
          <a:bodyPr lIns="0" tIns="0" rIns="0" bIns="0" anchor="ctr"/>
          <a:lstStyle/>
          <a:p>
            <a:pPr algn="ctr"/>
            <a:endParaRPr lang="de-DE" sz="4400" b="0" strike="noStrike" spc="-1">
              <a:solidFill>
                <a:srgbClr val="000000"/>
              </a:solidFill>
              <a:uFill>
                <a:solidFill>
                  <a:srgbClr val="FFFFFF"/>
                </a:solidFill>
              </a:uFill>
              <a:latin typeface="Arial"/>
            </a:endParaRPr>
          </a:p>
        </p:txBody>
      </p:sp>
      <p:sp>
        <p:nvSpPr>
          <p:cNvPr id="45" name="PlaceHolder 2"/>
          <p:cNvSpPr>
            <a:spLocks noGrp="1"/>
          </p:cNvSpPr>
          <p:nvPr>
            <p:ph type="subTitle"/>
          </p:nvPr>
        </p:nvSpPr>
        <p:spPr>
          <a:xfrm>
            <a:off x="504000" y="1768680"/>
            <a:ext cx="9072000" cy="4384080"/>
          </a:xfrm>
          <a:prstGeom prst="rect">
            <a:avLst/>
          </a:prstGeom>
        </p:spPr>
        <p:txBody>
          <a:bodyPr lIns="0" tIns="0" rIns="0" bIns="0" anchor="ctr"/>
          <a:lstStyle/>
          <a:p>
            <a:pPr algn="ctr"/>
            <a:endParaRPr lang="de-DE" sz="3200" b="0" strike="noStrike" spc="-1">
              <a:solidFill>
                <a:srgbClr val="000000"/>
              </a:solidFill>
              <a:uFill>
                <a:solidFill>
                  <a:srgbClr val="FFFFFF"/>
                </a:solidFill>
              </a:uFill>
              <a:latin typeface="Arial"/>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46" name="PlaceHolder 1"/>
          <p:cNvSpPr>
            <a:spLocks noGrp="1"/>
          </p:cNvSpPr>
          <p:nvPr>
            <p:ph type="title"/>
          </p:nvPr>
        </p:nvSpPr>
        <p:spPr>
          <a:xfrm>
            <a:off x="504000" y="301320"/>
            <a:ext cx="9072000" cy="1261800"/>
          </a:xfrm>
          <a:prstGeom prst="rect">
            <a:avLst/>
          </a:prstGeom>
        </p:spPr>
        <p:txBody>
          <a:bodyPr lIns="0" tIns="0" rIns="0" bIns="0" anchor="ctr"/>
          <a:lstStyle/>
          <a:p>
            <a:pPr algn="ctr"/>
            <a:endParaRPr lang="de-DE" sz="4400" b="0" strike="noStrike" spc="-1">
              <a:solidFill>
                <a:srgbClr val="000000"/>
              </a:solidFill>
              <a:uFill>
                <a:solidFill>
                  <a:srgbClr val="FFFFFF"/>
                </a:solidFill>
              </a:uFill>
              <a:latin typeface="Arial"/>
            </a:endParaRPr>
          </a:p>
        </p:txBody>
      </p:sp>
      <p:sp>
        <p:nvSpPr>
          <p:cNvPr id="47" name="PlaceHolder 2"/>
          <p:cNvSpPr>
            <a:spLocks noGrp="1"/>
          </p:cNvSpPr>
          <p:nvPr>
            <p:ph type="body"/>
          </p:nvPr>
        </p:nvSpPr>
        <p:spPr>
          <a:xfrm>
            <a:off x="504000" y="1768680"/>
            <a:ext cx="9072000" cy="4384080"/>
          </a:xfrm>
          <a:prstGeom prst="rect">
            <a:avLst/>
          </a:prstGeom>
        </p:spPr>
        <p:txBody>
          <a:bodyPr lIns="0" tIns="0" rIns="0" bIns="0"/>
          <a:lstStyle/>
          <a:p>
            <a:endParaRPr lang="de-DE" sz="3200" b="0" strike="noStrike" spc="-1">
              <a:solidFill>
                <a:srgbClr val="000000"/>
              </a:solidFill>
              <a:uFill>
                <a:solidFill>
                  <a:srgbClr val="FFFFFF"/>
                </a:solidFill>
              </a:uFill>
              <a:latin typeface="Arial"/>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48" name="PlaceHolder 1"/>
          <p:cNvSpPr>
            <a:spLocks noGrp="1"/>
          </p:cNvSpPr>
          <p:nvPr>
            <p:ph type="title"/>
          </p:nvPr>
        </p:nvSpPr>
        <p:spPr>
          <a:xfrm>
            <a:off x="504000" y="301320"/>
            <a:ext cx="9072000" cy="1261800"/>
          </a:xfrm>
          <a:prstGeom prst="rect">
            <a:avLst/>
          </a:prstGeom>
        </p:spPr>
        <p:txBody>
          <a:bodyPr lIns="0" tIns="0" rIns="0" bIns="0" anchor="ctr"/>
          <a:lstStyle/>
          <a:p>
            <a:pPr algn="ctr"/>
            <a:endParaRPr lang="de-DE" sz="4400" b="0" strike="noStrike" spc="-1">
              <a:solidFill>
                <a:srgbClr val="000000"/>
              </a:solidFill>
              <a:uFill>
                <a:solidFill>
                  <a:srgbClr val="FFFFFF"/>
                </a:solidFill>
              </a:uFill>
              <a:latin typeface="Arial"/>
            </a:endParaRPr>
          </a:p>
        </p:txBody>
      </p:sp>
      <p:sp>
        <p:nvSpPr>
          <p:cNvPr id="49" name="PlaceHolder 2"/>
          <p:cNvSpPr>
            <a:spLocks noGrp="1"/>
          </p:cNvSpPr>
          <p:nvPr>
            <p:ph type="body"/>
          </p:nvPr>
        </p:nvSpPr>
        <p:spPr>
          <a:xfrm>
            <a:off x="504000" y="1768680"/>
            <a:ext cx="4426920" cy="4384080"/>
          </a:xfrm>
          <a:prstGeom prst="rect">
            <a:avLst/>
          </a:prstGeom>
        </p:spPr>
        <p:txBody>
          <a:bodyPr lIns="0" tIns="0" rIns="0" bIns="0"/>
          <a:lstStyle/>
          <a:p>
            <a:endParaRPr lang="de-DE" sz="3200" b="0" strike="noStrike" spc="-1">
              <a:solidFill>
                <a:srgbClr val="000000"/>
              </a:solidFill>
              <a:uFill>
                <a:solidFill>
                  <a:srgbClr val="FFFFFF"/>
                </a:solidFill>
              </a:uFill>
              <a:latin typeface="Arial"/>
            </a:endParaRPr>
          </a:p>
        </p:txBody>
      </p:sp>
      <p:sp>
        <p:nvSpPr>
          <p:cNvPr id="50" name="PlaceHolder 3"/>
          <p:cNvSpPr>
            <a:spLocks noGrp="1"/>
          </p:cNvSpPr>
          <p:nvPr>
            <p:ph type="body"/>
          </p:nvPr>
        </p:nvSpPr>
        <p:spPr>
          <a:xfrm>
            <a:off x="5152680" y="1768680"/>
            <a:ext cx="4426920" cy="4384080"/>
          </a:xfrm>
          <a:prstGeom prst="rect">
            <a:avLst/>
          </a:prstGeom>
        </p:spPr>
        <p:txBody>
          <a:bodyPr lIns="0" tIns="0" rIns="0" bIns="0"/>
          <a:lstStyle/>
          <a:p>
            <a:endParaRPr lang="de-DE" sz="3200" b="0" strike="noStrike" spc="-1">
              <a:solidFill>
                <a:srgbClr val="000000"/>
              </a:solidFill>
              <a:uFill>
                <a:solidFill>
                  <a:srgbClr val="FFFFFF"/>
                </a:solidFill>
              </a:uFill>
              <a:latin typeface="Arial"/>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51" name="PlaceHolder 1"/>
          <p:cNvSpPr>
            <a:spLocks noGrp="1"/>
          </p:cNvSpPr>
          <p:nvPr>
            <p:ph type="title"/>
          </p:nvPr>
        </p:nvSpPr>
        <p:spPr>
          <a:xfrm>
            <a:off x="504000" y="301320"/>
            <a:ext cx="9072000" cy="1261800"/>
          </a:xfrm>
          <a:prstGeom prst="rect">
            <a:avLst/>
          </a:prstGeom>
        </p:spPr>
        <p:txBody>
          <a:bodyPr lIns="0" tIns="0" rIns="0" bIns="0" anchor="ctr"/>
          <a:lstStyle/>
          <a:p>
            <a:pPr algn="ctr"/>
            <a:endParaRPr lang="de-DE" sz="4400" b="0" strike="noStrike" spc="-1">
              <a:solidFill>
                <a:srgbClr val="000000"/>
              </a:solidFill>
              <a:uFill>
                <a:solidFill>
                  <a:srgbClr val="FFFFFF"/>
                </a:solidFill>
              </a:uFill>
              <a:latin typeface="Arial"/>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52" name="PlaceHolder 1"/>
          <p:cNvSpPr>
            <a:spLocks noGrp="1"/>
          </p:cNvSpPr>
          <p:nvPr>
            <p:ph type="subTitle"/>
          </p:nvPr>
        </p:nvSpPr>
        <p:spPr>
          <a:xfrm>
            <a:off x="504000" y="301320"/>
            <a:ext cx="9072000" cy="5850360"/>
          </a:xfrm>
          <a:prstGeom prst="rect">
            <a:avLst/>
          </a:prstGeom>
        </p:spPr>
        <p:txBody>
          <a:bodyPr lIns="0" tIns="0" rIns="0" bIns="0" anchor="ctr"/>
          <a:lstStyle/>
          <a:p>
            <a:pPr algn="ctr"/>
            <a:endParaRPr lang="de-DE" sz="3200" b="0" strike="noStrike" spc="-1">
              <a:solidFill>
                <a:srgbClr val="000000"/>
              </a:solidFill>
              <a:uFill>
                <a:solidFill>
                  <a:srgbClr val="FFFFFF"/>
                </a:solidFill>
              </a:uFill>
              <a:latin typeface="Arial"/>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53" name="PlaceHolder 1"/>
          <p:cNvSpPr>
            <a:spLocks noGrp="1"/>
          </p:cNvSpPr>
          <p:nvPr>
            <p:ph type="title"/>
          </p:nvPr>
        </p:nvSpPr>
        <p:spPr>
          <a:xfrm>
            <a:off x="504000" y="301320"/>
            <a:ext cx="9072000" cy="1261800"/>
          </a:xfrm>
          <a:prstGeom prst="rect">
            <a:avLst/>
          </a:prstGeom>
        </p:spPr>
        <p:txBody>
          <a:bodyPr lIns="0" tIns="0" rIns="0" bIns="0" anchor="ctr"/>
          <a:lstStyle/>
          <a:p>
            <a:pPr algn="ctr"/>
            <a:endParaRPr lang="de-DE" sz="4400" b="0" strike="noStrike" spc="-1">
              <a:solidFill>
                <a:srgbClr val="000000"/>
              </a:solidFill>
              <a:uFill>
                <a:solidFill>
                  <a:srgbClr val="FFFFFF"/>
                </a:solidFill>
              </a:uFill>
              <a:latin typeface="Arial"/>
            </a:endParaRPr>
          </a:p>
        </p:txBody>
      </p:sp>
      <p:sp>
        <p:nvSpPr>
          <p:cNvPr id="54" name="PlaceHolder 2"/>
          <p:cNvSpPr>
            <a:spLocks noGrp="1"/>
          </p:cNvSpPr>
          <p:nvPr>
            <p:ph type="body"/>
          </p:nvPr>
        </p:nvSpPr>
        <p:spPr>
          <a:xfrm>
            <a:off x="504000" y="1768680"/>
            <a:ext cx="4426920" cy="2090880"/>
          </a:xfrm>
          <a:prstGeom prst="rect">
            <a:avLst/>
          </a:prstGeom>
        </p:spPr>
        <p:txBody>
          <a:bodyPr lIns="0" tIns="0" rIns="0" bIns="0"/>
          <a:lstStyle/>
          <a:p>
            <a:endParaRPr lang="de-DE" sz="3200" b="0" strike="noStrike" spc="-1">
              <a:solidFill>
                <a:srgbClr val="000000"/>
              </a:solidFill>
              <a:uFill>
                <a:solidFill>
                  <a:srgbClr val="FFFFFF"/>
                </a:solidFill>
              </a:uFill>
              <a:latin typeface="Arial"/>
            </a:endParaRPr>
          </a:p>
        </p:txBody>
      </p:sp>
      <p:sp>
        <p:nvSpPr>
          <p:cNvPr id="55" name="PlaceHolder 3"/>
          <p:cNvSpPr>
            <a:spLocks noGrp="1"/>
          </p:cNvSpPr>
          <p:nvPr>
            <p:ph type="body"/>
          </p:nvPr>
        </p:nvSpPr>
        <p:spPr>
          <a:xfrm>
            <a:off x="504000" y="4058640"/>
            <a:ext cx="4426920" cy="2090880"/>
          </a:xfrm>
          <a:prstGeom prst="rect">
            <a:avLst/>
          </a:prstGeom>
        </p:spPr>
        <p:txBody>
          <a:bodyPr lIns="0" tIns="0" rIns="0" bIns="0"/>
          <a:lstStyle/>
          <a:p>
            <a:endParaRPr lang="de-DE" sz="3200" b="0" strike="noStrike" spc="-1">
              <a:solidFill>
                <a:srgbClr val="000000"/>
              </a:solidFill>
              <a:uFill>
                <a:solidFill>
                  <a:srgbClr val="FFFFFF"/>
                </a:solidFill>
              </a:uFill>
              <a:latin typeface="Arial"/>
            </a:endParaRPr>
          </a:p>
        </p:txBody>
      </p:sp>
      <p:sp>
        <p:nvSpPr>
          <p:cNvPr id="56" name="PlaceHolder 4"/>
          <p:cNvSpPr>
            <a:spLocks noGrp="1"/>
          </p:cNvSpPr>
          <p:nvPr>
            <p:ph type="body"/>
          </p:nvPr>
        </p:nvSpPr>
        <p:spPr>
          <a:xfrm>
            <a:off x="5152680" y="1768680"/>
            <a:ext cx="4426920" cy="4384080"/>
          </a:xfrm>
          <a:prstGeom prst="rect">
            <a:avLst/>
          </a:prstGeom>
        </p:spPr>
        <p:txBody>
          <a:bodyPr lIns="0" tIns="0" rIns="0" bIns="0"/>
          <a:lstStyle/>
          <a:p>
            <a:endParaRPr lang="de-DE" sz="3200" b="0" strike="noStrike" spc="-1">
              <a:solidFill>
                <a:srgbClr val="000000"/>
              </a:solidFill>
              <a:uFill>
                <a:solidFill>
                  <a:srgbClr val="FFFFFF"/>
                </a:solidFill>
              </a:uFill>
              <a:latin typeface="Aria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5" name="PlaceHolder 1"/>
          <p:cNvSpPr>
            <a:spLocks noGrp="1"/>
          </p:cNvSpPr>
          <p:nvPr>
            <p:ph type="title"/>
          </p:nvPr>
        </p:nvSpPr>
        <p:spPr>
          <a:xfrm>
            <a:off x="504000" y="301320"/>
            <a:ext cx="9072000" cy="1261800"/>
          </a:xfrm>
          <a:prstGeom prst="rect">
            <a:avLst/>
          </a:prstGeom>
        </p:spPr>
        <p:txBody>
          <a:bodyPr lIns="0" tIns="0" rIns="0" bIns="0" anchor="ctr"/>
          <a:lstStyle/>
          <a:p>
            <a:pPr algn="ctr"/>
            <a:endParaRPr lang="de-DE" sz="4400" b="0" strike="noStrike" spc="-1">
              <a:solidFill>
                <a:srgbClr val="000000"/>
              </a:solidFill>
              <a:uFill>
                <a:solidFill>
                  <a:srgbClr val="FFFFFF"/>
                </a:solidFill>
              </a:uFill>
              <a:latin typeface="Arial"/>
            </a:endParaRPr>
          </a:p>
        </p:txBody>
      </p:sp>
      <p:sp>
        <p:nvSpPr>
          <p:cNvPr id="6" name="PlaceHolder 2"/>
          <p:cNvSpPr>
            <a:spLocks noGrp="1"/>
          </p:cNvSpPr>
          <p:nvPr>
            <p:ph type="subTitle"/>
          </p:nvPr>
        </p:nvSpPr>
        <p:spPr>
          <a:xfrm>
            <a:off x="504000" y="1768680"/>
            <a:ext cx="9072000" cy="4384080"/>
          </a:xfrm>
          <a:prstGeom prst="rect">
            <a:avLst/>
          </a:prstGeom>
        </p:spPr>
        <p:txBody>
          <a:bodyPr lIns="0" tIns="0" rIns="0" bIns="0" anchor="ctr"/>
          <a:lstStyle/>
          <a:p>
            <a:pPr algn="ctr"/>
            <a:endParaRPr lang="de-DE" sz="3200" b="0" strike="noStrike" spc="-1">
              <a:solidFill>
                <a:srgbClr val="000000"/>
              </a:solidFill>
              <a:uFill>
                <a:solidFill>
                  <a:srgbClr val="FFFFFF"/>
                </a:solidFill>
              </a:uFill>
              <a:latin typeface="Arial"/>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57" name="PlaceHolder 1"/>
          <p:cNvSpPr>
            <a:spLocks noGrp="1"/>
          </p:cNvSpPr>
          <p:nvPr>
            <p:ph type="title"/>
          </p:nvPr>
        </p:nvSpPr>
        <p:spPr>
          <a:xfrm>
            <a:off x="504000" y="301320"/>
            <a:ext cx="9072000" cy="1261800"/>
          </a:xfrm>
          <a:prstGeom prst="rect">
            <a:avLst/>
          </a:prstGeom>
        </p:spPr>
        <p:txBody>
          <a:bodyPr lIns="0" tIns="0" rIns="0" bIns="0" anchor="ctr"/>
          <a:lstStyle/>
          <a:p>
            <a:pPr algn="ctr"/>
            <a:endParaRPr lang="de-DE" sz="4400" b="0" strike="noStrike" spc="-1">
              <a:solidFill>
                <a:srgbClr val="000000"/>
              </a:solidFill>
              <a:uFill>
                <a:solidFill>
                  <a:srgbClr val="FFFFFF"/>
                </a:solidFill>
              </a:uFill>
              <a:latin typeface="Arial"/>
            </a:endParaRPr>
          </a:p>
        </p:txBody>
      </p:sp>
      <p:sp>
        <p:nvSpPr>
          <p:cNvPr id="58" name="PlaceHolder 2"/>
          <p:cNvSpPr>
            <a:spLocks noGrp="1"/>
          </p:cNvSpPr>
          <p:nvPr>
            <p:ph type="body"/>
          </p:nvPr>
        </p:nvSpPr>
        <p:spPr>
          <a:xfrm>
            <a:off x="504000" y="1768680"/>
            <a:ext cx="4426920" cy="4384080"/>
          </a:xfrm>
          <a:prstGeom prst="rect">
            <a:avLst/>
          </a:prstGeom>
        </p:spPr>
        <p:txBody>
          <a:bodyPr lIns="0" tIns="0" rIns="0" bIns="0"/>
          <a:lstStyle/>
          <a:p>
            <a:endParaRPr lang="de-DE" sz="3200" b="0" strike="noStrike" spc="-1">
              <a:solidFill>
                <a:srgbClr val="000000"/>
              </a:solidFill>
              <a:uFill>
                <a:solidFill>
                  <a:srgbClr val="FFFFFF"/>
                </a:solidFill>
              </a:uFill>
              <a:latin typeface="Arial"/>
            </a:endParaRPr>
          </a:p>
        </p:txBody>
      </p:sp>
      <p:sp>
        <p:nvSpPr>
          <p:cNvPr id="59" name="PlaceHolder 3"/>
          <p:cNvSpPr>
            <a:spLocks noGrp="1"/>
          </p:cNvSpPr>
          <p:nvPr>
            <p:ph type="body"/>
          </p:nvPr>
        </p:nvSpPr>
        <p:spPr>
          <a:xfrm>
            <a:off x="5152680" y="1768680"/>
            <a:ext cx="4426920" cy="2090880"/>
          </a:xfrm>
          <a:prstGeom prst="rect">
            <a:avLst/>
          </a:prstGeom>
        </p:spPr>
        <p:txBody>
          <a:bodyPr lIns="0" tIns="0" rIns="0" bIns="0"/>
          <a:lstStyle/>
          <a:p>
            <a:endParaRPr lang="de-DE" sz="3200" b="0" strike="noStrike" spc="-1">
              <a:solidFill>
                <a:srgbClr val="000000"/>
              </a:solidFill>
              <a:uFill>
                <a:solidFill>
                  <a:srgbClr val="FFFFFF"/>
                </a:solidFill>
              </a:uFill>
              <a:latin typeface="Arial"/>
            </a:endParaRPr>
          </a:p>
        </p:txBody>
      </p:sp>
      <p:sp>
        <p:nvSpPr>
          <p:cNvPr id="60" name="PlaceHolder 4"/>
          <p:cNvSpPr>
            <a:spLocks noGrp="1"/>
          </p:cNvSpPr>
          <p:nvPr>
            <p:ph type="body"/>
          </p:nvPr>
        </p:nvSpPr>
        <p:spPr>
          <a:xfrm>
            <a:off x="5152680" y="4058640"/>
            <a:ext cx="4426920" cy="2090880"/>
          </a:xfrm>
          <a:prstGeom prst="rect">
            <a:avLst/>
          </a:prstGeom>
        </p:spPr>
        <p:txBody>
          <a:bodyPr lIns="0" tIns="0" rIns="0" bIns="0"/>
          <a:lstStyle/>
          <a:p>
            <a:endParaRPr lang="de-DE" sz="3200" b="0" strike="noStrike" spc="-1">
              <a:solidFill>
                <a:srgbClr val="000000"/>
              </a:solidFill>
              <a:uFill>
                <a:solidFill>
                  <a:srgbClr val="FFFFFF"/>
                </a:solidFill>
              </a:uFill>
              <a:latin typeface="Arial"/>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61" name="PlaceHolder 1"/>
          <p:cNvSpPr>
            <a:spLocks noGrp="1"/>
          </p:cNvSpPr>
          <p:nvPr>
            <p:ph type="title"/>
          </p:nvPr>
        </p:nvSpPr>
        <p:spPr>
          <a:xfrm>
            <a:off x="504000" y="301320"/>
            <a:ext cx="9072000" cy="1261800"/>
          </a:xfrm>
          <a:prstGeom prst="rect">
            <a:avLst/>
          </a:prstGeom>
        </p:spPr>
        <p:txBody>
          <a:bodyPr lIns="0" tIns="0" rIns="0" bIns="0" anchor="ctr"/>
          <a:lstStyle/>
          <a:p>
            <a:pPr algn="ctr"/>
            <a:endParaRPr lang="de-DE" sz="4400" b="0" strike="noStrike" spc="-1">
              <a:solidFill>
                <a:srgbClr val="000000"/>
              </a:solidFill>
              <a:uFill>
                <a:solidFill>
                  <a:srgbClr val="FFFFFF"/>
                </a:solidFill>
              </a:uFill>
              <a:latin typeface="Arial"/>
            </a:endParaRPr>
          </a:p>
        </p:txBody>
      </p:sp>
      <p:sp>
        <p:nvSpPr>
          <p:cNvPr id="62" name="PlaceHolder 2"/>
          <p:cNvSpPr>
            <a:spLocks noGrp="1"/>
          </p:cNvSpPr>
          <p:nvPr>
            <p:ph type="body"/>
          </p:nvPr>
        </p:nvSpPr>
        <p:spPr>
          <a:xfrm>
            <a:off x="504000" y="1768680"/>
            <a:ext cx="4426920" cy="2090880"/>
          </a:xfrm>
          <a:prstGeom prst="rect">
            <a:avLst/>
          </a:prstGeom>
        </p:spPr>
        <p:txBody>
          <a:bodyPr lIns="0" tIns="0" rIns="0" bIns="0"/>
          <a:lstStyle/>
          <a:p>
            <a:endParaRPr lang="de-DE" sz="3200" b="0" strike="noStrike" spc="-1">
              <a:solidFill>
                <a:srgbClr val="000000"/>
              </a:solidFill>
              <a:uFill>
                <a:solidFill>
                  <a:srgbClr val="FFFFFF"/>
                </a:solidFill>
              </a:uFill>
              <a:latin typeface="Arial"/>
            </a:endParaRPr>
          </a:p>
        </p:txBody>
      </p:sp>
      <p:sp>
        <p:nvSpPr>
          <p:cNvPr id="63" name="PlaceHolder 3"/>
          <p:cNvSpPr>
            <a:spLocks noGrp="1"/>
          </p:cNvSpPr>
          <p:nvPr>
            <p:ph type="body"/>
          </p:nvPr>
        </p:nvSpPr>
        <p:spPr>
          <a:xfrm>
            <a:off x="5152680" y="1768680"/>
            <a:ext cx="4426920" cy="2090880"/>
          </a:xfrm>
          <a:prstGeom prst="rect">
            <a:avLst/>
          </a:prstGeom>
        </p:spPr>
        <p:txBody>
          <a:bodyPr lIns="0" tIns="0" rIns="0" bIns="0"/>
          <a:lstStyle/>
          <a:p>
            <a:endParaRPr lang="de-DE" sz="3200" b="0" strike="noStrike" spc="-1">
              <a:solidFill>
                <a:srgbClr val="000000"/>
              </a:solidFill>
              <a:uFill>
                <a:solidFill>
                  <a:srgbClr val="FFFFFF"/>
                </a:solidFill>
              </a:uFill>
              <a:latin typeface="Arial"/>
            </a:endParaRPr>
          </a:p>
        </p:txBody>
      </p:sp>
      <p:sp>
        <p:nvSpPr>
          <p:cNvPr id="64" name="PlaceHolder 4"/>
          <p:cNvSpPr>
            <a:spLocks noGrp="1"/>
          </p:cNvSpPr>
          <p:nvPr>
            <p:ph type="body"/>
          </p:nvPr>
        </p:nvSpPr>
        <p:spPr>
          <a:xfrm>
            <a:off x="504000" y="4058640"/>
            <a:ext cx="9072000" cy="2090880"/>
          </a:xfrm>
          <a:prstGeom prst="rect">
            <a:avLst/>
          </a:prstGeom>
        </p:spPr>
        <p:txBody>
          <a:bodyPr lIns="0" tIns="0" rIns="0" bIns="0"/>
          <a:lstStyle/>
          <a:p>
            <a:endParaRPr lang="de-DE" sz="3200" b="0" strike="noStrike" spc="-1">
              <a:solidFill>
                <a:srgbClr val="000000"/>
              </a:solidFill>
              <a:uFill>
                <a:solidFill>
                  <a:srgbClr val="FFFFFF"/>
                </a:solidFill>
              </a:uFill>
              <a:latin typeface="Arial"/>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65" name="PlaceHolder 1"/>
          <p:cNvSpPr>
            <a:spLocks noGrp="1"/>
          </p:cNvSpPr>
          <p:nvPr>
            <p:ph type="title"/>
          </p:nvPr>
        </p:nvSpPr>
        <p:spPr>
          <a:xfrm>
            <a:off x="504000" y="301320"/>
            <a:ext cx="9072000" cy="1261800"/>
          </a:xfrm>
          <a:prstGeom prst="rect">
            <a:avLst/>
          </a:prstGeom>
        </p:spPr>
        <p:txBody>
          <a:bodyPr lIns="0" tIns="0" rIns="0" bIns="0" anchor="ctr"/>
          <a:lstStyle/>
          <a:p>
            <a:pPr algn="ctr"/>
            <a:endParaRPr lang="de-DE" sz="4400" b="0" strike="noStrike" spc="-1">
              <a:solidFill>
                <a:srgbClr val="000000"/>
              </a:solidFill>
              <a:uFill>
                <a:solidFill>
                  <a:srgbClr val="FFFFFF"/>
                </a:solidFill>
              </a:uFill>
              <a:latin typeface="Arial"/>
            </a:endParaRPr>
          </a:p>
        </p:txBody>
      </p:sp>
      <p:sp>
        <p:nvSpPr>
          <p:cNvPr id="66" name="PlaceHolder 2"/>
          <p:cNvSpPr>
            <a:spLocks noGrp="1"/>
          </p:cNvSpPr>
          <p:nvPr>
            <p:ph type="body"/>
          </p:nvPr>
        </p:nvSpPr>
        <p:spPr>
          <a:xfrm>
            <a:off x="504000" y="1768680"/>
            <a:ext cx="9072000" cy="2090880"/>
          </a:xfrm>
          <a:prstGeom prst="rect">
            <a:avLst/>
          </a:prstGeom>
        </p:spPr>
        <p:txBody>
          <a:bodyPr lIns="0" tIns="0" rIns="0" bIns="0"/>
          <a:lstStyle/>
          <a:p>
            <a:endParaRPr lang="de-DE" sz="3200" b="0" strike="noStrike" spc="-1">
              <a:solidFill>
                <a:srgbClr val="000000"/>
              </a:solidFill>
              <a:uFill>
                <a:solidFill>
                  <a:srgbClr val="FFFFFF"/>
                </a:solidFill>
              </a:uFill>
              <a:latin typeface="Arial"/>
            </a:endParaRPr>
          </a:p>
        </p:txBody>
      </p:sp>
      <p:sp>
        <p:nvSpPr>
          <p:cNvPr id="67" name="PlaceHolder 3"/>
          <p:cNvSpPr>
            <a:spLocks noGrp="1"/>
          </p:cNvSpPr>
          <p:nvPr>
            <p:ph type="body"/>
          </p:nvPr>
        </p:nvSpPr>
        <p:spPr>
          <a:xfrm>
            <a:off x="504000" y="4058640"/>
            <a:ext cx="9072000" cy="2090880"/>
          </a:xfrm>
          <a:prstGeom prst="rect">
            <a:avLst/>
          </a:prstGeom>
        </p:spPr>
        <p:txBody>
          <a:bodyPr lIns="0" tIns="0" rIns="0" bIns="0"/>
          <a:lstStyle/>
          <a:p>
            <a:endParaRPr lang="de-DE" sz="3200" b="0" strike="noStrike" spc="-1">
              <a:solidFill>
                <a:srgbClr val="000000"/>
              </a:solidFill>
              <a:uFill>
                <a:solidFill>
                  <a:srgbClr val="FFFFFF"/>
                </a:solidFill>
              </a:uFill>
              <a:latin typeface="Arial"/>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68" name="PlaceHolder 1"/>
          <p:cNvSpPr>
            <a:spLocks noGrp="1"/>
          </p:cNvSpPr>
          <p:nvPr>
            <p:ph type="title"/>
          </p:nvPr>
        </p:nvSpPr>
        <p:spPr>
          <a:xfrm>
            <a:off x="504000" y="301320"/>
            <a:ext cx="9072000" cy="1261800"/>
          </a:xfrm>
          <a:prstGeom prst="rect">
            <a:avLst/>
          </a:prstGeom>
        </p:spPr>
        <p:txBody>
          <a:bodyPr lIns="0" tIns="0" rIns="0" bIns="0" anchor="ctr"/>
          <a:lstStyle/>
          <a:p>
            <a:pPr algn="ctr"/>
            <a:endParaRPr lang="de-DE" sz="4400" b="0" strike="noStrike" spc="-1">
              <a:solidFill>
                <a:srgbClr val="000000"/>
              </a:solidFill>
              <a:uFill>
                <a:solidFill>
                  <a:srgbClr val="FFFFFF"/>
                </a:solidFill>
              </a:uFill>
              <a:latin typeface="Arial"/>
            </a:endParaRPr>
          </a:p>
        </p:txBody>
      </p:sp>
      <p:sp>
        <p:nvSpPr>
          <p:cNvPr id="69" name="PlaceHolder 2"/>
          <p:cNvSpPr>
            <a:spLocks noGrp="1"/>
          </p:cNvSpPr>
          <p:nvPr>
            <p:ph type="body"/>
          </p:nvPr>
        </p:nvSpPr>
        <p:spPr>
          <a:xfrm>
            <a:off x="504000" y="1768680"/>
            <a:ext cx="4426920" cy="2090880"/>
          </a:xfrm>
          <a:prstGeom prst="rect">
            <a:avLst/>
          </a:prstGeom>
        </p:spPr>
        <p:txBody>
          <a:bodyPr lIns="0" tIns="0" rIns="0" bIns="0"/>
          <a:lstStyle/>
          <a:p>
            <a:endParaRPr lang="de-DE" sz="3200" b="0" strike="noStrike" spc="-1">
              <a:solidFill>
                <a:srgbClr val="000000"/>
              </a:solidFill>
              <a:uFill>
                <a:solidFill>
                  <a:srgbClr val="FFFFFF"/>
                </a:solidFill>
              </a:uFill>
              <a:latin typeface="Arial"/>
            </a:endParaRPr>
          </a:p>
        </p:txBody>
      </p:sp>
      <p:sp>
        <p:nvSpPr>
          <p:cNvPr id="70" name="PlaceHolder 3"/>
          <p:cNvSpPr>
            <a:spLocks noGrp="1"/>
          </p:cNvSpPr>
          <p:nvPr>
            <p:ph type="body"/>
          </p:nvPr>
        </p:nvSpPr>
        <p:spPr>
          <a:xfrm>
            <a:off x="5152680" y="1768680"/>
            <a:ext cx="4426920" cy="2090880"/>
          </a:xfrm>
          <a:prstGeom prst="rect">
            <a:avLst/>
          </a:prstGeom>
        </p:spPr>
        <p:txBody>
          <a:bodyPr lIns="0" tIns="0" rIns="0" bIns="0"/>
          <a:lstStyle/>
          <a:p>
            <a:endParaRPr lang="de-DE" sz="3200" b="0" strike="noStrike" spc="-1">
              <a:solidFill>
                <a:srgbClr val="000000"/>
              </a:solidFill>
              <a:uFill>
                <a:solidFill>
                  <a:srgbClr val="FFFFFF"/>
                </a:solidFill>
              </a:uFill>
              <a:latin typeface="Arial"/>
            </a:endParaRPr>
          </a:p>
        </p:txBody>
      </p:sp>
      <p:sp>
        <p:nvSpPr>
          <p:cNvPr id="71" name="PlaceHolder 4"/>
          <p:cNvSpPr>
            <a:spLocks noGrp="1"/>
          </p:cNvSpPr>
          <p:nvPr>
            <p:ph type="body"/>
          </p:nvPr>
        </p:nvSpPr>
        <p:spPr>
          <a:xfrm>
            <a:off x="5152680" y="4058640"/>
            <a:ext cx="4426920" cy="2090880"/>
          </a:xfrm>
          <a:prstGeom prst="rect">
            <a:avLst/>
          </a:prstGeom>
        </p:spPr>
        <p:txBody>
          <a:bodyPr lIns="0" tIns="0" rIns="0" bIns="0"/>
          <a:lstStyle/>
          <a:p>
            <a:endParaRPr lang="de-DE" sz="3200" b="0" strike="noStrike" spc="-1">
              <a:solidFill>
                <a:srgbClr val="000000"/>
              </a:solidFill>
              <a:uFill>
                <a:solidFill>
                  <a:srgbClr val="FFFFFF"/>
                </a:solidFill>
              </a:uFill>
              <a:latin typeface="Arial"/>
            </a:endParaRPr>
          </a:p>
        </p:txBody>
      </p:sp>
      <p:sp>
        <p:nvSpPr>
          <p:cNvPr id="72" name="PlaceHolder 5"/>
          <p:cNvSpPr>
            <a:spLocks noGrp="1"/>
          </p:cNvSpPr>
          <p:nvPr>
            <p:ph type="body"/>
          </p:nvPr>
        </p:nvSpPr>
        <p:spPr>
          <a:xfrm>
            <a:off x="504000" y="4058640"/>
            <a:ext cx="4426920" cy="2090880"/>
          </a:xfrm>
          <a:prstGeom prst="rect">
            <a:avLst/>
          </a:prstGeom>
        </p:spPr>
        <p:txBody>
          <a:bodyPr lIns="0" tIns="0" rIns="0" bIns="0"/>
          <a:lstStyle/>
          <a:p>
            <a:endParaRPr lang="de-DE" sz="3200" b="0" strike="noStrike" spc="-1">
              <a:solidFill>
                <a:srgbClr val="000000"/>
              </a:solidFill>
              <a:uFill>
                <a:solidFill>
                  <a:srgbClr val="FFFFFF"/>
                </a:solidFill>
              </a:uFill>
              <a:latin typeface="Arial"/>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73" name="PlaceHolder 1"/>
          <p:cNvSpPr>
            <a:spLocks noGrp="1"/>
          </p:cNvSpPr>
          <p:nvPr>
            <p:ph type="title"/>
          </p:nvPr>
        </p:nvSpPr>
        <p:spPr>
          <a:xfrm>
            <a:off x="504000" y="301320"/>
            <a:ext cx="9072000" cy="1261800"/>
          </a:xfrm>
          <a:prstGeom prst="rect">
            <a:avLst/>
          </a:prstGeom>
        </p:spPr>
        <p:txBody>
          <a:bodyPr lIns="0" tIns="0" rIns="0" bIns="0" anchor="ctr"/>
          <a:lstStyle/>
          <a:p>
            <a:pPr algn="ctr"/>
            <a:endParaRPr lang="de-DE" sz="4400" b="0" strike="noStrike" spc="-1">
              <a:solidFill>
                <a:srgbClr val="000000"/>
              </a:solidFill>
              <a:uFill>
                <a:solidFill>
                  <a:srgbClr val="FFFFFF"/>
                </a:solidFill>
              </a:uFill>
              <a:latin typeface="Arial"/>
            </a:endParaRPr>
          </a:p>
        </p:txBody>
      </p:sp>
      <p:sp>
        <p:nvSpPr>
          <p:cNvPr id="74" name="PlaceHolder 2"/>
          <p:cNvSpPr>
            <a:spLocks noGrp="1"/>
          </p:cNvSpPr>
          <p:nvPr>
            <p:ph type="body"/>
          </p:nvPr>
        </p:nvSpPr>
        <p:spPr>
          <a:xfrm>
            <a:off x="504000" y="1768680"/>
            <a:ext cx="9072000" cy="4384080"/>
          </a:xfrm>
          <a:prstGeom prst="rect">
            <a:avLst/>
          </a:prstGeom>
        </p:spPr>
        <p:txBody>
          <a:bodyPr lIns="0" tIns="0" rIns="0" bIns="0"/>
          <a:lstStyle/>
          <a:p>
            <a:endParaRPr lang="de-DE" sz="3200" b="0" strike="noStrike" spc="-1">
              <a:solidFill>
                <a:srgbClr val="000000"/>
              </a:solidFill>
              <a:uFill>
                <a:solidFill>
                  <a:srgbClr val="FFFFFF"/>
                </a:solidFill>
              </a:uFill>
              <a:latin typeface="Arial"/>
            </a:endParaRPr>
          </a:p>
        </p:txBody>
      </p:sp>
      <p:sp>
        <p:nvSpPr>
          <p:cNvPr id="75" name="PlaceHolder 3"/>
          <p:cNvSpPr>
            <a:spLocks noGrp="1"/>
          </p:cNvSpPr>
          <p:nvPr>
            <p:ph type="body"/>
          </p:nvPr>
        </p:nvSpPr>
        <p:spPr>
          <a:xfrm>
            <a:off x="504000" y="1768680"/>
            <a:ext cx="9072000" cy="4384080"/>
          </a:xfrm>
          <a:prstGeom prst="rect">
            <a:avLst/>
          </a:prstGeom>
        </p:spPr>
        <p:txBody>
          <a:bodyPr lIns="0" tIns="0" rIns="0" bIns="0"/>
          <a:lstStyle/>
          <a:p>
            <a:endParaRPr lang="de-DE" sz="3200" b="0" strike="noStrike" spc="-1">
              <a:solidFill>
                <a:srgbClr val="000000"/>
              </a:solidFill>
              <a:uFill>
                <a:solidFill>
                  <a:srgbClr val="FFFFFF"/>
                </a:solidFill>
              </a:uFill>
              <a:latin typeface="Arial"/>
            </a:endParaRPr>
          </a:p>
        </p:txBody>
      </p:sp>
      <p:pic>
        <p:nvPicPr>
          <p:cNvPr id="76" name="Grafik 75"/>
          <p:cNvPicPr/>
          <p:nvPr/>
        </p:nvPicPr>
        <p:blipFill>
          <a:blip r:embed="rId2"/>
          <a:stretch/>
        </p:blipFill>
        <p:spPr>
          <a:xfrm>
            <a:off x="2292480" y="1768680"/>
            <a:ext cx="5494680" cy="4384080"/>
          </a:xfrm>
          <a:prstGeom prst="rect">
            <a:avLst/>
          </a:prstGeom>
          <a:ln>
            <a:noFill/>
          </a:ln>
        </p:spPr>
      </p:pic>
      <p:pic>
        <p:nvPicPr>
          <p:cNvPr id="77" name="Grafik 76"/>
          <p:cNvPicPr/>
          <p:nvPr/>
        </p:nvPicPr>
        <p:blipFill>
          <a:blip r:embed="rId2"/>
          <a:stretch/>
        </p:blipFill>
        <p:spPr>
          <a:xfrm>
            <a:off x="2292480" y="1768680"/>
            <a:ext cx="5494680" cy="4384080"/>
          </a:xfrm>
          <a:prstGeom prst="rect">
            <a:avLst/>
          </a:prstGeom>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7" name="PlaceHolder 1"/>
          <p:cNvSpPr>
            <a:spLocks noGrp="1"/>
          </p:cNvSpPr>
          <p:nvPr>
            <p:ph type="title"/>
          </p:nvPr>
        </p:nvSpPr>
        <p:spPr>
          <a:xfrm>
            <a:off x="504000" y="301320"/>
            <a:ext cx="9072000" cy="1261800"/>
          </a:xfrm>
          <a:prstGeom prst="rect">
            <a:avLst/>
          </a:prstGeom>
        </p:spPr>
        <p:txBody>
          <a:bodyPr lIns="0" tIns="0" rIns="0" bIns="0" anchor="ctr"/>
          <a:lstStyle/>
          <a:p>
            <a:pPr algn="ctr"/>
            <a:endParaRPr lang="de-DE" sz="4400" b="0" strike="noStrike" spc="-1">
              <a:solidFill>
                <a:srgbClr val="000000"/>
              </a:solidFill>
              <a:uFill>
                <a:solidFill>
                  <a:srgbClr val="FFFFFF"/>
                </a:solidFill>
              </a:uFill>
              <a:latin typeface="Arial"/>
            </a:endParaRPr>
          </a:p>
        </p:txBody>
      </p:sp>
      <p:sp>
        <p:nvSpPr>
          <p:cNvPr id="8" name="PlaceHolder 2"/>
          <p:cNvSpPr>
            <a:spLocks noGrp="1"/>
          </p:cNvSpPr>
          <p:nvPr>
            <p:ph type="body"/>
          </p:nvPr>
        </p:nvSpPr>
        <p:spPr>
          <a:xfrm>
            <a:off x="504000" y="1768680"/>
            <a:ext cx="9072000" cy="4384080"/>
          </a:xfrm>
          <a:prstGeom prst="rect">
            <a:avLst/>
          </a:prstGeom>
        </p:spPr>
        <p:txBody>
          <a:bodyPr lIns="0" tIns="0" rIns="0" bIns="0"/>
          <a:lstStyle/>
          <a:p>
            <a:endParaRPr lang="de-DE" sz="3200" b="0" strike="noStrike" spc="-1">
              <a:solidFill>
                <a:srgbClr val="000000"/>
              </a:solidFill>
              <a:uFill>
                <a:solidFill>
                  <a:srgbClr val="FFFFFF"/>
                </a:solidFill>
              </a:uFill>
              <a:latin typeface="Arial"/>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9" name="PlaceHolder 1"/>
          <p:cNvSpPr>
            <a:spLocks noGrp="1"/>
          </p:cNvSpPr>
          <p:nvPr>
            <p:ph type="title"/>
          </p:nvPr>
        </p:nvSpPr>
        <p:spPr>
          <a:xfrm>
            <a:off x="504000" y="301320"/>
            <a:ext cx="9072000" cy="1261800"/>
          </a:xfrm>
          <a:prstGeom prst="rect">
            <a:avLst/>
          </a:prstGeom>
        </p:spPr>
        <p:txBody>
          <a:bodyPr lIns="0" tIns="0" rIns="0" bIns="0" anchor="ctr"/>
          <a:lstStyle/>
          <a:p>
            <a:pPr algn="ctr"/>
            <a:endParaRPr lang="de-DE" sz="4400" b="0" strike="noStrike" spc="-1">
              <a:solidFill>
                <a:srgbClr val="000000"/>
              </a:solidFill>
              <a:uFill>
                <a:solidFill>
                  <a:srgbClr val="FFFFFF"/>
                </a:solidFill>
              </a:uFill>
              <a:latin typeface="Arial"/>
            </a:endParaRPr>
          </a:p>
        </p:txBody>
      </p:sp>
      <p:sp>
        <p:nvSpPr>
          <p:cNvPr id="10" name="PlaceHolder 2"/>
          <p:cNvSpPr>
            <a:spLocks noGrp="1"/>
          </p:cNvSpPr>
          <p:nvPr>
            <p:ph type="body"/>
          </p:nvPr>
        </p:nvSpPr>
        <p:spPr>
          <a:xfrm>
            <a:off x="504000" y="1768680"/>
            <a:ext cx="4426920" cy="4384080"/>
          </a:xfrm>
          <a:prstGeom prst="rect">
            <a:avLst/>
          </a:prstGeom>
        </p:spPr>
        <p:txBody>
          <a:bodyPr lIns="0" tIns="0" rIns="0" bIns="0"/>
          <a:lstStyle/>
          <a:p>
            <a:endParaRPr lang="de-DE" sz="3200" b="0" strike="noStrike" spc="-1">
              <a:solidFill>
                <a:srgbClr val="000000"/>
              </a:solidFill>
              <a:uFill>
                <a:solidFill>
                  <a:srgbClr val="FFFFFF"/>
                </a:solidFill>
              </a:uFill>
              <a:latin typeface="Arial"/>
            </a:endParaRPr>
          </a:p>
        </p:txBody>
      </p:sp>
      <p:sp>
        <p:nvSpPr>
          <p:cNvPr id="11" name="PlaceHolder 3"/>
          <p:cNvSpPr>
            <a:spLocks noGrp="1"/>
          </p:cNvSpPr>
          <p:nvPr>
            <p:ph type="body"/>
          </p:nvPr>
        </p:nvSpPr>
        <p:spPr>
          <a:xfrm>
            <a:off x="5152680" y="1768680"/>
            <a:ext cx="4426920" cy="4384080"/>
          </a:xfrm>
          <a:prstGeom prst="rect">
            <a:avLst/>
          </a:prstGeom>
        </p:spPr>
        <p:txBody>
          <a:bodyPr lIns="0" tIns="0" rIns="0" bIns="0"/>
          <a:lstStyle/>
          <a:p>
            <a:endParaRPr lang="de-DE" sz="3200" b="0" strike="noStrike" spc="-1">
              <a:solidFill>
                <a:srgbClr val="000000"/>
              </a:solidFill>
              <a:uFill>
                <a:solidFill>
                  <a:srgbClr val="FFFFFF"/>
                </a:solidFill>
              </a:uFill>
              <a:latin typeface="Arial"/>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12" name="PlaceHolder 1"/>
          <p:cNvSpPr>
            <a:spLocks noGrp="1"/>
          </p:cNvSpPr>
          <p:nvPr>
            <p:ph type="title"/>
          </p:nvPr>
        </p:nvSpPr>
        <p:spPr>
          <a:xfrm>
            <a:off x="504000" y="301320"/>
            <a:ext cx="9072000" cy="1261800"/>
          </a:xfrm>
          <a:prstGeom prst="rect">
            <a:avLst/>
          </a:prstGeom>
        </p:spPr>
        <p:txBody>
          <a:bodyPr lIns="0" tIns="0" rIns="0" bIns="0" anchor="ctr"/>
          <a:lstStyle/>
          <a:p>
            <a:pPr algn="ctr"/>
            <a:endParaRPr lang="de-DE" sz="4400" b="0" strike="noStrike" spc="-1">
              <a:solidFill>
                <a:srgbClr val="000000"/>
              </a:solidFill>
              <a:uFill>
                <a:solidFill>
                  <a:srgbClr val="FFFFFF"/>
                </a:solidFill>
              </a:uFill>
              <a:latin typeface="Arial"/>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13" name="PlaceHolder 1"/>
          <p:cNvSpPr>
            <a:spLocks noGrp="1"/>
          </p:cNvSpPr>
          <p:nvPr>
            <p:ph type="subTitle"/>
          </p:nvPr>
        </p:nvSpPr>
        <p:spPr>
          <a:xfrm>
            <a:off x="504000" y="301320"/>
            <a:ext cx="9072000" cy="5850360"/>
          </a:xfrm>
          <a:prstGeom prst="rect">
            <a:avLst/>
          </a:prstGeom>
        </p:spPr>
        <p:txBody>
          <a:bodyPr lIns="0" tIns="0" rIns="0" bIns="0" anchor="ctr"/>
          <a:lstStyle/>
          <a:p>
            <a:pPr algn="ctr"/>
            <a:endParaRPr lang="de-DE" sz="3200" b="0" strike="noStrike" spc="-1">
              <a:solidFill>
                <a:srgbClr val="000000"/>
              </a:solidFill>
              <a:uFill>
                <a:solidFill>
                  <a:srgbClr val="FFFFFF"/>
                </a:solidFill>
              </a:uFill>
              <a:latin typeface="Arial"/>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14" name="PlaceHolder 1"/>
          <p:cNvSpPr>
            <a:spLocks noGrp="1"/>
          </p:cNvSpPr>
          <p:nvPr>
            <p:ph type="title"/>
          </p:nvPr>
        </p:nvSpPr>
        <p:spPr>
          <a:xfrm>
            <a:off x="504000" y="301320"/>
            <a:ext cx="9072000" cy="1261800"/>
          </a:xfrm>
          <a:prstGeom prst="rect">
            <a:avLst/>
          </a:prstGeom>
        </p:spPr>
        <p:txBody>
          <a:bodyPr lIns="0" tIns="0" rIns="0" bIns="0" anchor="ctr"/>
          <a:lstStyle/>
          <a:p>
            <a:pPr algn="ctr"/>
            <a:endParaRPr lang="de-DE" sz="4400" b="0" strike="noStrike" spc="-1">
              <a:solidFill>
                <a:srgbClr val="000000"/>
              </a:solidFill>
              <a:uFill>
                <a:solidFill>
                  <a:srgbClr val="FFFFFF"/>
                </a:solidFill>
              </a:uFill>
              <a:latin typeface="Arial"/>
            </a:endParaRPr>
          </a:p>
        </p:txBody>
      </p:sp>
      <p:sp>
        <p:nvSpPr>
          <p:cNvPr id="15" name="PlaceHolder 2"/>
          <p:cNvSpPr>
            <a:spLocks noGrp="1"/>
          </p:cNvSpPr>
          <p:nvPr>
            <p:ph type="body"/>
          </p:nvPr>
        </p:nvSpPr>
        <p:spPr>
          <a:xfrm>
            <a:off x="504000" y="1768680"/>
            <a:ext cx="4426920" cy="2090880"/>
          </a:xfrm>
          <a:prstGeom prst="rect">
            <a:avLst/>
          </a:prstGeom>
        </p:spPr>
        <p:txBody>
          <a:bodyPr lIns="0" tIns="0" rIns="0" bIns="0"/>
          <a:lstStyle/>
          <a:p>
            <a:endParaRPr lang="de-DE" sz="3200" b="0" strike="noStrike" spc="-1">
              <a:solidFill>
                <a:srgbClr val="000000"/>
              </a:solidFill>
              <a:uFill>
                <a:solidFill>
                  <a:srgbClr val="FFFFFF"/>
                </a:solidFill>
              </a:uFill>
              <a:latin typeface="Arial"/>
            </a:endParaRPr>
          </a:p>
        </p:txBody>
      </p:sp>
      <p:sp>
        <p:nvSpPr>
          <p:cNvPr id="16" name="PlaceHolder 3"/>
          <p:cNvSpPr>
            <a:spLocks noGrp="1"/>
          </p:cNvSpPr>
          <p:nvPr>
            <p:ph type="body"/>
          </p:nvPr>
        </p:nvSpPr>
        <p:spPr>
          <a:xfrm>
            <a:off x="504000" y="4058640"/>
            <a:ext cx="4426920" cy="2090880"/>
          </a:xfrm>
          <a:prstGeom prst="rect">
            <a:avLst/>
          </a:prstGeom>
        </p:spPr>
        <p:txBody>
          <a:bodyPr lIns="0" tIns="0" rIns="0" bIns="0"/>
          <a:lstStyle/>
          <a:p>
            <a:endParaRPr lang="de-DE" sz="3200" b="0" strike="noStrike" spc="-1">
              <a:solidFill>
                <a:srgbClr val="000000"/>
              </a:solidFill>
              <a:uFill>
                <a:solidFill>
                  <a:srgbClr val="FFFFFF"/>
                </a:solidFill>
              </a:uFill>
              <a:latin typeface="Arial"/>
            </a:endParaRPr>
          </a:p>
        </p:txBody>
      </p:sp>
      <p:sp>
        <p:nvSpPr>
          <p:cNvPr id="17" name="PlaceHolder 4"/>
          <p:cNvSpPr>
            <a:spLocks noGrp="1"/>
          </p:cNvSpPr>
          <p:nvPr>
            <p:ph type="body"/>
          </p:nvPr>
        </p:nvSpPr>
        <p:spPr>
          <a:xfrm>
            <a:off x="5152680" y="1768680"/>
            <a:ext cx="4426920" cy="4384080"/>
          </a:xfrm>
          <a:prstGeom prst="rect">
            <a:avLst/>
          </a:prstGeom>
        </p:spPr>
        <p:txBody>
          <a:bodyPr lIns="0" tIns="0" rIns="0" bIns="0"/>
          <a:lstStyle/>
          <a:p>
            <a:endParaRPr lang="de-DE" sz="3200" b="0" strike="noStrike" spc="-1">
              <a:solidFill>
                <a:srgbClr val="000000"/>
              </a:solidFill>
              <a:uFill>
                <a:solidFill>
                  <a:srgbClr val="FFFFFF"/>
                </a:solidFill>
              </a:uFill>
              <a:latin typeface="Aria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18" name="PlaceHolder 1"/>
          <p:cNvSpPr>
            <a:spLocks noGrp="1"/>
          </p:cNvSpPr>
          <p:nvPr>
            <p:ph type="title"/>
          </p:nvPr>
        </p:nvSpPr>
        <p:spPr>
          <a:xfrm>
            <a:off x="504000" y="301320"/>
            <a:ext cx="9072000" cy="1261800"/>
          </a:xfrm>
          <a:prstGeom prst="rect">
            <a:avLst/>
          </a:prstGeom>
        </p:spPr>
        <p:txBody>
          <a:bodyPr lIns="0" tIns="0" rIns="0" bIns="0" anchor="ctr"/>
          <a:lstStyle/>
          <a:p>
            <a:pPr algn="ctr"/>
            <a:endParaRPr lang="de-DE" sz="4400" b="0" strike="noStrike" spc="-1">
              <a:solidFill>
                <a:srgbClr val="000000"/>
              </a:solidFill>
              <a:uFill>
                <a:solidFill>
                  <a:srgbClr val="FFFFFF"/>
                </a:solidFill>
              </a:uFill>
              <a:latin typeface="Arial"/>
            </a:endParaRPr>
          </a:p>
        </p:txBody>
      </p:sp>
      <p:sp>
        <p:nvSpPr>
          <p:cNvPr id="19" name="PlaceHolder 2"/>
          <p:cNvSpPr>
            <a:spLocks noGrp="1"/>
          </p:cNvSpPr>
          <p:nvPr>
            <p:ph type="body"/>
          </p:nvPr>
        </p:nvSpPr>
        <p:spPr>
          <a:xfrm>
            <a:off x="504000" y="1768680"/>
            <a:ext cx="4426920" cy="4384080"/>
          </a:xfrm>
          <a:prstGeom prst="rect">
            <a:avLst/>
          </a:prstGeom>
        </p:spPr>
        <p:txBody>
          <a:bodyPr lIns="0" tIns="0" rIns="0" bIns="0"/>
          <a:lstStyle/>
          <a:p>
            <a:endParaRPr lang="de-DE" sz="3200" b="0" strike="noStrike" spc="-1">
              <a:solidFill>
                <a:srgbClr val="000000"/>
              </a:solidFill>
              <a:uFill>
                <a:solidFill>
                  <a:srgbClr val="FFFFFF"/>
                </a:solidFill>
              </a:uFill>
              <a:latin typeface="Arial"/>
            </a:endParaRPr>
          </a:p>
        </p:txBody>
      </p:sp>
      <p:sp>
        <p:nvSpPr>
          <p:cNvPr id="20" name="PlaceHolder 3"/>
          <p:cNvSpPr>
            <a:spLocks noGrp="1"/>
          </p:cNvSpPr>
          <p:nvPr>
            <p:ph type="body"/>
          </p:nvPr>
        </p:nvSpPr>
        <p:spPr>
          <a:xfrm>
            <a:off x="5152680" y="1768680"/>
            <a:ext cx="4426920" cy="2090880"/>
          </a:xfrm>
          <a:prstGeom prst="rect">
            <a:avLst/>
          </a:prstGeom>
        </p:spPr>
        <p:txBody>
          <a:bodyPr lIns="0" tIns="0" rIns="0" bIns="0"/>
          <a:lstStyle/>
          <a:p>
            <a:endParaRPr lang="de-DE" sz="3200" b="0" strike="noStrike" spc="-1">
              <a:solidFill>
                <a:srgbClr val="000000"/>
              </a:solidFill>
              <a:uFill>
                <a:solidFill>
                  <a:srgbClr val="FFFFFF"/>
                </a:solidFill>
              </a:uFill>
              <a:latin typeface="Arial"/>
            </a:endParaRPr>
          </a:p>
        </p:txBody>
      </p:sp>
      <p:sp>
        <p:nvSpPr>
          <p:cNvPr id="21" name="PlaceHolder 4"/>
          <p:cNvSpPr>
            <a:spLocks noGrp="1"/>
          </p:cNvSpPr>
          <p:nvPr>
            <p:ph type="body"/>
          </p:nvPr>
        </p:nvSpPr>
        <p:spPr>
          <a:xfrm>
            <a:off x="5152680" y="4058640"/>
            <a:ext cx="4426920" cy="2090880"/>
          </a:xfrm>
          <a:prstGeom prst="rect">
            <a:avLst/>
          </a:prstGeom>
        </p:spPr>
        <p:txBody>
          <a:bodyPr lIns="0" tIns="0" rIns="0" bIns="0"/>
          <a:lstStyle/>
          <a:p>
            <a:endParaRPr lang="de-DE" sz="3200" b="0" strike="noStrike" spc="-1">
              <a:solidFill>
                <a:srgbClr val="000000"/>
              </a:solidFill>
              <a:uFill>
                <a:solidFill>
                  <a:srgbClr val="FFFFFF"/>
                </a:solidFill>
              </a:uFill>
              <a:latin typeface="Arial"/>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22" name="PlaceHolder 1"/>
          <p:cNvSpPr>
            <a:spLocks noGrp="1"/>
          </p:cNvSpPr>
          <p:nvPr>
            <p:ph type="title"/>
          </p:nvPr>
        </p:nvSpPr>
        <p:spPr>
          <a:xfrm>
            <a:off x="504000" y="301320"/>
            <a:ext cx="9072000" cy="1261800"/>
          </a:xfrm>
          <a:prstGeom prst="rect">
            <a:avLst/>
          </a:prstGeom>
        </p:spPr>
        <p:txBody>
          <a:bodyPr lIns="0" tIns="0" rIns="0" bIns="0" anchor="ctr"/>
          <a:lstStyle/>
          <a:p>
            <a:pPr algn="ctr"/>
            <a:endParaRPr lang="de-DE" sz="4400" b="0" strike="noStrike" spc="-1">
              <a:solidFill>
                <a:srgbClr val="000000"/>
              </a:solidFill>
              <a:uFill>
                <a:solidFill>
                  <a:srgbClr val="FFFFFF"/>
                </a:solidFill>
              </a:uFill>
              <a:latin typeface="Arial"/>
            </a:endParaRPr>
          </a:p>
        </p:txBody>
      </p:sp>
      <p:sp>
        <p:nvSpPr>
          <p:cNvPr id="23" name="PlaceHolder 2"/>
          <p:cNvSpPr>
            <a:spLocks noGrp="1"/>
          </p:cNvSpPr>
          <p:nvPr>
            <p:ph type="body"/>
          </p:nvPr>
        </p:nvSpPr>
        <p:spPr>
          <a:xfrm>
            <a:off x="504000" y="1768680"/>
            <a:ext cx="4426920" cy="2090880"/>
          </a:xfrm>
          <a:prstGeom prst="rect">
            <a:avLst/>
          </a:prstGeom>
        </p:spPr>
        <p:txBody>
          <a:bodyPr lIns="0" tIns="0" rIns="0" bIns="0"/>
          <a:lstStyle/>
          <a:p>
            <a:endParaRPr lang="de-DE" sz="3200" b="0" strike="noStrike" spc="-1">
              <a:solidFill>
                <a:srgbClr val="000000"/>
              </a:solidFill>
              <a:uFill>
                <a:solidFill>
                  <a:srgbClr val="FFFFFF"/>
                </a:solidFill>
              </a:uFill>
              <a:latin typeface="Arial"/>
            </a:endParaRPr>
          </a:p>
        </p:txBody>
      </p:sp>
      <p:sp>
        <p:nvSpPr>
          <p:cNvPr id="24" name="PlaceHolder 3"/>
          <p:cNvSpPr>
            <a:spLocks noGrp="1"/>
          </p:cNvSpPr>
          <p:nvPr>
            <p:ph type="body"/>
          </p:nvPr>
        </p:nvSpPr>
        <p:spPr>
          <a:xfrm>
            <a:off x="5152680" y="1768680"/>
            <a:ext cx="4426920" cy="2090880"/>
          </a:xfrm>
          <a:prstGeom prst="rect">
            <a:avLst/>
          </a:prstGeom>
        </p:spPr>
        <p:txBody>
          <a:bodyPr lIns="0" tIns="0" rIns="0" bIns="0"/>
          <a:lstStyle/>
          <a:p>
            <a:endParaRPr lang="de-DE" sz="3200" b="0" strike="noStrike" spc="-1">
              <a:solidFill>
                <a:srgbClr val="000000"/>
              </a:solidFill>
              <a:uFill>
                <a:solidFill>
                  <a:srgbClr val="FFFFFF"/>
                </a:solidFill>
              </a:uFill>
              <a:latin typeface="Arial"/>
            </a:endParaRPr>
          </a:p>
        </p:txBody>
      </p:sp>
      <p:sp>
        <p:nvSpPr>
          <p:cNvPr id="25" name="PlaceHolder 4"/>
          <p:cNvSpPr>
            <a:spLocks noGrp="1"/>
          </p:cNvSpPr>
          <p:nvPr>
            <p:ph type="body"/>
          </p:nvPr>
        </p:nvSpPr>
        <p:spPr>
          <a:xfrm>
            <a:off x="504000" y="4058640"/>
            <a:ext cx="9072000" cy="2090880"/>
          </a:xfrm>
          <a:prstGeom prst="rect">
            <a:avLst/>
          </a:prstGeom>
        </p:spPr>
        <p:txBody>
          <a:bodyPr lIns="0" tIns="0" rIns="0" bIns="0"/>
          <a:lstStyle/>
          <a:p>
            <a:endParaRPr lang="de-DE" sz="3200" b="0" strike="noStrike" spc="-1">
              <a:solidFill>
                <a:srgbClr val="000000"/>
              </a:solidFill>
              <a:uFill>
                <a:solidFill>
                  <a:srgbClr val="FFFFFF"/>
                </a:solidFill>
              </a:uFill>
              <a:latin typeface="Arial"/>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CustomShape 1"/>
          <p:cNvSpPr/>
          <p:nvPr/>
        </p:nvSpPr>
        <p:spPr>
          <a:xfrm>
            <a:off x="0" y="7055640"/>
            <a:ext cx="10078200" cy="501480"/>
          </a:xfrm>
          <a:prstGeom prst="rect">
            <a:avLst/>
          </a:prstGeom>
          <a:solidFill>
            <a:srgbClr val="9B2D1F"/>
          </a:solidFill>
          <a:ln w="15840">
            <a:noFill/>
          </a:ln>
        </p:spPr>
        <p:style>
          <a:lnRef idx="0">
            <a:scrgbClr r="0" g="0" b="0"/>
          </a:lnRef>
          <a:fillRef idx="0">
            <a:scrgbClr r="0" g="0" b="0"/>
          </a:fillRef>
          <a:effectRef idx="0">
            <a:scrgbClr r="0" g="0" b="0"/>
          </a:effectRef>
          <a:fontRef idx="minor"/>
        </p:style>
      </p:sp>
      <p:sp>
        <p:nvSpPr>
          <p:cNvPr id="6" name="CustomShape 2"/>
          <p:cNvSpPr/>
          <p:nvPr/>
        </p:nvSpPr>
        <p:spPr>
          <a:xfrm>
            <a:off x="0" y="6982560"/>
            <a:ext cx="10078200" cy="70200"/>
          </a:xfrm>
          <a:prstGeom prst="rect">
            <a:avLst/>
          </a:prstGeom>
          <a:solidFill>
            <a:srgbClr val="D34817"/>
          </a:solidFill>
          <a:ln w="15840">
            <a:noFill/>
          </a:ln>
        </p:spPr>
        <p:style>
          <a:lnRef idx="0">
            <a:scrgbClr r="0" g="0" b="0"/>
          </a:lnRef>
          <a:fillRef idx="0">
            <a:scrgbClr r="0" g="0" b="0"/>
          </a:fillRef>
          <a:effectRef idx="0">
            <a:scrgbClr r="0" g="0" b="0"/>
          </a:effectRef>
          <a:fontRef idx="minor"/>
        </p:style>
      </p:sp>
      <p:sp>
        <p:nvSpPr>
          <p:cNvPr id="2" name="Line 3"/>
          <p:cNvSpPr/>
          <p:nvPr/>
        </p:nvSpPr>
        <p:spPr>
          <a:xfrm>
            <a:off x="986760" y="1915560"/>
            <a:ext cx="8240760" cy="360"/>
          </a:xfrm>
          <a:prstGeom prst="line">
            <a:avLst/>
          </a:prstGeom>
          <a:ln w="6480">
            <a:solidFill>
              <a:srgbClr val="808080"/>
            </a:solidFill>
            <a:round/>
          </a:ln>
        </p:spPr>
        <p:style>
          <a:lnRef idx="0">
            <a:scrgbClr r="0" g="0" b="0"/>
          </a:lnRef>
          <a:fillRef idx="0">
            <a:scrgbClr r="0" g="0" b="0"/>
          </a:fillRef>
          <a:effectRef idx="0">
            <a:scrgbClr r="0" g="0" b="0"/>
          </a:effectRef>
          <a:fontRef idx="minor"/>
        </p:style>
      </p:sp>
      <p:sp>
        <p:nvSpPr>
          <p:cNvPr id="3" name="PlaceHolder 4"/>
          <p:cNvSpPr>
            <a:spLocks noGrp="1"/>
          </p:cNvSpPr>
          <p:nvPr>
            <p:ph type="title"/>
          </p:nvPr>
        </p:nvSpPr>
        <p:spPr>
          <a:xfrm>
            <a:off x="504000" y="301320"/>
            <a:ext cx="9072000" cy="1261800"/>
          </a:xfrm>
          <a:prstGeom prst="rect">
            <a:avLst/>
          </a:prstGeom>
        </p:spPr>
        <p:txBody>
          <a:bodyPr lIns="0" tIns="0" rIns="0" bIns="0" anchor="ctr"/>
          <a:lstStyle/>
          <a:p>
            <a:pPr algn="ctr"/>
            <a:r>
              <a:rPr lang="de-DE" sz="4400" b="0" strike="noStrike" spc="-1">
                <a:solidFill>
                  <a:srgbClr val="000000"/>
                </a:solidFill>
                <a:uFill>
                  <a:solidFill>
                    <a:srgbClr val="FFFFFF"/>
                  </a:solidFill>
                </a:uFill>
                <a:latin typeface="Arial"/>
              </a:rPr>
              <a:t>Format des Titeltextes durch Klicken bearbeiten</a:t>
            </a:r>
          </a:p>
        </p:txBody>
      </p:sp>
      <p:sp>
        <p:nvSpPr>
          <p:cNvPr id="4" name="PlaceHolder 5"/>
          <p:cNvSpPr>
            <a:spLocks noGrp="1"/>
          </p:cNvSpPr>
          <p:nvPr>
            <p:ph type="body"/>
          </p:nvPr>
        </p:nvSpPr>
        <p:spPr>
          <a:xfrm>
            <a:off x="504000" y="1768680"/>
            <a:ext cx="9072000" cy="4384080"/>
          </a:xfrm>
          <a:prstGeom prst="rect">
            <a:avLst/>
          </a:prstGeom>
        </p:spPr>
        <p:txBody>
          <a:bodyPr lIns="0" tIns="0" rIns="0" bIns="0"/>
          <a:lstStyle/>
          <a:p>
            <a:pPr marL="432000" indent="-324000">
              <a:buClr>
                <a:srgbClr val="000000"/>
              </a:buClr>
              <a:buSzPct val="45000"/>
              <a:buFont typeface="Wingdings" charset="2"/>
              <a:buChar char=""/>
            </a:pPr>
            <a:r>
              <a:rPr lang="de-DE" sz="3200" b="0" strike="noStrike" spc="-1">
                <a:solidFill>
                  <a:srgbClr val="000000"/>
                </a:solidFill>
                <a:uFill>
                  <a:solidFill>
                    <a:srgbClr val="FFFFFF"/>
                  </a:solidFill>
                </a:uFill>
                <a:latin typeface="Arial"/>
              </a:rPr>
              <a:t>Format des Gliederungstextes durch Klicken bearbeiten</a:t>
            </a:r>
          </a:p>
          <a:p>
            <a:pPr marL="864000" lvl="1" indent="-324000">
              <a:buClr>
                <a:srgbClr val="000000"/>
              </a:buClr>
              <a:buSzPct val="75000"/>
              <a:buFont typeface="Symbol" charset="2"/>
              <a:buChar char=""/>
            </a:pPr>
            <a:r>
              <a:rPr lang="de-DE" sz="2800" b="0" strike="noStrike" spc="-1">
                <a:solidFill>
                  <a:srgbClr val="000000"/>
                </a:solidFill>
                <a:uFill>
                  <a:solidFill>
                    <a:srgbClr val="FFFFFF"/>
                  </a:solidFill>
                </a:uFill>
                <a:latin typeface="Arial"/>
              </a:rPr>
              <a:t>Zweite Gliederungsebene</a:t>
            </a:r>
          </a:p>
          <a:p>
            <a:pPr marL="1296000" lvl="2" indent="-288000">
              <a:buClr>
                <a:srgbClr val="000000"/>
              </a:buClr>
              <a:buSzPct val="45000"/>
              <a:buFont typeface="Wingdings" charset="2"/>
              <a:buChar char=""/>
            </a:pPr>
            <a:r>
              <a:rPr lang="de-DE" sz="2400" b="0" strike="noStrike" spc="-1">
                <a:solidFill>
                  <a:srgbClr val="000000"/>
                </a:solidFill>
                <a:uFill>
                  <a:solidFill>
                    <a:srgbClr val="FFFFFF"/>
                  </a:solidFill>
                </a:uFill>
                <a:latin typeface="Arial"/>
              </a:rPr>
              <a:t>Dritte Gliederungsebene</a:t>
            </a:r>
          </a:p>
          <a:p>
            <a:pPr marL="1728000" lvl="3" indent="-216000">
              <a:buClr>
                <a:srgbClr val="000000"/>
              </a:buClr>
              <a:buSzPct val="75000"/>
              <a:buFont typeface="Symbol" charset="2"/>
              <a:buChar char=""/>
            </a:pPr>
            <a:r>
              <a:rPr lang="de-DE" sz="2000" b="0" strike="noStrike" spc="-1">
                <a:solidFill>
                  <a:srgbClr val="000000"/>
                </a:solidFill>
                <a:uFill>
                  <a:solidFill>
                    <a:srgbClr val="FFFFFF"/>
                  </a:solidFill>
                </a:uFill>
                <a:latin typeface="Arial"/>
              </a:rPr>
              <a:t>Vierte Gliederungsebene</a:t>
            </a:r>
          </a:p>
          <a:p>
            <a:pPr marL="2160000" lvl="4" indent="-216000">
              <a:buClr>
                <a:srgbClr val="000000"/>
              </a:buClr>
              <a:buSzPct val="45000"/>
              <a:buFont typeface="Wingdings" charset="2"/>
              <a:buChar char=""/>
            </a:pPr>
            <a:r>
              <a:rPr lang="de-DE" sz="2000" b="0" strike="noStrike" spc="-1">
                <a:solidFill>
                  <a:srgbClr val="000000"/>
                </a:solidFill>
                <a:uFill>
                  <a:solidFill>
                    <a:srgbClr val="FFFFFF"/>
                  </a:solidFill>
                </a:uFill>
                <a:latin typeface="Arial"/>
              </a:rPr>
              <a:t>Fünfte Gliederungsebene</a:t>
            </a:r>
          </a:p>
          <a:p>
            <a:pPr marL="2592000" lvl="5" indent="-216000">
              <a:buClr>
                <a:srgbClr val="000000"/>
              </a:buClr>
              <a:buSzPct val="45000"/>
              <a:buFont typeface="Wingdings" charset="2"/>
              <a:buChar char=""/>
            </a:pPr>
            <a:r>
              <a:rPr lang="de-DE" sz="2000" b="0" strike="noStrike" spc="-1">
                <a:solidFill>
                  <a:srgbClr val="000000"/>
                </a:solidFill>
                <a:uFill>
                  <a:solidFill>
                    <a:srgbClr val="FFFFFF"/>
                  </a:solidFill>
                </a:uFill>
                <a:latin typeface="Arial"/>
              </a:rPr>
              <a:t>Sechste Gliederungsebene</a:t>
            </a:r>
          </a:p>
          <a:p>
            <a:pPr marL="3024000" lvl="6" indent="-216000">
              <a:buClr>
                <a:srgbClr val="000000"/>
              </a:buClr>
              <a:buSzPct val="45000"/>
              <a:buFont typeface="Wingdings" charset="2"/>
              <a:buChar char=""/>
            </a:pPr>
            <a:r>
              <a:rPr lang="de-DE" sz="2000" b="0" strike="noStrike" spc="-1">
                <a:solidFill>
                  <a:srgbClr val="000000"/>
                </a:solidFill>
                <a:uFill>
                  <a:solidFill>
                    <a:srgbClr val="FFFFFF"/>
                  </a:solidFill>
                </a:uFill>
                <a:latin typeface="Arial"/>
              </a:rPr>
              <a:t>Siebte Gliederungsebene</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9" name="CustomShape 1"/>
          <p:cNvSpPr/>
          <p:nvPr/>
        </p:nvSpPr>
        <p:spPr>
          <a:xfrm>
            <a:off x="0" y="7055640"/>
            <a:ext cx="10078200" cy="501480"/>
          </a:xfrm>
          <a:prstGeom prst="rect">
            <a:avLst/>
          </a:prstGeom>
          <a:solidFill>
            <a:srgbClr val="9B2D1F"/>
          </a:solidFill>
          <a:ln w="15840">
            <a:noFill/>
          </a:ln>
        </p:spPr>
        <p:style>
          <a:lnRef idx="0">
            <a:scrgbClr r="0" g="0" b="0"/>
          </a:lnRef>
          <a:fillRef idx="0">
            <a:scrgbClr r="0" g="0" b="0"/>
          </a:fillRef>
          <a:effectRef idx="0">
            <a:scrgbClr r="0" g="0" b="0"/>
          </a:effectRef>
          <a:fontRef idx="minor"/>
        </p:style>
      </p:sp>
      <p:sp>
        <p:nvSpPr>
          <p:cNvPr id="40" name="CustomShape 2"/>
          <p:cNvSpPr/>
          <p:nvPr/>
        </p:nvSpPr>
        <p:spPr>
          <a:xfrm>
            <a:off x="0" y="6982560"/>
            <a:ext cx="10078200" cy="70200"/>
          </a:xfrm>
          <a:prstGeom prst="rect">
            <a:avLst/>
          </a:prstGeom>
          <a:solidFill>
            <a:srgbClr val="D34817"/>
          </a:solidFill>
          <a:ln w="15840">
            <a:noFill/>
          </a:ln>
        </p:spPr>
        <p:style>
          <a:lnRef idx="0">
            <a:scrgbClr r="0" g="0" b="0"/>
          </a:lnRef>
          <a:fillRef idx="0">
            <a:scrgbClr r="0" g="0" b="0"/>
          </a:fillRef>
          <a:effectRef idx="0">
            <a:scrgbClr r="0" g="0" b="0"/>
          </a:effectRef>
          <a:fontRef idx="minor"/>
        </p:style>
      </p:sp>
      <p:sp>
        <p:nvSpPr>
          <p:cNvPr id="41" name="Line 3"/>
          <p:cNvSpPr/>
          <p:nvPr/>
        </p:nvSpPr>
        <p:spPr>
          <a:xfrm>
            <a:off x="986760" y="1915560"/>
            <a:ext cx="8240760" cy="360"/>
          </a:xfrm>
          <a:prstGeom prst="line">
            <a:avLst/>
          </a:prstGeom>
          <a:ln w="6480">
            <a:solidFill>
              <a:srgbClr val="808080"/>
            </a:solidFill>
            <a:round/>
          </a:ln>
        </p:spPr>
        <p:style>
          <a:lnRef idx="0">
            <a:scrgbClr r="0" g="0" b="0"/>
          </a:lnRef>
          <a:fillRef idx="0">
            <a:scrgbClr r="0" g="0" b="0"/>
          </a:fillRef>
          <a:effectRef idx="0">
            <a:scrgbClr r="0" g="0" b="0"/>
          </a:effectRef>
          <a:fontRef idx="minor"/>
        </p:style>
      </p:sp>
      <p:sp>
        <p:nvSpPr>
          <p:cNvPr id="42" name="PlaceHolder 4"/>
          <p:cNvSpPr>
            <a:spLocks noGrp="1"/>
          </p:cNvSpPr>
          <p:nvPr>
            <p:ph type="title"/>
          </p:nvPr>
        </p:nvSpPr>
        <p:spPr>
          <a:xfrm>
            <a:off x="504000" y="301320"/>
            <a:ext cx="9072000" cy="1261800"/>
          </a:xfrm>
          <a:prstGeom prst="rect">
            <a:avLst/>
          </a:prstGeom>
        </p:spPr>
        <p:txBody>
          <a:bodyPr lIns="0" tIns="0" rIns="0" bIns="0" anchor="ctr"/>
          <a:lstStyle/>
          <a:p>
            <a:pPr algn="ctr"/>
            <a:r>
              <a:rPr lang="de-DE" sz="4400" b="0" strike="noStrike" spc="-1">
                <a:solidFill>
                  <a:srgbClr val="000000"/>
                </a:solidFill>
                <a:uFill>
                  <a:solidFill>
                    <a:srgbClr val="FFFFFF"/>
                  </a:solidFill>
                </a:uFill>
                <a:latin typeface="Arial"/>
              </a:rPr>
              <a:t>Format des Titeltextes durch Klicken bearbeiten</a:t>
            </a:r>
          </a:p>
        </p:txBody>
      </p:sp>
      <p:sp>
        <p:nvSpPr>
          <p:cNvPr id="43" name="PlaceHolder 5"/>
          <p:cNvSpPr>
            <a:spLocks noGrp="1"/>
          </p:cNvSpPr>
          <p:nvPr>
            <p:ph type="body"/>
          </p:nvPr>
        </p:nvSpPr>
        <p:spPr>
          <a:xfrm>
            <a:off x="504000" y="1768680"/>
            <a:ext cx="9072000" cy="4384080"/>
          </a:xfrm>
          <a:prstGeom prst="rect">
            <a:avLst/>
          </a:prstGeom>
        </p:spPr>
        <p:txBody>
          <a:bodyPr lIns="0" tIns="0" rIns="0" bIns="0"/>
          <a:lstStyle/>
          <a:p>
            <a:pPr marL="432000" indent="-324000">
              <a:buClr>
                <a:srgbClr val="000000"/>
              </a:buClr>
              <a:buSzPct val="45000"/>
              <a:buFont typeface="Wingdings" charset="2"/>
              <a:buChar char=""/>
            </a:pPr>
            <a:r>
              <a:rPr lang="de-DE" sz="3200" b="0" strike="noStrike" spc="-1">
                <a:solidFill>
                  <a:srgbClr val="000000"/>
                </a:solidFill>
                <a:uFill>
                  <a:solidFill>
                    <a:srgbClr val="FFFFFF"/>
                  </a:solidFill>
                </a:uFill>
                <a:latin typeface="Arial"/>
              </a:rPr>
              <a:t>Format des Gliederungstextes durch Klicken bearbeiten</a:t>
            </a:r>
          </a:p>
          <a:p>
            <a:pPr marL="864000" lvl="1" indent="-324000">
              <a:buClr>
                <a:srgbClr val="000000"/>
              </a:buClr>
              <a:buSzPct val="75000"/>
              <a:buFont typeface="Symbol" charset="2"/>
              <a:buChar char=""/>
            </a:pPr>
            <a:r>
              <a:rPr lang="de-DE" sz="2800" b="0" strike="noStrike" spc="-1">
                <a:solidFill>
                  <a:srgbClr val="000000"/>
                </a:solidFill>
                <a:uFill>
                  <a:solidFill>
                    <a:srgbClr val="FFFFFF"/>
                  </a:solidFill>
                </a:uFill>
                <a:latin typeface="Arial"/>
              </a:rPr>
              <a:t>Zweite Gliederungsebene</a:t>
            </a:r>
          </a:p>
          <a:p>
            <a:pPr marL="1296000" lvl="2" indent="-288000">
              <a:buClr>
                <a:srgbClr val="000000"/>
              </a:buClr>
              <a:buSzPct val="45000"/>
              <a:buFont typeface="Wingdings" charset="2"/>
              <a:buChar char=""/>
            </a:pPr>
            <a:r>
              <a:rPr lang="de-DE" sz="2400" b="0" strike="noStrike" spc="-1">
                <a:solidFill>
                  <a:srgbClr val="000000"/>
                </a:solidFill>
                <a:uFill>
                  <a:solidFill>
                    <a:srgbClr val="FFFFFF"/>
                  </a:solidFill>
                </a:uFill>
                <a:latin typeface="Arial"/>
              </a:rPr>
              <a:t>Dritte Gliederungsebene</a:t>
            </a:r>
          </a:p>
          <a:p>
            <a:pPr marL="1728000" lvl="3" indent="-216000">
              <a:buClr>
                <a:srgbClr val="000000"/>
              </a:buClr>
              <a:buSzPct val="75000"/>
              <a:buFont typeface="Symbol" charset="2"/>
              <a:buChar char=""/>
            </a:pPr>
            <a:r>
              <a:rPr lang="de-DE" sz="2000" b="0" strike="noStrike" spc="-1">
                <a:solidFill>
                  <a:srgbClr val="000000"/>
                </a:solidFill>
                <a:uFill>
                  <a:solidFill>
                    <a:srgbClr val="FFFFFF"/>
                  </a:solidFill>
                </a:uFill>
                <a:latin typeface="Arial"/>
              </a:rPr>
              <a:t>Vierte Gliederungsebene</a:t>
            </a:r>
          </a:p>
          <a:p>
            <a:pPr marL="2160000" lvl="4" indent="-216000">
              <a:buClr>
                <a:srgbClr val="000000"/>
              </a:buClr>
              <a:buSzPct val="45000"/>
              <a:buFont typeface="Wingdings" charset="2"/>
              <a:buChar char=""/>
            </a:pPr>
            <a:r>
              <a:rPr lang="de-DE" sz="2000" b="0" strike="noStrike" spc="-1">
                <a:solidFill>
                  <a:srgbClr val="000000"/>
                </a:solidFill>
                <a:uFill>
                  <a:solidFill>
                    <a:srgbClr val="FFFFFF"/>
                  </a:solidFill>
                </a:uFill>
                <a:latin typeface="Arial"/>
              </a:rPr>
              <a:t>Fünfte Gliederungsebene</a:t>
            </a:r>
          </a:p>
          <a:p>
            <a:pPr marL="2592000" lvl="5" indent="-216000">
              <a:buClr>
                <a:srgbClr val="000000"/>
              </a:buClr>
              <a:buSzPct val="45000"/>
              <a:buFont typeface="Wingdings" charset="2"/>
              <a:buChar char=""/>
            </a:pPr>
            <a:r>
              <a:rPr lang="de-DE" sz="2000" b="0" strike="noStrike" spc="-1">
                <a:solidFill>
                  <a:srgbClr val="000000"/>
                </a:solidFill>
                <a:uFill>
                  <a:solidFill>
                    <a:srgbClr val="FFFFFF"/>
                  </a:solidFill>
                </a:uFill>
                <a:latin typeface="Arial"/>
              </a:rPr>
              <a:t>Sechste Gliederungsebene</a:t>
            </a:r>
          </a:p>
          <a:p>
            <a:pPr marL="3024000" lvl="6" indent="-216000">
              <a:buClr>
                <a:srgbClr val="000000"/>
              </a:buClr>
              <a:buSzPct val="45000"/>
              <a:buFont typeface="Wingdings" charset="2"/>
              <a:buChar char=""/>
            </a:pPr>
            <a:r>
              <a:rPr lang="de-DE" sz="2000" b="0" strike="noStrike" spc="-1">
                <a:solidFill>
                  <a:srgbClr val="000000"/>
                </a:solidFill>
                <a:uFill>
                  <a:solidFill>
                    <a:srgbClr val="FFFFFF"/>
                  </a:solidFill>
                </a:uFill>
                <a:latin typeface="Arial"/>
              </a:rPr>
              <a:t>Siebte Gliederungsebene</a:t>
            </a:r>
          </a:p>
        </p:txBody>
      </p:sp>
    </p:spTree>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wmf"/></Relationships>
</file>

<file path=ppt/slides/_rels/slide10.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10.xml"/><Relationship Id="rId1" Type="http://schemas.openxmlformats.org/officeDocument/2006/relationships/slideLayout" Target="../slideLayouts/slideLayout13.xml"/><Relationship Id="rId4" Type="http://schemas.openxmlformats.org/officeDocument/2006/relationships/image" Target="../media/image8.jpg"/></Relationships>
</file>

<file path=ppt/slides/_rels/slide11.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13.xml"/><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6.xml"/><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7.xml"/><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8.xml"/><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9.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0.xml"/><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1.xml"/><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26.xml"/><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7.xml"/><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28.xml"/><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29.xml"/><Relationship Id="rId1" Type="http://schemas.openxmlformats.org/officeDocument/2006/relationships/slideLayout" Target="../slideLayouts/slideLayout13.xml"/><Relationship Id="rId4" Type="http://schemas.openxmlformats.org/officeDocument/2006/relationships/image" Target="../media/image18.jp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notesSlide" Target="../notesSlides/notesSlide30.xml"/><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notesSlide" Target="../notesSlides/notesSlide33.xml"/><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3" Type="http://schemas.openxmlformats.org/officeDocument/2006/relationships/notesSlide" Target="../notesSlides/notesSlide35.xml"/><Relationship Id="rId2" Type="http://schemas.openxmlformats.org/officeDocument/2006/relationships/slideLayout" Target="../slideLayouts/slideLayout13.xml"/><Relationship Id="rId1" Type="http://schemas.openxmlformats.org/officeDocument/2006/relationships/vmlDrawing" Target="../drawings/vmlDrawing1.vml"/><Relationship Id="rId5" Type="http://schemas.openxmlformats.org/officeDocument/2006/relationships/image" Target="../media/image19.emf"/><Relationship Id="rId4" Type="http://schemas.openxmlformats.org/officeDocument/2006/relationships/oleObject" Target="../embeddings/oleObject1.bin"/></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37.xml"/><Relationship Id="rId1" Type="http://schemas.openxmlformats.org/officeDocument/2006/relationships/slideLayout" Target="../slideLayouts/slideLayout13.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3.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13.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13.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13.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13.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13.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13.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13.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13.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13.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50.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50.xml"/><Relationship Id="rId1" Type="http://schemas.openxmlformats.org/officeDocument/2006/relationships/slideLayout" Target="../slideLayouts/slideLayout13.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13.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13.xml"/></Relationships>
</file>

<file path=ppt/slides/_rels/slide5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53.xml"/><Relationship Id="rId1" Type="http://schemas.openxmlformats.org/officeDocument/2006/relationships/slideLayout" Target="../slideLayouts/slideLayout13.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13.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13.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13.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13.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13.xml"/></Relationships>
</file>

<file path=ppt/slides/_rels/slide59.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59.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13.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13.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13.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13.xml"/></Relationships>
</file>

<file path=ppt/slides/_rels/slide6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64.xml"/><Relationship Id="rId1" Type="http://schemas.openxmlformats.org/officeDocument/2006/relationships/slideLayout" Target="../slideLayouts/slideLayout13.xml"/></Relationships>
</file>

<file path=ppt/slides/_rels/slide6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5.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3" name="CustomShape 1"/>
          <p:cNvSpPr/>
          <p:nvPr/>
        </p:nvSpPr>
        <p:spPr>
          <a:xfrm>
            <a:off x="0" y="1674000"/>
            <a:ext cx="10078200" cy="1259640"/>
          </a:xfrm>
          <a:prstGeom prst="rect">
            <a:avLst/>
          </a:prstGeom>
          <a:solidFill>
            <a:srgbClr val="FAD9CD"/>
          </a:solidFill>
          <a:ln w="15840">
            <a:noFill/>
          </a:ln>
        </p:spPr>
        <p:style>
          <a:lnRef idx="0">
            <a:scrgbClr r="0" g="0" b="0"/>
          </a:lnRef>
          <a:fillRef idx="0">
            <a:scrgbClr r="0" g="0" b="0"/>
          </a:fillRef>
          <a:effectRef idx="0">
            <a:scrgbClr r="0" g="0" b="0"/>
          </a:effectRef>
          <a:fontRef idx="minor"/>
        </p:style>
        <p:txBody>
          <a:bodyPr lIns="0" tIns="38880" rIns="0" bIns="0" anchor="ctr"/>
          <a:lstStyle/>
          <a:p>
            <a:pPr algn="ctr">
              <a:lnSpc>
                <a:spcPct val="93000"/>
              </a:lnSpc>
            </a:pPr>
            <a:r>
              <a:rPr lang="de-DE" sz="4400" b="0" strike="noStrike" spc="-1">
                <a:solidFill>
                  <a:srgbClr val="DF6C5D"/>
                </a:solidFill>
                <a:uFill>
                  <a:solidFill>
                    <a:srgbClr val="FFFFFF"/>
                  </a:solidFill>
                </a:uFill>
                <a:latin typeface="Arial"/>
                <a:ea typeface="DejaVu Sans"/>
              </a:rPr>
              <a:t>Geflüchtete in Brandenburg</a:t>
            </a:r>
            <a:endParaRPr lang="de-DE" sz="1800" b="0" strike="noStrike" spc="-1">
              <a:solidFill>
                <a:srgbClr val="000000"/>
              </a:solidFill>
              <a:uFill>
                <a:solidFill>
                  <a:srgbClr val="FFFFFF"/>
                </a:solidFill>
              </a:uFill>
              <a:latin typeface="Arial"/>
            </a:endParaRPr>
          </a:p>
        </p:txBody>
      </p:sp>
      <p:sp>
        <p:nvSpPr>
          <p:cNvPr id="84" name="CustomShape 2"/>
          <p:cNvSpPr/>
          <p:nvPr/>
        </p:nvSpPr>
        <p:spPr>
          <a:xfrm>
            <a:off x="502920" y="1768320"/>
            <a:ext cx="8866800" cy="4382280"/>
          </a:xfrm>
          <a:prstGeom prst="rect">
            <a:avLst/>
          </a:prstGeom>
          <a:noFill/>
          <a:ln>
            <a:noFill/>
          </a:ln>
        </p:spPr>
        <p:style>
          <a:lnRef idx="0">
            <a:scrgbClr r="0" g="0" b="0"/>
          </a:lnRef>
          <a:fillRef idx="0">
            <a:scrgbClr r="0" g="0" b="0"/>
          </a:fillRef>
          <a:effectRef idx="0">
            <a:scrgbClr r="0" g="0" b="0"/>
          </a:effectRef>
          <a:fontRef idx="minor"/>
        </p:style>
        <p:txBody>
          <a:bodyPr lIns="0" tIns="5040" rIns="0" bIns="0" anchor="ctr"/>
          <a:lstStyle/>
          <a:p>
            <a:pPr algn="ctr">
              <a:lnSpc>
                <a:spcPct val="98000"/>
              </a:lnSpc>
            </a:pPr>
            <a:r>
              <a:rPr lang="de-DE" sz="2000" b="1" strike="noStrike" spc="-1">
                <a:solidFill>
                  <a:srgbClr val="000000"/>
                </a:solidFill>
                <a:uFill>
                  <a:solidFill>
                    <a:srgbClr val="FFFFFF"/>
                  </a:solidFill>
                </a:uFill>
                <a:latin typeface="DejaVu Sans Mono"/>
                <a:ea typeface="Lohit Hindi"/>
              </a:rPr>
              <a:t> </a:t>
            </a:r>
            <a:endParaRPr lang="de-DE" sz="1800" b="0" strike="noStrike" spc="-1">
              <a:solidFill>
                <a:srgbClr val="000000"/>
              </a:solidFill>
              <a:uFill>
                <a:solidFill>
                  <a:srgbClr val="FFFFFF"/>
                </a:solidFill>
              </a:uFill>
              <a:latin typeface="Arial"/>
            </a:endParaRPr>
          </a:p>
        </p:txBody>
      </p:sp>
      <p:pic>
        <p:nvPicPr>
          <p:cNvPr id="85" name="Bild 114"/>
          <p:cNvPicPr/>
          <p:nvPr/>
        </p:nvPicPr>
        <p:blipFill>
          <a:blip r:embed="rId3"/>
          <a:stretch/>
        </p:blipFill>
        <p:spPr>
          <a:xfrm>
            <a:off x="1295280" y="4103640"/>
            <a:ext cx="7408080" cy="1816920"/>
          </a:xfrm>
          <a:prstGeom prst="rect">
            <a:avLst/>
          </a:prstGeom>
          <a:ln>
            <a:noFill/>
          </a:ln>
        </p:spPr>
      </p:pic>
      <p:pic>
        <p:nvPicPr>
          <p:cNvPr id="86" name="Bild 2"/>
          <p:cNvPicPr/>
          <p:nvPr/>
        </p:nvPicPr>
        <p:blipFill>
          <a:blip r:embed="rId4"/>
          <a:stretch/>
        </p:blipFill>
        <p:spPr>
          <a:xfrm>
            <a:off x="6804720" y="334800"/>
            <a:ext cx="2892960" cy="911880"/>
          </a:xfrm>
          <a:prstGeom prst="rect">
            <a:avLst/>
          </a:prstGeom>
          <a:ln>
            <a:noFill/>
          </a:ln>
        </p:spPr>
      </p:pic>
    </p:spTree>
  </p:cSld>
  <p:clrMapOvr>
    <a:masterClrMapping/>
  </p:clrMapOvr>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56" name="CustomShape 1"/>
          <p:cNvSpPr/>
          <p:nvPr/>
        </p:nvSpPr>
        <p:spPr>
          <a:xfrm>
            <a:off x="0" y="301680"/>
            <a:ext cx="10078200" cy="1185480"/>
          </a:xfrm>
          <a:prstGeom prst="rect">
            <a:avLst/>
          </a:prstGeom>
          <a:solidFill>
            <a:srgbClr val="FAD9CD"/>
          </a:solidFill>
          <a:ln>
            <a:noFill/>
          </a:ln>
        </p:spPr>
        <p:style>
          <a:lnRef idx="0">
            <a:scrgbClr r="0" g="0" b="0"/>
          </a:lnRef>
          <a:fillRef idx="0">
            <a:scrgbClr r="0" g="0" b="0"/>
          </a:fillRef>
          <a:effectRef idx="0">
            <a:scrgbClr r="0" g="0" b="0"/>
          </a:effectRef>
          <a:fontRef idx="minor"/>
        </p:style>
        <p:txBody>
          <a:bodyPr lIns="0" tIns="38880" rIns="0" bIns="0" anchor="ctr"/>
          <a:lstStyle/>
          <a:p>
            <a:pPr marL="0" marR="0" lvl="0" indent="0" algn="ctr" defTabSz="914400" eaLnBrk="1" fontAlgn="auto" latinLnBrk="0" hangingPunct="1">
              <a:lnSpc>
                <a:spcPct val="93000"/>
              </a:lnSpc>
              <a:spcBef>
                <a:spcPts val="0"/>
              </a:spcBef>
              <a:spcAft>
                <a:spcPts val="0"/>
              </a:spcAft>
              <a:buClrTx/>
              <a:buSzTx/>
              <a:buFontTx/>
              <a:buNone/>
              <a:tabLst/>
              <a:defRPr/>
            </a:pPr>
            <a:endParaRPr kumimoji="0" lang="de-DE" sz="1800" b="0" i="0" u="none" strike="noStrike" kern="0" cap="none" spc="-1" normalizeH="0" baseline="0" noProof="0" dirty="0">
              <a:ln>
                <a:noFill/>
              </a:ln>
              <a:solidFill>
                <a:srgbClr val="000000"/>
              </a:solidFill>
              <a:effectLst/>
              <a:uLnTx/>
              <a:uFill>
                <a:solidFill>
                  <a:srgbClr val="FFFFFF"/>
                </a:solidFill>
              </a:uFill>
              <a:latin typeface="Arial"/>
            </a:endParaRPr>
          </a:p>
        </p:txBody>
      </p:sp>
      <p:sp>
        <p:nvSpPr>
          <p:cNvPr id="157" name="CustomShape 2"/>
          <p:cNvSpPr/>
          <p:nvPr/>
        </p:nvSpPr>
        <p:spPr>
          <a:xfrm>
            <a:off x="720720" y="6767640"/>
            <a:ext cx="8420760" cy="429120"/>
          </a:xfrm>
          <a:prstGeom prst="rect">
            <a:avLst/>
          </a:prstGeom>
          <a:noFill/>
          <a:ln>
            <a:noFill/>
          </a:ln>
        </p:spPr>
        <p:style>
          <a:lnRef idx="0">
            <a:scrgbClr r="0" g="0" b="0"/>
          </a:lnRef>
          <a:fillRef idx="0">
            <a:scrgbClr r="0" g="0" b="0"/>
          </a:fillRef>
          <a:effectRef idx="0">
            <a:scrgbClr r="0" g="0" b="0"/>
          </a:effectRef>
          <a:fontRef idx="minor"/>
        </p:style>
        <p:txBody>
          <a:bodyPr lIns="0" tIns="28080" rIns="0" bIns="0"/>
          <a:lstStyle/>
          <a:p>
            <a:pPr marL="0" marR="0" lvl="0" indent="0"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1" normalizeH="0" baseline="0" noProof="0">
              <a:ln>
                <a:noFill/>
              </a:ln>
              <a:solidFill>
                <a:srgbClr val="000000"/>
              </a:solidFill>
              <a:effectLst/>
              <a:uLnTx/>
              <a:uFill>
                <a:solidFill>
                  <a:srgbClr val="FFFFFF"/>
                </a:solidFill>
              </a:uFill>
              <a:latin typeface="Arial"/>
            </a:endParaRPr>
          </a:p>
          <a:p>
            <a:pPr marL="0" marR="0" lvl="0" indent="0"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1" normalizeH="0" baseline="0" noProof="0">
              <a:ln>
                <a:noFill/>
              </a:ln>
              <a:solidFill>
                <a:srgbClr val="000000"/>
              </a:solidFill>
              <a:effectLst/>
              <a:uLnTx/>
              <a:uFill>
                <a:solidFill>
                  <a:srgbClr val="FFFFFF"/>
                </a:solidFill>
              </a:uFill>
              <a:latin typeface="Arial"/>
            </a:endParaRPr>
          </a:p>
          <a:p>
            <a:pPr marL="0" marR="0" lvl="0" indent="0"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1" normalizeH="0" baseline="0" noProof="0">
              <a:ln>
                <a:noFill/>
              </a:ln>
              <a:solidFill>
                <a:srgbClr val="000000"/>
              </a:solidFill>
              <a:effectLst/>
              <a:uLnTx/>
              <a:uFill>
                <a:solidFill>
                  <a:srgbClr val="FFFFFF"/>
                </a:solidFill>
              </a:uFill>
              <a:latin typeface="Arial"/>
            </a:endParaRPr>
          </a:p>
          <a:p>
            <a:pPr marL="0" marR="0" lvl="0" indent="0"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1" normalizeH="0" baseline="0" noProof="0">
              <a:ln>
                <a:noFill/>
              </a:ln>
              <a:solidFill>
                <a:srgbClr val="000000"/>
              </a:solidFill>
              <a:effectLst/>
              <a:uLnTx/>
              <a:uFill>
                <a:solidFill>
                  <a:srgbClr val="FFFFFF"/>
                </a:solidFill>
              </a:uFill>
              <a:latin typeface="Arial"/>
            </a:endParaRPr>
          </a:p>
        </p:txBody>
      </p:sp>
      <p:sp>
        <p:nvSpPr>
          <p:cNvPr id="158" name="CustomShape 3"/>
          <p:cNvSpPr/>
          <p:nvPr/>
        </p:nvSpPr>
        <p:spPr>
          <a:xfrm>
            <a:off x="8186040" y="7120800"/>
            <a:ext cx="1082160" cy="3999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lstStyle/>
          <a:p>
            <a:pPr marL="0" marR="0" lvl="0" indent="0" defTabSz="914400" eaLnBrk="1" fontAlgn="auto" latinLnBrk="0" hangingPunct="1">
              <a:lnSpc>
                <a:spcPct val="100000"/>
              </a:lnSpc>
              <a:spcBef>
                <a:spcPts val="0"/>
              </a:spcBef>
              <a:spcAft>
                <a:spcPts val="0"/>
              </a:spcAft>
              <a:buClrTx/>
              <a:buSzTx/>
              <a:buFontTx/>
              <a:buNone/>
              <a:tabLst/>
              <a:defRPr/>
            </a:pPr>
            <a:fld id="{AA46D97A-6075-441D-B26A-D1187162B2A4}" type="slidenum">
              <a:rPr kumimoji="0" lang="de-DE" sz="1400" b="1" i="0" u="none" strike="noStrike" kern="0" cap="none" spc="-1" normalizeH="0" baseline="0" noProof="0">
                <a:ln>
                  <a:noFill/>
                </a:ln>
                <a:solidFill>
                  <a:srgbClr val="FFFFFF"/>
                </a:solidFill>
                <a:effectLst/>
                <a:uLnTx/>
                <a:uFill>
                  <a:solidFill>
                    <a:srgbClr val="FFFFFF"/>
                  </a:solidFill>
                </a:uFill>
                <a:latin typeface="Arial"/>
                <a:ea typeface="MS PGothic"/>
              </a:rPr>
              <a:pPr marL="0" marR="0" lvl="0" indent="0" defTabSz="914400" eaLnBrk="1" fontAlgn="auto" latinLnBrk="0" hangingPunct="1">
                <a:lnSpc>
                  <a:spcPct val="100000"/>
                </a:lnSpc>
                <a:spcBef>
                  <a:spcPts val="0"/>
                </a:spcBef>
                <a:spcAft>
                  <a:spcPts val="0"/>
                </a:spcAft>
                <a:buClrTx/>
                <a:buSzTx/>
                <a:buFontTx/>
                <a:buNone/>
                <a:tabLst/>
                <a:defRPr/>
              </a:pPr>
              <a:t>10</a:t>
            </a:fld>
            <a:endParaRPr kumimoji="0" lang="de-DE" sz="1800" b="0" i="0" u="none" strike="noStrike" kern="0" cap="none" spc="-1" normalizeH="0" baseline="0" noProof="0">
              <a:ln>
                <a:noFill/>
              </a:ln>
              <a:solidFill>
                <a:srgbClr val="000000"/>
              </a:solidFill>
              <a:effectLst/>
              <a:uLnTx/>
              <a:uFill>
                <a:solidFill>
                  <a:srgbClr val="FFFFFF"/>
                </a:solidFill>
              </a:uFill>
              <a:latin typeface="Arial"/>
            </a:endParaRPr>
          </a:p>
        </p:txBody>
      </p:sp>
      <p:graphicFrame>
        <p:nvGraphicFramePr>
          <p:cNvPr id="159" name="Diagramm 158"/>
          <p:cNvGraphicFramePr/>
          <p:nvPr/>
        </p:nvGraphicFramePr>
        <p:xfrm>
          <a:off x="1481040" y="1641240"/>
          <a:ext cx="5718600" cy="4910400"/>
        </p:xfrm>
        <a:graphic>
          <a:graphicData uri="http://schemas.openxmlformats.org/drawingml/2006/chart">
            <c:chart xmlns:c="http://schemas.openxmlformats.org/drawingml/2006/chart" xmlns:r="http://schemas.openxmlformats.org/officeDocument/2006/relationships" r:id="rId3"/>
          </a:graphicData>
        </a:graphic>
      </p:graphicFrame>
      <p:pic>
        <p:nvPicPr>
          <p:cNvPr id="2" name="Grafik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80397" y="1933794"/>
            <a:ext cx="7146723" cy="4771926"/>
          </a:xfrm>
          <a:prstGeom prst="rect">
            <a:avLst/>
          </a:prstGeom>
        </p:spPr>
      </p:pic>
    </p:spTree>
    <p:extLst>
      <p:ext uri="{BB962C8B-B14F-4D97-AF65-F5344CB8AC3E}">
        <p14:creationId xmlns:p14="http://schemas.microsoft.com/office/powerpoint/2010/main" val="1445101053"/>
      </p:ext>
    </p:extLst>
  </p:cSld>
  <p:clrMapOvr>
    <a:masterClrMapping/>
  </p:clrMapOvr>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3" name="Grafik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2513" y="1519168"/>
            <a:ext cx="8147957" cy="5074109"/>
          </a:xfrm>
          <a:prstGeom prst="rect">
            <a:avLst/>
          </a:prstGeom>
        </p:spPr>
      </p:pic>
      <p:sp>
        <p:nvSpPr>
          <p:cNvPr id="127" name="CustomShape 1"/>
          <p:cNvSpPr/>
          <p:nvPr/>
        </p:nvSpPr>
        <p:spPr>
          <a:xfrm>
            <a:off x="0" y="48960"/>
            <a:ext cx="10073880" cy="1185480"/>
          </a:xfrm>
          <a:prstGeom prst="rect">
            <a:avLst/>
          </a:prstGeom>
          <a:solidFill>
            <a:srgbClr val="FAD9CD"/>
          </a:solidFill>
          <a:ln>
            <a:noFill/>
          </a:ln>
        </p:spPr>
        <p:style>
          <a:lnRef idx="0">
            <a:scrgbClr r="0" g="0" b="0"/>
          </a:lnRef>
          <a:fillRef idx="0">
            <a:scrgbClr r="0" g="0" b="0"/>
          </a:fillRef>
          <a:effectRef idx="0">
            <a:scrgbClr r="0" g="0" b="0"/>
          </a:effectRef>
          <a:fontRef idx="minor"/>
        </p:style>
        <p:txBody>
          <a:bodyPr lIns="0" tIns="38880" rIns="0" bIns="0" anchor="ctr"/>
          <a:lstStyle/>
          <a:p>
            <a:pPr algn="ctr">
              <a:lnSpc>
                <a:spcPct val="93000"/>
              </a:lnSpc>
            </a:pPr>
            <a:r>
              <a:rPr lang="de-DE" sz="4400" b="0" strike="noStrike" spc="-1">
                <a:solidFill>
                  <a:srgbClr val="DF6C5D"/>
                </a:solidFill>
                <a:uFill>
                  <a:solidFill>
                    <a:srgbClr val="FFFFFF"/>
                  </a:solidFill>
                </a:uFill>
                <a:latin typeface="Arial"/>
                <a:ea typeface="DejaVu Sans"/>
              </a:rPr>
              <a:t>Geflüchtete in Deutschland</a:t>
            </a:r>
            <a:endParaRPr lang="de-DE" sz="1800" b="0" strike="noStrike" spc="-1">
              <a:solidFill>
                <a:srgbClr val="000000"/>
              </a:solidFill>
              <a:uFill>
                <a:solidFill>
                  <a:srgbClr val="FFFFFF"/>
                </a:solidFill>
              </a:uFill>
              <a:latin typeface="Arial"/>
            </a:endParaRPr>
          </a:p>
        </p:txBody>
      </p:sp>
      <p:sp>
        <p:nvSpPr>
          <p:cNvPr id="128" name="CustomShape 2"/>
          <p:cNvSpPr/>
          <p:nvPr/>
        </p:nvSpPr>
        <p:spPr>
          <a:xfrm>
            <a:off x="288000" y="6625080"/>
            <a:ext cx="8781840" cy="284760"/>
          </a:xfrm>
          <a:prstGeom prst="rect">
            <a:avLst/>
          </a:prstGeom>
          <a:noFill/>
          <a:ln>
            <a:noFill/>
          </a:ln>
        </p:spPr>
        <p:style>
          <a:lnRef idx="0">
            <a:scrgbClr r="0" g="0" b="0"/>
          </a:lnRef>
          <a:fillRef idx="0">
            <a:scrgbClr r="0" g="0" b="0"/>
          </a:fillRef>
          <a:effectRef idx="0">
            <a:scrgbClr r="0" g="0" b="0"/>
          </a:effectRef>
          <a:fontRef idx="minor"/>
        </p:style>
        <p:txBody>
          <a:bodyPr lIns="0" tIns="28080" rIns="0" bIns="0"/>
          <a:lstStyle/>
          <a:p>
            <a:pPr>
              <a:lnSpc>
                <a:spcPct val="93000"/>
              </a:lnSpc>
            </a:pPr>
            <a:r>
              <a:rPr lang="de-DE" sz="1000" b="0" strike="noStrike" spc="-1" dirty="0">
                <a:solidFill>
                  <a:srgbClr val="000000"/>
                </a:solidFill>
                <a:uFill>
                  <a:solidFill>
                    <a:srgbClr val="FFFFFF"/>
                  </a:solidFill>
                </a:uFill>
                <a:latin typeface="Arial"/>
                <a:ea typeface="DejaVu Sans"/>
              </a:rPr>
              <a:t>Quelle: Bundesamt für Migration und Flüchtlinge April  2017</a:t>
            </a:r>
            <a:endParaRPr lang="de-DE" sz="1800" b="0" strike="noStrike" spc="-1" dirty="0">
              <a:solidFill>
                <a:srgbClr val="000000"/>
              </a:solidFill>
              <a:uFill>
                <a:solidFill>
                  <a:srgbClr val="FFFFFF"/>
                </a:solidFill>
              </a:uFill>
              <a:latin typeface="Arial"/>
            </a:endParaRPr>
          </a:p>
        </p:txBody>
      </p:sp>
      <p:sp>
        <p:nvSpPr>
          <p:cNvPr id="129" name="CustomShape 3"/>
          <p:cNvSpPr/>
          <p:nvPr/>
        </p:nvSpPr>
        <p:spPr>
          <a:xfrm>
            <a:off x="8186040" y="7120800"/>
            <a:ext cx="1082160" cy="3999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lstStyle/>
          <a:p>
            <a:pPr>
              <a:lnSpc>
                <a:spcPct val="100000"/>
              </a:lnSpc>
            </a:pPr>
            <a:fld id="{87DEB4F7-3270-497A-91C3-53DD6ED407A3}" type="slidenum">
              <a:rPr lang="de-DE" sz="1400" b="1" strike="noStrike" spc="-1">
                <a:solidFill>
                  <a:srgbClr val="FFFFFF"/>
                </a:solidFill>
                <a:uFill>
                  <a:solidFill>
                    <a:srgbClr val="FFFFFF"/>
                  </a:solidFill>
                </a:uFill>
                <a:latin typeface="Arial"/>
                <a:ea typeface="MS PGothic"/>
              </a:rPr>
              <a:t>11</a:t>
            </a:fld>
            <a:endParaRPr lang="de-DE" sz="1800" b="0" strike="noStrike" spc="-1">
              <a:solidFill>
                <a:srgbClr val="000000"/>
              </a:solidFill>
              <a:uFill>
                <a:solidFill>
                  <a:srgbClr val="FFFFFF"/>
                </a:solidFill>
              </a:uFill>
              <a:latin typeface="Arial"/>
            </a:endParaRPr>
          </a:p>
        </p:txBody>
      </p:sp>
      <p:sp>
        <p:nvSpPr>
          <p:cNvPr id="131" name="CustomShape 4"/>
          <p:cNvSpPr/>
          <p:nvPr/>
        </p:nvSpPr>
        <p:spPr>
          <a:xfrm>
            <a:off x="4320000" y="2514600"/>
            <a:ext cx="5756760" cy="2237014"/>
          </a:xfrm>
          <a:prstGeom prst="rect">
            <a:avLst/>
          </a:prstGeom>
          <a:solidFill>
            <a:srgbClr val="CCFF99"/>
          </a:solidFill>
          <a:ln>
            <a:noFill/>
          </a:ln>
        </p:spPr>
        <p:style>
          <a:lnRef idx="0">
            <a:scrgbClr r="0" g="0" b="0"/>
          </a:lnRef>
          <a:fillRef idx="0">
            <a:scrgbClr r="0" g="0" b="0"/>
          </a:fillRef>
          <a:effectRef idx="0">
            <a:scrgbClr r="0" g="0" b="0"/>
          </a:effectRef>
          <a:fontRef idx="minor"/>
        </p:style>
        <p:txBody>
          <a:bodyPr lIns="90000" tIns="45000" rIns="90000" bIns="45000"/>
          <a:lstStyle/>
          <a:p>
            <a:pPr>
              <a:lnSpc>
                <a:spcPct val="93000"/>
              </a:lnSpc>
            </a:pPr>
            <a:r>
              <a:rPr lang="de-DE" sz="2800" b="0" strike="noStrike" spc="-1" dirty="0">
                <a:solidFill>
                  <a:srgbClr val="000000"/>
                </a:solidFill>
                <a:uFill>
                  <a:solidFill>
                    <a:srgbClr val="FFFFFF"/>
                  </a:solidFill>
                </a:uFill>
                <a:latin typeface="Arial"/>
                <a:ea typeface="DejaVu Sans"/>
              </a:rPr>
              <a:t>2016: 722.370 Asylerstanträge, 23.175 Folgeanträge</a:t>
            </a:r>
          </a:p>
          <a:p>
            <a:pPr>
              <a:lnSpc>
                <a:spcPct val="93000"/>
              </a:lnSpc>
            </a:pPr>
            <a:endParaRPr lang="de-DE" sz="2800" b="0" strike="noStrike" spc="-1" dirty="0">
              <a:solidFill>
                <a:srgbClr val="000000"/>
              </a:solidFill>
              <a:uFill>
                <a:solidFill>
                  <a:srgbClr val="FFFFFF"/>
                </a:solidFill>
              </a:uFill>
              <a:latin typeface="Arial"/>
              <a:ea typeface="DejaVu Sans"/>
            </a:endParaRPr>
          </a:p>
          <a:p>
            <a:pPr>
              <a:lnSpc>
                <a:spcPct val="93000"/>
              </a:lnSpc>
            </a:pPr>
            <a:r>
              <a:rPr lang="de-DE" sz="2800" spc="-1" dirty="0">
                <a:solidFill>
                  <a:srgbClr val="000000"/>
                </a:solidFill>
                <a:uFill>
                  <a:solidFill>
                    <a:srgbClr val="FFFFFF"/>
                  </a:solidFill>
                </a:uFill>
                <a:latin typeface="Arial"/>
                <a:ea typeface="DejaVu Sans"/>
              </a:rPr>
              <a:t>Jan-April 2017 ist die Zahl der Anträge um 70% zurückgegangen</a:t>
            </a:r>
            <a:endParaRPr lang="de-DE" sz="2800" b="0" strike="noStrike" spc="-1" dirty="0">
              <a:solidFill>
                <a:srgbClr val="000000"/>
              </a:solidFill>
              <a:uFill>
                <a:solidFill>
                  <a:srgbClr val="FFFFFF"/>
                </a:solidFill>
              </a:uFill>
              <a:latin typeface="Arial"/>
              <a:ea typeface="DejaVu Sans"/>
            </a:endParaRPr>
          </a:p>
          <a:p>
            <a:pPr>
              <a:lnSpc>
                <a:spcPct val="93000"/>
              </a:lnSpc>
            </a:pPr>
            <a:endParaRPr lang="de-DE" sz="1800" b="0" strike="noStrike" spc="-1" dirty="0">
              <a:solidFill>
                <a:srgbClr val="000000"/>
              </a:solidFill>
              <a:uFill>
                <a:solidFill>
                  <a:srgbClr val="FFFFFF"/>
                </a:solidFill>
              </a:uFill>
              <a:latin typeface="Arial"/>
            </a:endParaRPr>
          </a:p>
        </p:txBody>
      </p:sp>
    </p:spTree>
  </p:cSld>
  <p:clrMapOvr>
    <a:masterClrMapping/>
  </p:clrMapOvr>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m 3"/>
          <p:cNvGraphicFramePr/>
          <p:nvPr>
            <p:extLst>
              <p:ext uri="{D42A27DB-BD31-4B8C-83A1-F6EECF244321}">
                <p14:modId xmlns:p14="http://schemas.microsoft.com/office/powerpoint/2010/main" val="19987467"/>
              </p:ext>
            </p:extLst>
          </p:nvPr>
        </p:nvGraphicFramePr>
        <p:xfrm>
          <a:off x="720720" y="2088000"/>
          <a:ext cx="8668209" cy="4326120"/>
        </p:xfrm>
        <a:graphic>
          <a:graphicData uri="http://schemas.openxmlformats.org/drawingml/2006/chart">
            <c:chart xmlns:c="http://schemas.openxmlformats.org/drawingml/2006/chart" xmlns:r="http://schemas.openxmlformats.org/officeDocument/2006/relationships" r:id="rId3"/>
          </a:graphicData>
        </a:graphic>
      </p:graphicFrame>
      <p:sp>
        <p:nvSpPr>
          <p:cNvPr id="161" name="CustomShape 1"/>
          <p:cNvSpPr/>
          <p:nvPr/>
        </p:nvSpPr>
        <p:spPr>
          <a:xfrm>
            <a:off x="0" y="301680"/>
            <a:ext cx="10078200" cy="1185480"/>
          </a:xfrm>
          <a:prstGeom prst="rect">
            <a:avLst/>
          </a:prstGeom>
          <a:solidFill>
            <a:srgbClr val="FAD9CD"/>
          </a:solidFill>
          <a:ln>
            <a:noFill/>
          </a:ln>
        </p:spPr>
        <p:style>
          <a:lnRef idx="0">
            <a:scrgbClr r="0" g="0" b="0"/>
          </a:lnRef>
          <a:fillRef idx="0">
            <a:scrgbClr r="0" g="0" b="0"/>
          </a:fillRef>
          <a:effectRef idx="0">
            <a:scrgbClr r="0" g="0" b="0"/>
          </a:effectRef>
          <a:fontRef idx="minor"/>
        </p:style>
        <p:txBody>
          <a:bodyPr lIns="0" tIns="38880" rIns="0" bIns="0" anchor="ctr"/>
          <a:lstStyle/>
          <a:p>
            <a:pPr algn="ctr">
              <a:lnSpc>
                <a:spcPct val="93000"/>
              </a:lnSpc>
            </a:pPr>
            <a:r>
              <a:rPr lang="de-DE" sz="4400" b="0" strike="noStrike" spc="-1">
                <a:solidFill>
                  <a:srgbClr val="DF6C5D"/>
                </a:solidFill>
                <a:uFill>
                  <a:solidFill>
                    <a:srgbClr val="FFFFFF"/>
                  </a:solidFill>
                </a:uFill>
                <a:latin typeface="Arial"/>
                <a:ea typeface="DejaVu Sans"/>
              </a:rPr>
              <a:t>Alter – Geschlecht </a:t>
            </a:r>
            <a:endParaRPr lang="de-DE" sz="1800" b="0" strike="noStrike" spc="-1">
              <a:solidFill>
                <a:srgbClr val="000000"/>
              </a:solidFill>
              <a:uFill>
                <a:solidFill>
                  <a:srgbClr val="FFFFFF"/>
                </a:solidFill>
              </a:uFill>
              <a:latin typeface="Arial"/>
            </a:endParaRPr>
          </a:p>
        </p:txBody>
      </p:sp>
      <p:sp>
        <p:nvSpPr>
          <p:cNvPr id="163" name="CustomShape 3"/>
          <p:cNvSpPr/>
          <p:nvPr/>
        </p:nvSpPr>
        <p:spPr>
          <a:xfrm>
            <a:off x="8186040" y="7120800"/>
            <a:ext cx="1082160" cy="3999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lstStyle/>
          <a:p>
            <a:pPr>
              <a:lnSpc>
                <a:spcPct val="100000"/>
              </a:lnSpc>
            </a:pPr>
            <a:fld id="{B339F641-B526-4B3C-9CF5-40CE0D50D5C8}" type="slidenum">
              <a:rPr lang="de-DE" sz="1400" b="1" strike="noStrike" spc="-1">
                <a:solidFill>
                  <a:srgbClr val="FFFFFF"/>
                </a:solidFill>
                <a:uFill>
                  <a:solidFill>
                    <a:srgbClr val="FFFFFF"/>
                  </a:solidFill>
                </a:uFill>
                <a:latin typeface="Arial"/>
                <a:ea typeface="MS PGothic"/>
              </a:rPr>
              <a:t>12</a:t>
            </a:fld>
            <a:endParaRPr lang="de-DE" sz="1800" b="0" strike="noStrike" spc="-1">
              <a:solidFill>
                <a:srgbClr val="000000"/>
              </a:solidFill>
              <a:uFill>
                <a:solidFill>
                  <a:srgbClr val="FFFFFF"/>
                </a:solidFill>
              </a:uFill>
              <a:latin typeface="Arial"/>
            </a:endParaRPr>
          </a:p>
        </p:txBody>
      </p:sp>
      <p:sp>
        <p:nvSpPr>
          <p:cNvPr id="165" name="CustomShape 4"/>
          <p:cNvSpPr/>
          <p:nvPr/>
        </p:nvSpPr>
        <p:spPr>
          <a:xfrm>
            <a:off x="1971000" y="2724814"/>
            <a:ext cx="4390920" cy="1963080"/>
          </a:xfrm>
          <a:prstGeom prst="rect">
            <a:avLst/>
          </a:prstGeom>
          <a:noFill/>
          <a:ln>
            <a:noFill/>
          </a:ln>
        </p:spPr>
        <p:style>
          <a:lnRef idx="0">
            <a:scrgbClr r="0" g="0" b="0"/>
          </a:lnRef>
          <a:fillRef idx="0">
            <a:scrgbClr r="0" g="0" b="0"/>
          </a:fillRef>
          <a:effectRef idx="0">
            <a:scrgbClr r="0" g="0" b="0"/>
          </a:effectRef>
          <a:fontRef idx="minor"/>
        </p:style>
        <p:txBody>
          <a:bodyPr lIns="0" tIns="28080" rIns="0" bIns="0"/>
          <a:lstStyle/>
          <a:p>
            <a:pPr marL="216000" indent="-215640">
              <a:lnSpc>
                <a:spcPct val="100000"/>
              </a:lnSpc>
              <a:buClr>
                <a:srgbClr val="000000"/>
              </a:buClr>
              <a:buFont typeface="Arial"/>
              <a:buChar char="•"/>
            </a:pPr>
            <a:r>
              <a:rPr lang="de-DE" sz="2800" b="0" strike="noStrike" spc="-1" dirty="0">
                <a:solidFill>
                  <a:srgbClr val="000000"/>
                </a:solidFill>
                <a:uFill>
                  <a:solidFill>
                    <a:srgbClr val="FFFFFF"/>
                  </a:solidFill>
                </a:uFill>
                <a:latin typeface="Arial"/>
                <a:ea typeface="DejaVu Sans"/>
              </a:rPr>
              <a:t>74% der Asylsuchenden sind männlich</a:t>
            </a:r>
            <a:endParaRPr lang="de-DE" sz="1800" b="0" strike="noStrike" spc="-1" dirty="0">
              <a:solidFill>
                <a:srgbClr val="000000"/>
              </a:solidFill>
              <a:uFill>
                <a:solidFill>
                  <a:srgbClr val="FFFFFF"/>
                </a:solidFill>
              </a:uFill>
              <a:latin typeface="Arial"/>
            </a:endParaRPr>
          </a:p>
          <a:p>
            <a:pPr marL="216000" indent="-215640">
              <a:lnSpc>
                <a:spcPct val="100000"/>
              </a:lnSpc>
              <a:buClr>
                <a:srgbClr val="000000"/>
              </a:buClr>
              <a:buFont typeface="Arial"/>
              <a:buChar char="•"/>
            </a:pPr>
            <a:r>
              <a:rPr lang="de-DE" sz="2800" b="0" strike="noStrike" spc="-1" dirty="0">
                <a:solidFill>
                  <a:srgbClr val="000000"/>
                </a:solidFill>
                <a:uFill>
                  <a:solidFill>
                    <a:srgbClr val="FFFFFF"/>
                  </a:solidFill>
                </a:uFill>
                <a:latin typeface="Arial"/>
                <a:ea typeface="DejaVu Sans"/>
              </a:rPr>
              <a:t>Jeder Dritte ist unter 18 Jahre alt</a:t>
            </a:r>
            <a:endParaRPr lang="de-DE" sz="1800" b="0" strike="noStrike" spc="-1" dirty="0">
              <a:solidFill>
                <a:srgbClr val="000000"/>
              </a:solidFill>
              <a:uFill>
                <a:solidFill>
                  <a:srgbClr val="FFFFFF"/>
                </a:solidFill>
              </a:uFill>
              <a:latin typeface="Arial"/>
            </a:endParaRPr>
          </a:p>
          <a:p>
            <a:pPr>
              <a:lnSpc>
                <a:spcPct val="100000"/>
              </a:lnSpc>
            </a:pPr>
            <a:endParaRPr lang="de-DE" sz="1800" b="0" strike="noStrike" spc="-1" dirty="0">
              <a:solidFill>
                <a:srgbClr val="000000"/>
              </a:solidFill>
              <a:uFill>
                <a:solidFill>
                  <a:srgbClr val="FFFFFF"/>
                </a:solidFill>
              </a:uFill>
              <a:latin typeface="Arial"/>
            </a:endParaRPr>
          </a:p>
          <a:p>
            <a:pPr>
              <a:lnSpc>
                <a:spcPct val="100000"/>
              </a:lnSpc>
            </a:pPr>
            <a:endParaRPr lang="de-DE" sz="1800" b="0" strike="noStrike" spc="-1" dirty="0">
              <a:solidFill>
                <a:srgbClr val="000000"/>
              </a:solidFill>
              <a:uFill>
                <a:solidFill>
                  <a:srgbClr val="FFFFFF"/>
                </a:solidFill>
              </a:uFill>
              <a:latin typeface="Arial"/>
            </a:endParaRPr>
          </a:p>
          <a:p>
            <a:pPr>
              <a:lnSpc>
                <a:spcPct val="100000"/>
              </a:lnSpc>
            </a:pPr>
            <a:endParaRPr lang="de-DE" sz="1800" b="0" strike="noStrike" spc="-1" dirty="0">
              <a:solidFill>
                <a:srgbClr val="000000"/>
              </a:solidFill>
              <a:uFill>
                <a:solidFill>
                  <a:srgbClr val="FFFFFF"/>
                </a:solidFill>
              </a:uFill>
              <a:latin typeface="Arial"/>
            </a:endParaRPr>
          </a:p>
          <a:p>
            <a:pPr>
              <a:lnSpc>
                <a:spcPct val="100000"/>
              </a:lnSpc>
            </a:pPr>
            <a:endParaRPr lang="de-DE" sz="1800" b="0" strike="noStrike" spc="-1" dirty="0">
              <a:solidFill>
                <a:srgbClr val="000000"/>
              </a:solidFill>
              <a:uFill>
                <a:solidFill>
                  <a:srgbClr val="FFFFFF"/>
                </a:solidFill>
              </a:uFill>
              <a:latin typeface="Arial"/>
            </a:endParaRPr>
          </a:p>
          <a:p>
            <a:pPr>
              <a:lnSpc>
                <a:spcPct val="100000"/>
              </a:lnSpc>
            </a:pPr>
            <a:endParaRPr lang="de-DE" sz="1800" b="0" strike="noStrike" spc="-1" dirty="0">
              <a:solidFill>
                <a:srgbClr val="000000"/>
              </a:solidFill>
              <a:uFill>
                <a:solidFill>
                  <a:srgbClr val="FFFFFF"/>
                </a:solidFill>
              </a:uFill>
              <a:latin typeface="Arial"/>
            </a:endParaRPr>
          </a:p>
        </p:txBody>
      </p:sp>
      <p:sp>
        <p:nvSpPr>
          <p:cNvPr id="11" name="Textfeld 10"/>
          <p:cNvSpPr txBox="1">
            <a:spLocks noChangeArrowheads="1"/>
          </p:cNvSpPr>
          <p:nvPr/>
        </p:nvSpPr>
        <p:spPr bwMode="auto">
          <a:xfrm>
            <a:off x="266588" y="6459615"/>
            <a:ext cx="5774983"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de-DE" altLang="de-DE" sz="1000" dirty="0" err="1"/>
              <a:t>Quelle:BAMF</a:t>
            </a:r>
            <a:r>
              <a:rPr lang="de-DE" altLang="de-DE" sz="1000" dirty="0"/>
              <a:t> Aktuelle Zahlen zu Asyl, Dezember 2016</a:t>
            </a:r>
          </a:p>
        </p:txBody>
      </p:sp>
    </p:spTree>
    <p:extLst>
      <p:ext uri="{BB962C8B-B14F-4D97-AF65-F5344CB8AC3E}">
        <p14:creationId xmlns:p14="http://schemas.microsoft.com/office/powerpoint/2010/main" val="774164674"/>
      </p:ext>
    </p:extLst>
  </p:cSld>
  <p:clrMapOvr>
    <a:masterClrMapping/>
  </p:clrMapOvr>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 name="CustomShape 1"/>
          <p:cNvSpPr/>
          <p:nvPr/>
        </p:nvSpPr>
        <p:spPr>
          <a:xfrm>
            <a:off x="4320" y="250920"/>
            <a:ext cx="10073880" cy="1185480"/>
          </a:xfrm>
          <a:prstGeom prst="rect">
            <a:avLst/>
          </a:prstGeom>
          <a:solidFill>
            <a:srgbClr val="FAD9CD"/>
          </a:solidFill>
          <a:ln>
            <a:noFill/>
          </a:ln>
        </p:spPr>
        <p:style>
          <a:lnRef idx="0">
            <a:scrgbClr r="0" g="0" b="0"/>
          </a:lnRef>
          <a:fillRef idx="0">
            <a:scrgbClr r="0" g="0" b="0"/>
          </a:fillRef>
          <a:effectRef idx="0">
            <a:scrgbClr r="0" g="0" b="0"/>
          </a:effectRef>
          <a:fontRef idx="minor"/>
        </p:style>
        <p:txBody>
          <a:bodyPr lIns="0" tIns="38880" rIns="0" bIns="0" anchor="ctr"/>
          <a:lstStyle/>
          <a:p>
            <a:pPr algn="ctr">
              <a:lnSpc>
                <a:spcPct val="93000"/>
              </a:lnSpc>
            </a:pPr>
            <a:r>
              <a:rPr lang="de-DE" sz="4400" b="0" strike="noStrike" spc="-1" dirty="0">
                <a:solidFill>
                  <a:srgbClr val="DF6C5D"/>
                </a:solidFill>
                <a:uFill>
                  <a:solidFill>
                    <a:srgbClr val="FFFFFF"/>
                  </a:solidFill>
                </a:uFill>
                <a:latin typeface="Arial"/>
                <a:ea typeface="DejaVu Sans"/>
              </a:rPr>
              <a:t>Bildung</a:t>
            </a:r>
            <a:endParaRPr lang="de-DE" sz="1800" b="0" strike="noStrike" spc="-1" dirty="0">
              <a:solidFill>
                <a:srgbClr val="000000"/>
              </a:solidFill>
              <a:uFill>
                <a:solidFill>
                  <a:srgbClr val="FFFFFF"/>
                </a:solidFill>
              </a:uFill>
              <a:latin typeface="Arial"/>
            </a:endParaRPr>
          </a:p>
        </p:txBody>
      </p:sp>
      <p:sp>
        <p:nvSpPr>
          <p:cNvPr id="173" name="CustomShape 2"/>
          <p:cNvSpPr/>
          <p:nvPr/>
        </p:nvSpPr>
        <p:spPr>
          <a:xfrm>
            <a:off x="493200" y="5379120"/>
            <a:ext cx="9070200" cy="1866960"/>
          </a:xfrm>
          <a:prstGeom prst="rect">
            <a:avLst/>
          </a:prstGeom>
          <a:noFill/>
          <a:ln>
            <a:noFill/>
          </a:ln>
        </p:spPr>
        <p:style>
          <a:lnRef idx="0">
            <a:scrgbClr r="0" g="0" b="0"/>
          </a:lnRef>
          <a:fillRef idx="0">
            <a:scrgbClr r="0" g="0" b="0"/>
          </a:fillRef>
          <a:effectRef idx="0">
            <a:scrgbClr r="0" g="0" b="0"/>
          </a:effectRef>
          <a:fontRef idx="minor"/>
        </p:style>
        <p:txBody>
          <a:bodyPr lIns="0" tIns="28080" rIns="0" bIns="0"/>
          <a:lstStyle/>
          <a:p>
            <a:pPr>
              <a:lnSpc>
                <a:spcPct val="100000"/>
              </a:lnSpc>
            </a:pPr>
            <a:r>
              <a:rPr lang="de-DE" sz="2800" b="0" strike="noStrike" spc="-1" dirty="0">
                <a:solidFill>
                  <a:srgbClr val="000000"/>
                </a:solidFill>
                <a:uFill>
                  <a:solidFill>
                    <a:srgbClr val="FFFFFF"/>
                  </a:solidFill>
                </a:uFill>
                <a:latin typeface="Arial"/>
                <a:ea typeface="DejaVu Sans"/>
              </a:rPr>
              <a:t>Ergebnis einer Befragung erwachsener Flüchtlinge (freiwillige Angaben): </a:t>
            </a:r>
            <a:endParaRPr lang="de-DE" sz="1800" b="0" strike="noStrike" spc="-1" dirty="0">
              <a:solidFill>
                <a:srgbClr val="000000"/>
              </a:solidFill>
              <a:uFill>
                <a:solidFill>
                  <a:srgbClr val="FFFFFF"/>
                </a:solidFill>
              </a:uFill>
              <a:latin typeface="Arial"/>
            </a:endParaRPr>
          </a:p>
          <a:p>
            <a:pPr>
              <a:lnSpc>
                <a:spcPct val="100000"/>
              </a:lnSpc>
            </a:pPr>
            <a:r>
              <a:rPr lang="de-DE" sz="2800" b="0" strike="noStrike" spc="-1" dirty="0">
                <a:solidFill>
                  <a:srgbClr val="000000"/>
                </a:solidFill>
                <a:uFill>
                  <a:solidFill>
                    <a:srgbClr val="FFFFFF"/>
                  </a:solidFill>
                </a:uFill>
                <a:latin typeface="Arial"/>
                <a:ea typeface="DejaVu Sans"/>
              </a:rPr>
              <a:t>90% Schulbildung, davon 17% Hochschulbesuch</a:t>
            </a:r>
            <a:endParaRPr lang="de-DE" sz="1800" b="0" strike="noStrike" spc="-1" dirty="0">
              <a:solidFill>
                <a:srgbClr val="000000"/>
              </a:solidFill>
              <a:uFill>
                <a:solidFill>
                  <a:srgbClr val="FFFFFF"/>
                </a:solidFill>
              </a:uFill>
              <a:latin typeface="Arial"/>
            </a:endParaRPr>
          </a:p>
          <a:p>
            <a:pPr>
              <a:lnSpc>
                <a:spcPct val="100000"/>
              </a:lnSpc>
            </a:pPr>
            <a:endParaRPr lang="de-DE" sz="1800" b="0" strike="noStrike" spc="-1" dirty="0">
              <a:solidFill>
                <a:srgbClr val="000000"/>
              </a:solidFill>
              <a:uFill>
                <a:solidFill>
                  <a:srgbClr val="FFFFFF"/>
                </a:solidFill>
              </a:uFill>
              <a:latin typeface="Arial"/>
            </a:endParaRPr>
          </a:p>
          <a:p>
            <a:pPr>
              <a:lnSpc>
                <a:spcPct val="100000"/>
              </a:lnSpc>
            </a:pPr>
            <a:endParaRPr lang="de-DE" sz="1800" b="0" strike="noStrike" spc="-1" dirty="0">
              <a:solidFill>
                <a:srgbClr val="000000"/>
              </a:solidFill>
              <a:uFill>
                <a:solidFill>
                  <a:srgbClr val="FFFFFF"/>
                </a:solidFill>
              </a:uFill>
              <a:latin typeface="Arial"/>
            </a:endParaRPr>
          </a:p>
          <a:p>
            <a:pPr>
              <a:lnSpc>
                <a:spcPct val="100000"/>
              </a:lnSpc>
            </a:pPr>
            <a:endParaRPr lang="de-DE" sz="1800" b="0" strike="noStrike" spc="-1" dirty="0">
              <a:solidFill>
                <a:srgbClr val="000000"/>
              </a:solidFill>
              <a:uFill>
                <a:solidFill>
                  <a:srgbClr val="FFFFFF"/>
                </a:solidFill>
              </a:uFill>
              <a:latin typeface="Arial"/>
            </a:endParaRPr>
          </a:p>
          <a:p>
            <a:pPr>
              <a:lnSpc>
                <a:spcPct val="100000"/>
              </a:lnSpc>
            </a:pPr>
            <a:endParaRPr lang="de-DE" sz="1800" b="0" strike="noStrike" spc="-1" dirty="0">
              <a:solidFill>
                <a:srgbClr val="000000"/>
              </a:solidFill>
              <a:uFill>
                <a:solidFill>
                  <a:srgbClr val="FFFFFF"/>
                </a:solidFill>
              </a:uFill>
              <a:latin typeface="Arial"/>
            </a:endParaRPr>
          </a:p>
        </p:txBody>
      </p:sp>
      <p:sp>
        <p:nvSpPr>
          <p:cNvPr id="175" name="CustomShape 3"/>
          <p:cNvSpPr/>
          <p:nvPr/>
        </p:nvSpPr>
        <p:spPr>
          <a:xfrm>
            <a:off x="144000" y="6816960"/>
            <a:ext cx="8420760" cy="429120"/>
          </a:xfrm>
          <a:prstGeom prst="rect">
            <a:avLst/>
          </a:prstGeom>
          <a:noFill/>
          <a:ln>
            <a:noFill/>
          </a:ln>
        </p:spPr>
        <p:style>
          <a:lnRef idx="0">
            <a:scrgbClr r="0" g="0" b="0"/>
          </a:lnRef>
          <a:fillRef idx="0">
            <a:scrgbClr r="0" g="0" b="0"/>
          </a:fillRef>
          <a:effectRef idx="0">
            <a:scrgbClr r="0" g="0" b="0"/>
          </a:effectRef>
          <a:fontRef idx="minor"/>
        </p:style>
        <p:txBody>
          <a:bodyPr lIns="0" tIns="28080" rIns="0" bIns="0"/>
          <a:lstStyle/>
          <a:p>
            <a:pPr>
              <a:lnSpc>
                <a:spcPct val="100000"/>
              </a:lnSpc>
            </a:pPr>
            <a:r>
              <a:rPr lang="de-DE" sz="800" b="0" strike="noStrike" spc="-1" dirty="0">
                <a:solidFill>
                  <a:srgbClr val="000000"/>
                </a:solidFill>
                <a:uFill>
                  <a:solidFill>
                    <a:srgbClr val="FFFFFF"/>
                  </a:solidFill>
                </a:uFill>
                <a:latin typeface="Arial"/>
                <a:ea typeface="DejaVu Sans"/>
              </a:rPr>
              <a:t>Quelle: BAMF 2016</a:t>
            </a:r>
            <a:endParaRPr lang="de-DE" sz="1800" b="0" strike="noStrike" spc="-1" dirty="0">
              <a:solidFill>
                <a:srgbClr val="000000"/>
              </a:solidFill>
              <a:uFill>
                <a:solidFill>
                  <a:srgbClr val="FFFFFF"/>
                </a:solidFill>
              </a:uFill>
              <a:latin typeface="Arial"/>
            </a:endParaRPr>
          </a:p>
          <a:p>
            <a:pPr>
              <a:lnSpc>
                <a:spcPct val="100000"/>
              </a:lnSpc>
            </a:pPr>
            <a:endParaRPr lang="de-DE" sz="1800" b="0" strike="noStrike" spc="-1" dirty="0">
              <a:solidFill>
                <a:srgbClr val="000000"/>
              </a:solidFill>
              <a:uFill>
                <a:solidFill>
                  <a:srgbClr val="FFFFFF"/>
                </a:solidFill>
              </a:uFill>
              <a:latin typeface="Arial"/>
            </a:endParaRPr>
          </a:p>
          <a:p>
            <a:pPr>
              <a:lnSpc>
                <a:spcPct val="100000"/>
              </a:lnSpc>
            </a:pPr>
            <a:endParaRPr lang="de-DE" sz="1800" b="0" strike="noStrike" spc="-1" dirty="0">
              <a:solidFill>
                <a:srgbClr val="000000"/>
              </a:solidFill>
              <a:uFill>
                <a:solidFill>
                  <a:srgbClr val="FFFFFF"/>
                </a:solidFill>
              </a:uFill>
              <a:latin typeface="Arial"/>
            </a:endParaRPr>
          </a:p>
          <a:p>
            <a:pPr>
              <a:lnSpc>
                <a:spcPct val="100000"/>
              </a:lnSpc>
            </a:pPr>
            <a:endParaRPr lang="de-DE" sz="1800" b="0" strike="noStrike" spc="-1" dirty="0">
              <a:solidFill>
                <a:srgbClr val="000000"/>
              </a:solidFill>
              <a:uFill>
                <a:solidFill>
                  <a:srgbClr val="FFFFFF"/>
                </a:solidFill>
              </a:uFill>
              <a:latin typeface="Arial"/>
            </a:endParaRPr>
          </a:p>
        </p:txBody>
      </p:sp>
      <p:sp>
        <p:nvSpPr>
          <p:cNvPr id="176" name="CustomShape 4"/>
          <p:cNvSpPr/>
          <p:nvPr/>
        </p:nvSpPr>
        <p:spPr>
          <a:xfrm>
            <a:off x="8186040" y="7120800"/>
            <a:ext cx="1082160" cy="3999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lstStyle/>
          <a:p>
            <a:pPr>
              <a:lnSpc>
                <a:spcPct val="100000"/>
              </a:lnSpc>
            </a:pPr>
            <a:fld id="{B8F3D8C0-2836-44D5-BA52-E28FA63A2D40}" type="slidenum">
              <a:rPr lang="de-DE" sz="1400" b="1" strike="noStrike" spc="-1">
                <a:solidFill>
                  <a:srgbClr val="FFFFFF"/>
                </a:solidFill>
                <a:uFill>
                  <a:solidFill>
                    <a:srgbClr val="FFFFFF"/>
                  </a:solidFill>
                </a:uFill>
                <a:latin typeface="Arial"/>
                <a:ea typeface="MS PGothic"/>
              </a:rPr>
              <a:t>13</a:t>
            </a:fld>
            <a:endParaRPr lang="de-DE" sz="1800" b="0" strike="noStrike" spc="-1">
              <a:solidFill>
                <a:srgbClr val="000000"/>
              </a:solidFill>
              <a:uFill>
                <a:solidFill>
                  <a:srgbClr val="FFFFFF"/>
                </a:solidFill>
              </a:uFill>
              <a:latin typeface="Arial"/>
            </a:endParaRPr>
          </a:p>
        </p:txBody>
      </p:sp>
      <p:graphicFrame>
        <p:nvGraphicFramePr>
          <p:cNvPr id="4" name="Diagramm 3"/>
          <p:cNvGraphicFramePr/>
          <p:nvPr>
            <p:extLst/>
          </p:nvPr>
        </p:nvGraphicFramePr>
        <p:xfrm>
          <a:off x="831274" y="1539698"/>
          <a:ext cx="8732126" cy="3564742"/>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675627962"/>
      </p:ext>
    </p:extLst>
  </p:cSld>
  <p:clrMapOvr>
    <a:masterClrMapping/>
  </p:clrMapOvr>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 name="CustomShape 1"/>
          <p:cNvSpPr/>
          <p:nvPr/>
        </p:nvSpPr>
        <p:spPr>
          <a:xfrm>
            <a:off x="0" y="418320"/>
            <a:ext cx="10073880" cy="1185480"/>
          </a:xfrm>
          <a:prstGeom prst="rect">
            <a:avLst/>
          </a:prstGeom>
          <a:solidFill>
            <a:srgbClr val="FAD9CD"/>
          </a:solidFill>
          <a:ln>
            <a:noFill/>
          </a:ln>
        </p:spPr>
        <p:style>
          <a:lnRef idx="0">
            <a:scrgbClr r="0" g="0" b="0"/>
          </a:lnRef>
          <a:fillRef idx="0">
            <a:scrgbClr r="0" g="0" b="0"/>
          </a:fillRef>
          <a:effectRef idx="0">
            <a:scrgbClr r="0" g="0" b="0"/>
          </a:effectRef>
          <a:fontRef idx="minor"/>
        </p:style>
        <p:txBody>
          <a:bodyPr lIns="0" tIns="38880" rIns="0" bIns="0" anchor="ctr"/>
          <a:lstStyle/>
          <a:p>
            <a:pPr algn="ctr">
              <a:lnSpc>
                <a:spcPct val="93000"/>
              </a:lnSpc>
            </a:pPr>
            <a:r>
              <a:rPr lang="de-DE" sz="4400" b="0" strike="noStrike" spc="-1">
                <a:solidFill>
                  <a:srgbClr val="DF6C5D"/>
                </a:solidFill>
                <a:uFill>
                  <a:solidFill>
                    <a:srgbClr val="FFFFFF"/>
                  </a:solidFill>
                </a:uFill>
                <a:latin typeface="Arial"/>
                <a:ea typeface="DejaVu Sans"/>
              </a:rPr>
              <a:t>Gesundheit - Traumata</a:t>
            </a:r>
            <a:endParaRPr lang="de-DE" sz="1800" b="0" strike="noStrike" spc="-1">
              <a:solidFill>
                <a:srgbClr val="000000"/>
              </a:solidFill>
              <a:uFill>
                <a:solidFill>
                  <a:srgbClr val="FFFFFF"/>
                </a:solidFill>
              </a:uFill>
              <a:latin typeface="Arial"/>
            </a:endParaRPr>
          </a:p>
        </p:txBody>
      </p:sp>
      <p:sp>
        <p:nvSpPr>
          <p:cNvPr id="178" name="CustomShape 2"/>
          <p:cNvSpPr/>
          <p:nvPr/>
        </p:nvSpPr>
        <p:spPr>
          <a:xfrm>
            <a:off x="502920" y="2199960"/>
            <a:ext cx="8866800" cy="4266154"/>
          </a:xfrm>
          <a:prstGeom prst="rect">
            <a:avLst/>
          </a:prstGeom>
          <a:noFill/>
          <a:ln>
            <a:noFill/>
          </a:ln>
        </p:spPr>
        <p:style>
          <a:lnRef idx="0">
            <a:scrgbClr r="0" g="0" b="0"/>
          </a:lnRef>
          <a:fillRef idx="0">
            <a:scrgbClr r="0" g="0" b="0"/>
          </a:fillRef>
          <a:effectRef idx="0">
            <a:scrgbClr r="0" g="0" b="0"/>
          </a:effectRef>
          <a:fontRef idx="minor"/>
        </p:style>
        <p:txBody>
          <a:bodyPr lIns="0" tIns="28080" rIns="0" bIns="0"/>
          <a:lstStyle/>
          <a:p>
            <a:pPr>
              <a:lnSpc>
                <a:spcPct val="93000"/>
              </a:lnSpc>
            </a:pPr>
            <a:r>
              <a:rPr lang="de-DE" sz="2800" b="0" strike="noStrike" spc="-1" dirty="0">
                <a:solidFill>
                  <a:srgbClr val="000000"/>
                </a:solidFill>
                <a:uFill>
                  <a:solidFill>
                    <a:srgbClr val="FFFFFF"/>
                  </a:solidFill>
                </a:uFill>
                <a:latin typeface="Arial"/>
                <a:ea typeface="DejaVu Sans"/>
              </a:rPr>
              <a:t>30 – 50% der Geflüchteten leiden unter einer Posttraumatischen Belastungsstörung (PTBS):</a:t>
            </a:r>
          </a:p>
          <a:p>
            <a:pPr>
              <a:lnSpc>
                <a:spcPct val="93000"/>
              </a:lnSpc>
            </a:pPr>
            <a:endParaRPr lang="de-DE" sz="1800" b="0" strike="noStrike" spc="-1" dirty="0">
              <a:solidFill>
                <a:srgbClr val="000000"/>
              </a:solidFill>
              <a:uFill>
                <a:solidFill>
                  <a:srgbClr val="FFFFFF"/>
                </a:solidFill>
              </a:uFill>
              <a:latin typeface="Arial"/>
            </a:endParaRPr>
          </a:p>
          <a:p>
            <a:pPr marL="360">
              <a:lnSpc>
                <a:spcPct val="93000"/>
              </a:lnSpc>
              <a:buClr>
                <a:srgbClr val="000000"/>
              </a:buClr>
              <a:buSzPct val="45000"/>
            </a:pPr>
            <a:r>
              <a:rPr lang="de-DE" sz="2400" b="0" strike="noStrike" spc="-1" dirty="0">
                <a:solidFill>
                  <a:srgbClr val="000000"/>
                </a:solidFill>
                <a:uFill>
                  <a:solidFill>
                    <a:srgbClr val="FFFFFF"/>
                  </a:solidFill>
                </a:uFill>
                <a:latin typeface="Arial"/>
                <a:ea typeface="DejaVu Sans"/>
              </a:rPr>
              <a:t>Typische Symptome: Albträume, Schlaflosigkeit, Schreckhaftigkeit, Aggressivität/Apathie, Konzentrationsstörungen, Depressivität</a:t>
            </a:r>
            <a:endParaRPr lang="de-DE" sz="2400" b="0" strike="noStrike" spc="-1" dirty="0">
              <a:solidFill>
                <a:srgbClr val="000000"/>
              </a:solidFill>
              <a:uFill>
                <a:solidFill>
                  <a:srgbClr val="FFFFFF"/>
                </a:solidFill>
              </a:uFill>
              <a:latin typeface="Arial"/>
            </a:endParaRPr>
          </a:p>
          <a:p>
            <a:pPr>
              <a:lnSpc>
                <a:spcPct val="93000"/>
              </a:lnSpc>
            </a:pPr>
            <a:endParaRPr lang="de-DE" sz="2400" b="0" strike="noStrike" spc="-1" dirty="0">
              <a:solidFill>
                <a:srgbClr val="000000"/>
              </a:solidFill>
              <a:uFill>
                <a:solidFill>
                  <a:srgbClr val="FFFFFF"/>
                </a:solidFill>
              </a:uFill>
              <a:latin typeface="Arial"/>
            </a:endParaRPr>
          </a:p>
          <a:p>
            <a:pPr marL="360">
              <a:lnSpc>
                <a:spcPct val="93000"/>
              </a:lnSpc>
              <a:buClr>
                <a:srgbClr val="000000"/>
              </a:buClr>
              <a:buSzPct val="45000"/>
            </a:pPr>
            <a:r>
              <a:rPr lang="de-DE" sz="2400" b="0" strike="noStrike" spc="-1" dirty="0">
                <a:solidFill>
                  <a:srgbClr val="000000"/>
                </a:solidFill>
                <a:uFill>
                  <a:solidFill>
                    <a:srgbClr val="FFFFFF"/>
                  </a:solidFill>
                </a:uFill>
                <a:latin typeface="Arial"/>
                <a:ea typeface="DejaVu Sans"/>
              </a:rPr>
              <a:t>verstärkt durch: Trennung von Familie/ Angst um zurückgebliebene Familienmitglieder, Unsicherheit über Ausgang des Asylverfahrens, Unterbringung in Sammelunterkünften, Erlebnisse von Diskriminierung und Rassismus in Deutschland ... </a:t>
            </a:r>
            <a:endParaRPr lang="de-DE" sz="2400" b="0" strike="noStrike" spc="-1" dirty="0">
              <a:solidFill>
                <a:srgbClr val="000000"/>
              </a:solidFill>
              <a:uFill>
                <a:solidFill>
                  <a:srgbClr val="FFFFFF"/>
                </a:solidFill>
              </a:uFill>
              <a:latin typeface="Arial"/>
            </a:endParaRPr>
          </a:p>
        </p:txBody>
      </p:sp>
      <p:sp>
        <p:nvSpPr>
          <p:cNvPr id="179" name="CustomShape 3"/>
          <p:cNvSpPr/>
          <p:nvPr/>
        </p:nvSpPr>
        <p:spPr>
          <a:xfrm>
            <a:off x="8186040" y="7120800"/>
            <a:ext cx="1082160" cy="3999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lstStyle/>
          <a:p>
            <a:pPr>
              <a:lnSpc>
                <a:spcPct val="100000"/>
              </a:lnSpc>
            </a:pPr>
            <a:fld id="{72CB5C74-4328-4D1D-9B0E-48098E036D35}" type="slidenum">
              <a:rPr lang="de-DE" sz="1400" b="1" strike="noStrike" spc="-1">
                <a:solidFill>
                  <a:srgbClr val="FFFFFF"/>
                </a:solidFill>
                <a:uFill>
                  <a:solidFill>
                    <a:srgbClr val="FFFFFF"/>
                  </a:solidFill>
                </a:uFill>
                <a:latin typeface="Arial"/>
                <a:ea typeface="MS PGothic"/>
              </a:rPr>
              <a:t>14</a:t>
            </a:fld>
            <a:endParaRPr lang="de-DE" sz="1800" b="0" strike="noStrike" spc="-1">
              <a:solidFill>
                <a:srgbClr val="000000"/>
              </a:solidFill>
              <a:uFill>
                <a:solidFill>
                  <a:srgbClr val="FFFFFF"/>
                </a:solidFill>
              </a:uFill>
              <a:latin typeface="Arial"/>
            </a:endParaRPr>
          </a:p>
        </p:txBody>
      </p:sp>
    </p:spTree>
    <p:extLst>
      <p:ext uri="{BB962C8B-B14F-4D97-AF65-F5344CB8AC3E}">
        <p14:creationId xmlns:p14="http://schemas.microsoft.com/office/powerpoint/2010/main" val="186006639"/>
      </p:ext>
    </p:extLst>
  </p:cSld>
  <p:clrMapOvr>
    <a:masterClrMapping/>
  </p:clrMapOvr>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 name="CustomShape 1"/>
          <p:cNvSpPr/>
          <p:nvPr/>
        </p:nvSpPr>
        <p:spPr>
          <a:xfrm>
            <a:off x="0" y="301680"/>
            <a:ext cx="10073880" cy="1185480"/>
          </a:xfrm>
          <a:prstGeom prst="rect">
            <a:avLst/>
          </a:prstGeom>
          <a:solidFill>
            <a:srgbClr val="FAD9CD"/>
          </a:solidFill>
          <a:ln>
            <a:noFill/>
          </a:ln>
        </p:spPr>
        <p:style>
          <a:lnRef idx="0">
            <a:scrgbClr r="0" g="0" b="0"/>
          </a:lnRef>
          <a:fillRef idx="0">
            <a:scrgbClr r="0" g="0" b="0"/>
          </a:fillRef>
          <a:effectRef idx="0">
            <a:scrgbClr r="0" g="0" b="0"/>
          </a:effectRef>
          <a:fontRef idx="minor"/>
        </p:style>
        <p:txBody>
          <a:bodyPr lIns="0" tIns="38880" rIns="0" bIns="0" anchor="ctr"/>
          <a:lstStyle/>
          <a:p>
            <a:pPr algn="ctr">
              <a:lnSpc>
                <a:spcPct val="93000"/>
              </a:lnSpc>
            </a:pPr>
            <a:r>
              <a:rPr lang="de-DE" sz="4400" b="0" strike="noStrike" spc="-1">
                <a:solidFill>
                  <a:srgbClr val="DF6C5D"/>
                </a:solidFill>
                <a:uFill>
                  <a:solidFill>
                    <a:srgbClr val="FFFFFF"/>
                  </a:solidFill>
                </a:uFill>
                <a:latin typeface="Arial"/>
                <a:ea typeface="DejaVu Sans"/>
              </a:rPr>
              <a:t>Geflüchtete Kinder und Jugendliche</a:t>
            </a:r>
            <a:endParaRPr lang="de-DE" sz="1800" b="0" strike="noStrike" spc="-1">
              <a:solidFill>
                <a:srgbClr val="000000"/>
              </a:solidFill>
              <a:uFill>
                <a:solidFill>
                  <a:srgbClr val="FFFFFF"/>
                </a:solidFill>
              </a:uFill>
              <a:latin typeface="Arial"/>
            </a:endParaRPr>
          </a:p>
        </p:txBody>
      </p:sp>
      <p:sp>
        <p:nvSpPr>
          <p:cNvPr id="181" name="CustomShape 2"/>
          <p:cNvSpPr/>
          <p:nvPr/>
        </p:nvSpPr>
        <p:spPr>
          <a:xfrm>
            <a:off x="502920" y="2034360"/>
            <a:ext cx="8866800" cy="5357160"/>
          </a:xfrm>
          <a:prstGeom prst="rect">
            <a:avLst/>
          </a:prstGeom>
          <a:noFill/>
          <a:ln>
            <a:noFill/>
          </a:ln>
        </p:spPr>
        <p:style>
          <a:lnRef idx="0">
            <a:scrgbClr r="0" g="0" b="0"/>
          </a:lnRef>
          <a:fillRef idx="0">
            <a:scrgbClr r="0" g="0" b="0"/>
          </a:fillRef>
          <a:effectRef idx="0">
            <a:scrgbClr r="0" g="0" b="0"/>
          </a:effectRef>
          <a:fontRef idx="minor"/>
        </p:style>
        <p:txBody>
          <a:bodyPr lIns="0" tIns="28080" rIns="0" bIns="0"/>
          <a:lstStyle/>
          <a:p>
            <a:pPr marL="216000" indent="-215640">
              <a:lnSpc>
                <a:spcPct val="93000"/>
              </a:lnSpc>
              <a:buClr>
                <a:srgbClr val="000000"/>
              </a:buClr>
              <a:buSzPct val="45000"/>
              <a:buFont typeface="Arial"/>
              <a:buChar char="•"/>
            </a:pPr>
            <a:r>
              <a:rPr lang="de-DE" sz="2800" b="0" strike="noStrike" spc="-1">
                <a:solidFill>
                  <a:srgbClr val="000000"/>
                </a:solidFill>
                <a:uFill>
                  <a:solidFill>
                    <a:srgbClr val="FFFFFF"/>
                  </a:solidFill>
                </a:uFill>
                <a:latin typeface="Arial"/>
                <a:ea typeface="DejaVu Sans"/>
              </a:rPr>
              <a:t>Gesundheit: schlechter Gesundheitszustand, Trauma aufgrund der Kriegs- und Fluchterfahrung</a:t>
            </a:r>
            <a:endParaRPr lang="de-DE" sz="1800" b="0" strike="noStrike" spc="-1">
              <a:solidFill>
                <a:srgbClr val="000000"/>
              </a:solidFill>
              <a:uFill>
                <a:solidFill>
                  <a:srgbClr val="FFFFFF"/>
                </a:solidFill>
              </a:uFill>
              <a:latin typeface="Arial"/>
            </a:endParaRPr>
          </a:p>
          <a:p>
            <a:pPr>
              <a:lnSpc>
                <a:spcPct val="93000"/>
              </a:lnSpc>
            </a:pPr>
            <a:endParaRPr lang="de-DE" sz="1800" b="0" strike="noStrike" spc="-1">
              <a:solidFill>
                <a:srgbClr val="000000"/>
              </a:solidFill>
              <a:uFill>
                <a:solidFill>
                  <a:srgbClr val="FFFFFF"/>
                </a:solidFill>
              </a:uFill>
              <a:latin typeface="Arial"/>
            </a:endParaRPr>
          </a:p>
          <a:p>
            <a:pPr marL="216000" indent="-215640">
              <a:lnSpc>
                <a:spcPct val="93000"/>
              </a:lnSpc>
              <a:buClr>
                <a:srgbClr val="000000"/>
              </a:buClr>
              <a:buSzPct val="45000"/>
              <a:buFont typeface="Arial"/>
              <a:buChar char="•"/>
            </a:pPr>
            <a:r>
              <a:rPr lang="de-DE" sz="2800" b="0" strike="noStrike" spc="-1">
                <a:solidFill>
                  <a:srgbClr val="000000"/>
                </a:solidFill>
                <a:uFill>
                  <a:solidFill>
                    <a:srgbClr val="FFFFFF"/>
                  </a:solidFill>
                </a:uFill>
                <a:latin typeface="Arial"/>
                <a:ea typeface="DejaVu Sans"/>
              </a:rPr>
              <a:t>Begleitete Flüchtlingskinder und- jugendliche werden in erster Linie als Anhang ihrer Eltern betrachtet: Im Asylrecht, bei Abschiebung...</a:t>
            </a:r>
            <a:endParaRPr lang="de-DE" sz="1800" b="0" strike="noStrike" spc="-1">
              <a:solidFill>
                <a:srgbClr val="000000"/>
              </a:solidFill>
              <a:uFill>
                <a:solidFill>
                  <a:srgbClr val="FFFFFF"/>
                </a:solidFill>
              </a:uFill>
              <a:latin typeface="Arial"/>
            </a:endParaRPr>
          </a:p>
          <a:p>
            <a:pPr>
              <a:lnSpc>
                <a:spcPct val="93000"/>
              </a:lnSpc>
            </a:pPr>
            <a:endParaRPr lang="de-DE" sz="1800" b="0" strike="noStrike" spc="-1">
              <a:solidFill>
                <a:srgbClr val="000000"/>
              </a:solidFill>
              <a:uFill>
                <a:solidFill>
                  <a:srgbClr val="FFFFFF"/>
                </a:solidFill>
              </a:uFill>
              <a:latin typeface="Arial"/>
            </a:endParaRPr>
          </a:p>
          <a:p>
            <a:pPr marL="216000" indent="-215640">
              <a:lnSpc>
                <a:spcPct val="93000"/>
              </a:lnSpc>
              <a:buClr>
                <a:srgbClr val="000000"/>
              </a:buClr>
              <a:buSzPct val="45000"/>
              <a:buFont typeface="Arial"/>
              <a:buChar char="•"/>
            </a:pPr>
            <a:r>
              <a:rPr lang="de-DE" sz="2800" b="0" strike="noStrike" spc="-1">
                <a:solidFill>
                  <a:srgbClr val="000000"/>
                </a:solidFill>
                <a:uFill>
                  <a:solidFill>
                    <a:srgbClr val="FFFFFF"/>
                  </a:solidFill>
                </a:uFill>
                <a:latin typeface="Arial"/>
                <a:ea typeface="DejaVu Sans"/>
              </a:rPr>
              <a:t>Sie sind von den schwierigen Lebensbedingungen – rechtliche Unsicherheit, Leben in Sammelunterkünften …- in besonderem Maße betroffen.</a:t>
            </a:r>
            <a:endParaRPr lang="de-DE" sz="1800" b="0" strike="noStrike" spc="-1">
              <a:solidFill>
                <a:srgbClr val="000000"/>
              </a:solidFill>
              <a:uFill>
                <a:solidFill>
                  <a:srgbClr val="FFFFFF"/>
                </a:solidFill>
              </a:uFill>
              <a:latin typeface="Arial"/>
            </a:endParaRPr>
          </a:p>
          <a:p>
            <a:pPr>
              <a:lnSpc>
                <a:spcPct val="93000"/>
              </a:lnSpc>
            </a:pPr>
            <a:endParaRPr lang="de-DE" sz="1800" b="0" strike="noStrike" spc="-1">
              <a:solidFill>
                <a:srgbClr val="000000"/>
              </a:solidFill>
              <a:uFill>
                <a:solidFill>
                  <a:srgbClr val="FFFFFF"/>
                </a:solidFill>
              </a:uFill>
              <a:latin typeface="Arial"/>
            </a:endParaRPr>
          </a:p>
          <a:p>
            <a:pPr>
              <a:lnSpc>
                <a:spcPct val="93000"/>
              </a:lnSpc>
            </a:pPr>
            <a:endParaRPr lang="de-DE" sz="1800" b="0" strike="noStrike" spc="-1">
              <a:solidFill>
                <a:srgbClr val="000000"/>
              </a:solidFill>
              <a:uFill>
                <a:solidFill>
                  <a:srgbClr val="FFFFFF"/>
                </a:solidFill>
              </a:uFill>
              <a:latin typeface="Arial"/>
            </a:endParaRPr>
          </a:p>
        </p:txBody>
      </p:sp>
      <p:sp>
        <p:nvSpPr>
          <p:cNvPr id="182" name="CustomShape 3"/>
          <p:cNvSpPr/>
          <p:nvPr/>
        </p:nvSpPr>
        <p:spPr>
          <a:xfrm>
            <a:off x="8186040" y="7120800"/>
            <a:ext cx="1082160" cy="3999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lstStyle/>
          <a:p>
            <a:pPr>
              <a:lnSpc>
                <a:spcPct val="100000"/>
              </a:lnSpc>
            </a:pPr>
            <a:fld id="{BE07B6B2-7097-4835-9EFD-7ECBC4FE0A2E}" type="slidenum">
              <a:rPr lang="de-DE" sz="1400" b="1" strike="noStrike" spc="-1">
                <a:solidFill>
                  <a:srgbClr val="FFFFFF"/>
                </a:solidFill>
                <a:uFill>
                  <a:solidFill>
                    <a:srgbClr val="FFFFFF"/>
                  </a:solidFill>
                </a:uFill>
                <a:latin typeface="Arial"/>
                <a:ea typeface="MS PGothic"/>
              </a:rPr>
              <a:t>15</a:t>
            </a:fld>
            <a:endParaRPr lang="de-DE" sz="1800" b="0" strike="noStrike" spc="-1">
              <a:solidFill>
                <a:srgbClr val="000000"/>
              </a:solidFill>
              <a:uFill>
                <a:solidFill>
                  <a:srgbClr val="FFFFFF"/>
                </a:solidFill>
              </a:uFill>
              <a:latin typeface="Arial"/>
            </a:endParaRPr>
          </a:p>
        </p:txBody>
      </p:sp>
    </p:spTree>
    <p:extLst>
      <p:ext uri="{BB962C8B-B14F-4D97-AF65-F5344CB8AC3E}">
        <p14:creationId xmlns:p14="http://schemas.microsoft.com/office/powerpoint/2010/main" val="3208679846"/>
      </p:ext>
    </p:extLst>
  </p:cSld>
  <p:clrMapOvr>
    <a:masterClrMapping/>
  </p:clrMapOvr>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 name="CustomShape 1"/>
          <p:cNvSpPr/>
          <p:nvPr/>
        </p:nvSpPr>
        <p:spPr>
          <a:xfrm>
            <a:off x="-360" y="343800"/>
            <a:ext cx="10073880" cy="1185480"/>
          </a:xfrm>
          <a:prstGeom prst="rect">
            <a:avLst/>
          </a:prstGeom>
          <a:solidFill>
            <a:srgbClr val="FAD9CD"/>
          </a:solidFill>
          <a:ln>
            <a:noFill/>
          </a:ln>
        </p:spPr>
        <p:style>
          <a:lnRef idx="0">
            <a:scrgbClr r="0" g="0" b="0"/>
          </a:lnRef>
          <a:fillRef idx="0">
            <a:scrgbClr r="0" g="0" b="0"/>
          </a:fillRef>
          <a:effectRef idx="0">
            <a:scrgbClr r="0" g="0" b="0"/>
          </a:effectRef>
          <a:fontRef idx="minor"/>
        </p:style>
        <p:txBody>
          <a:bodyPr lIns="0" tIns="38880" rIns="0" bIns="0" anchor="ctr"/>
          <a:lstStyle/>
          <a:p>
            <a:pPr algn="ctr">
              <a:lnSpc>
                <a:spcPct val="93000"/>
              </a:lnSpc>
            </a:pPr>
            <a:r>
              <a:rPr lang="de-DE" sz="4400" b="0" strike="noStrike" spc="-1">
                <a:solidFill>
                  <a:srgbClr val="DF6C5D"/>
                </a:solidFill>
                <a:uFill>
                  <a:solidFill>
                    <a:srgbClr val="FFFFFF"/>
                  </a:solidFill>
                </a:uFill>
                <a:latin typeface="Arial"/>
                <a:ea typeface="DejaVu Sans"/>
              </a:rPr>
              <a:t>Hauptherkunftsländer</a:t>
            </a:r>
            <a:endParaRPr lang="de-DE" sz="1800" b="0" strike="noStrike" spc="-1">
              <a:solidFill>
                <a:srgbClr val="000000"/>
              </a:solidFill>
              <a:uFill>
                <a:solidFill>
                  <a:srgbClr val="FFFFFF"/>
                </a:solidFill>
              </a:uFill>
              <a:latin typeface="Arial"/>
            </a:endParaRPr>
          </a:p>
        </p:txBody>
      </p:sp>
      <p:sp>
        <p:nvSpPr>
          <p:cNvPr id="184" name="CustomShape 2"/>
          <p:cNvSpPr/>
          <p:nvPr/>
        </p:nvSpPr>
        <p:spPr>
          <a:xfrm>
            <a:off x="128880" y="6696720"/>
            <a:ext cx="8866800" cy="326160"/>
          </a:xfrm>
          <a:prstGeom prst="rect">
            <a:avLst/>
          </a:prstGeom>
          <a:noFill/>
          <a:ln>
            <a:noFill/>
          </a:ln>
        </p:spPr>
        <p:style>
          <a:lnRef idx="0">
            <a:scrgbClr r="0" g="0" b="0"/>
          </a:lnRef>
          <a:fillRef idx="0">
            <a:scrgbClr r="0" g="0" b="0"/>
          </a:fillRef>
          <a:effectRef idx="0">
            <a:scrgbClr r="0" g="0" b="0"/>
          </a:effectRef>
          <a:fontRef idx="minor"/>
        </p:style>
        <p:txBody>
          <a:bodyPr lIns="0" tIns="28080" rIns="0" bIns="0"/>
          <a:lstStyle/>
          <a:p>
            <a:pPr>
              <a:lnSpc>
                <a:spcPct val="93000"/>
              </a:lnSpc>
            </a:pPr>
            <a:r>
              <a:rPr lang="de-DE" sz="1000" b="0" strike="noStrike" spc="-1" dirty="0">
                <a:solidFill>
                  <a:srgbClr val="000000"/>
                </a:solidFill>
                <a:uFill>
                  <a:solidFill>
                    <a:srgbClr val="FFFFFF"/>
                  </a:solidFill>
                </a:uFill>
                <a:latin typeface="Arial"/>
                <a:ea typeface="DejaVu Sans"/>
              </a:rPr>
              <a:t>Quelle: BAMF </a:t>
            </a:r>
            <a:r>
              <a:rPr lang="de-DE" sz="1000" spc="-1" dirty="0">
                <a:solidFill>
                  <a:srgbClr val="000000"/>
                </a:solidFill>
                <a:uFill>
                  <a:solidFill>
                    <a:srgbClr val="FFFFFF"/>
                  </a:solidFill>
                </a:uFill>
                <a:latin typeface="Arial"/>
                <a:ea typeface="DejaVu Sans"/>
              </a:rPr>
              <a:t>Mai 2017</a:t>
            </a:r>
            <a:endParaRPr lang="de-DE" sz="1800" b="0" strike="noStrike" spc="-1" dirty="0">
              <a:solidFill>
                <a:srgbClr val="000000"/>
              </a:solidFill>
              <a:uFill>
                <a:solidFill>
                  <a:srgbClr val="FFFFFF"/>
                </a:solidFill>
              </a:uFill>
              <a:latin typeface="Arial"/>
            </a:endParaRPr>
          </a:p>
        </p:txBody>
      </p:sp>
      <p:sp>
        <p:nvSpPr>
          <p:cNvPr id="185" name="CustomShape 3"/>
          <p:cNvSpPr/>
          <p:nvPr/>
        </p:nvSpPr>
        <p:spPr>
          <a:xfrm>
            <a:off x="8186040" y="7120800"/>
            <a:ext cx="1082160" cy="3999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lstStyle/>
          <a:p>
            <a:pPr>
              <a:lnSpc>
                <a:spcPct val="100000"/>
              </a:lnSpc>
            </a:pPr>
            <a:fld id="{40B91E38-CD7C-4A48-89DA-FB6F40444B24}" type="slidenum">
              <a:rPr lang="de-DE" sz="1400" b="1" strike="noStrike" spc="-1">
                <a:solidFill>
                  <a:srgbClr val="FFFFFF"/>
                </a:solidFill>
                <a:uFill>
                  <a:solidFill>
                    <a:srgbClr val="FFFFFF"/>
                  </a:solidFill>
                </a:uFill>
                <a:latin typeface="Arial"/>
                <a:ea typeface="MS PGothic"/>
              </a:rPr>
              <a:t>16</a:t>
            </a:fld>
            <a:endParaRPr lang="de-DE" sz="1800" b="0" strike="noStrike" spc="-1">
              <a:solidFill>
                <a:srgbClr val="000000"/>
              </a:solidFill>
              <a:uFill>
                <a:solidFill>
                  <a:srgbClr val="FFFFFF"/>
                </a:solidFill>
              </a:uFill>
              <a:latin typeface="Arial"/>
            </a:endParaRPr>
          </a:p>
        </p:txBody>
      </p:sp>
      <p:pic>
        <p:nvPicPr>
          <p:cNvPr id="3" name="Grafik 2"/>
          <p:cNvPicPr>
            <a:picLocks noChangeAspect="1"/>
          </p:cNvPicPr>
          <p:nvPr/>
        </p:nvPicPr>
        <p:blipFill>
          <a:blip r:embed="rId3"/>
          <a:stretch>
            <a:fillRect/>
          </a:stretch>
        </p:blipFill>
        <p:spPr>
          <a:xfrm>
            <a:off x="919072" y="1753609"/>
            <a:ext cx="8349128" cy="4533463"/>
          </a:xfrm>
          <a:prstGeom prst="rect">
            <a:avLst/>
          </a:prstGeom>
        </p:spPr>
      </p:pic>
    </p:spTree>
    <p:extLst>
      <p:ext uri="{BB962C8B-B14F-4D97-AF65-F5344CB8AC3E}">
        <p14:creationId xmlns:p14="http://schemas.microsoft.com/office/powerpoint/2010/main" val="2598205314"/>
      </p:ext>
    </p:extLst>
  </p:cSld>
  <p:clrMapOvr>
    <a:masterClrMapping/>
  </p:clrMapOvr>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7" name="CustomShape 1"/>
          <p:cNvSpPr/>
          <p:nvPr/>
        </p:nvSpPr>
        <p:spPr>
          <a:xfrm>
            <a:off x="0" y="284040"/>
            <a:ext cx="10073880" cy="1185480"/>
          </a:xfrm>
          <a:prstGeom prst="rect">
            <a:avLst/>
          </a:prstGeom>
          <a:solidFill>
            <a:srgbClr val="FAD9CD"/>
          </a:solidFill>
          <a:ln>
            <a:noFill/>
          </a:ln>
        </p:spPr>
        <p:style>
          <a:lnRef idx="0">
            <a:scrgbClr r="0" g="0" b="0"/>
          </a:lnRef>
          <a:fillRef idx="0">
            <a:scrgbClr r="0" g="0" b="0"/>
          </a:fillRef>
          <a:effectRef idx="0">
            <a:scrgbClr r="0" g="0" b="0"/>
          </a:effectRef>
          <a:fontRef idx="minor"/>
        </p:style>
        <p:txBody>
          <a:bodyPr lIns="0" tIns="38880" rIns="0" bIns="0" anchor="ctr"/>
          <a:lstStyle/>
          <a:p>
            <a:pPr algn="ctr">
              <a:lnSpc>
                <a:spcPct val="93000"/>
              </a:lnSpc>
            </a:pPr>
            <a:r>
              <a:rPr lang="de-DE" sz="4400" b="0" strike="noStrike" spc="-1" dirty="0">
                <a:solidFill>
                  <a:srgbClr val="DF6C5D"/>
                </a:solidFill>
                <a:uFill>
                  <a:solidFill>
                    <a:srgbClr val="FFFFFF"/>
                  </a:solidFill>
                </a:uFill>
                <a:latin typeface="Arial"/>
                <a:ea typeface="DejaVu Sans"/>
              </a:rPr>
              <a:t>Syrien</a:t>
            </a:r>
            <a:endParaRPr lang="de-DE" sz="1800" b="0" strike="noStrike" spc="-1" dirty="0">
              <a:solidFill>
                <a:srgbClr val="000000"/>
              </a:solidFill>
              <a:uFill>
                <a:solidFill>
                  <a:srgbClr val="FFFFFF"/>
                </a:solidFill>
              </a:uFill>
              <a:latin typeface="Arial"/>
            </a:endParaRPr>
          </a:p>
        </p:txBody>
      </p:sp>
      <p:sp>
        <p:nvSpPr>
          <p:cNvPr id="188" name="CustomShape 2"/>
          <p:cNvSpPr/>
          <p:nvPr/>
        </p:nvSpPr>
        <p:spPr>
          <a:xfrm>
            <a:off x="466098" y="2244600"/>
            <a:ext cx="4966200" cy="3747986"/>
          </a:xfrm>
          <a:prstGeom prst="rect">
            <a:avLst/>
          </a:prstGeom>
          <a:noFill/>
          <a:ln>
            <a:noFill/>
          </a:ln>
        </p:spPr>
        <p:style>
          <a:lnRef idx="0">
            <a:scrgbClr r="0" g="0" b="0"/>
          </a:lnRef>
          <a:fillRef idx="0">
            <a:scrgbClr r="0" g="0" b="0"/>
          </a:fillRef>
          <a:effectRef idx="0">
            <a:scrgbClr r="0" g="0" b="0"/>
          </a:effectRef>
          <a:fontRef idx="minor"/>
        </p:style>
        <p:txBody>
          <a:bodyPr lIns="0" tIns="28080" rIns="0" bIns="0"/>
          <a:lstStyle/>
          <a:p>
            <a:pPr>
              <a:lnSpc>
                <a:spcPct val="93000"/>
              </a:lnSpc>
            </a:pPr>
            <a:r>
              <a:rPr lang="de-DE" sz="2800" b="0" strike="noStrike" spc="-1" dirty="0">
                <a:solidFill>
                  <a:srgbClr val="000000"/>
                </a:solidFill>
                <a:uFill>
                  <a:solidFill>
                    <a:srgbClr val="FFFFFF"/>
                  </a:solidFill>
                </a:uFill>
                <a:latin typeface="Arial"/>
                <a:ea typeface="DejaVu Sans"/>
              </a:rPr>
              <a:t>Bürgerkrieg seit 2011: </a:t>
            </a:r>
            <a:endParaRPr lang="de-DE" sz="1800" b="0" strike="noStrike" spc="-1" dirty="0">
              <a:solidFill>
                <a:srgbClr val="000000"/>
              </a:solidFill>
              <a:uFill>
                <a:solidFill>
                  <a:srgbClr val="FFFFFF"/>
                </a:solidFill>
              </a:uFill>
              <a:latin typeface="Arial"/>
            </a:endParaRPr>
          </a:p>
          <a:p>
            <a:pPr marL="216000" indent="-215640">
              <a:lnSpc>
                <a:spcPct val="93000"/>
              </a:lnSpc>
              <a:buClr>
                <a:srgbClr val="000000"/>
              </a:buClr>
              <a:buSzPct val="45000"/>
              <a:buFont typeface="Arial"/>
              <a:buChar char="•"/>
            </a:pPr>
            <a:r>
              <a:rPr lang="de-DE" sz="2800" b="0" strike="noStrike" spc="-1" dirty="0">
                <a:solidFill>
                  <a:srgbClr val="000000"/>
                </a:solidFill>
                <a:uFill>
                  <a:solidFill>
                    <a:srgbClr val="FFFFFF"/>
                  </a:solidFill>
                </a:uFill>
                <a:latin typeface="Arial"/>
                <a:ea typeface="DejaVu Sans"/>
              </a:rPr>
              <a:t>ca. 220.000 Tote </a:t>
            </a:r>
            <a:endParaRPr lang="de-DE" sz="1800" b="0" strike="noStrike" spc="-1" dirty="0">
              <a:solidFill>
                <a:srgbClr val="000000"/>
              </a:solidFill>
              <a:uFill>
                <a:solidFill>
                  <a:srgbClr val="FFFFFF"/>
                </a:solidFill>
              </a:uFill>
              <a:latin typeface="Arial"/>
            </a:endParaRPr>
          </a:p>
          <a:p>
            <a:pPr marL="216000" indent="-215640">
              <a:lnSpc>
                <a:spcPct val="93000"/>
              </a:lnSpc>
              <a:buClr>
                <a:srgbClr val="000000"/>
              </a:buClr>
              <a:buSzPct val="45000"/>
              <a:buFont typeface="Arial"/>
              <a:buChar char="•"/>
            </a:pPr>
            <a:r>
              <a:rPr lang="de-DE" sz="2800" b="0" strike="noStrike" spc="-1" dirty="0">
                <a:solidFill>
                  <a:srgbClr val="000000"/>
                </a:solidFill>
                <a:uFill>
                  <a:solidFill>
                    <a:srgbClr val="FFFFFF"/>
                  </a:solidFill>
                </a:uFill>
                <a:latin typeface="Arial"/>
                <a:ea typeface="WenQuanYi Micro Hei"/>
              </a:rPr>
              <a:t>½ der Bevölkerung auf der Flucht:</a:t>
            </a:r>
            <a:endParaRPr lang="de-DE" sz="1800" b="0" strike="noStrike" spc="-1" dirty="0">
              <a:solidFill>
                <a:srgbClr val="000000"/>
              </a:solidFill>
              <a:uFill>
                <a:solidFill>
                  <a:srgbClr val="FFFFFF"/>
                </a:solidFill>
              </a:uFill>
              <a:latin typeface="Arial"/>
            </a:endParaRPr>
          </a:p>
          <a:p>
            <a:pPr>
              <a:lnSpc>
                <a:spcPct val="93000"/>
              </a:lnSpc>
            </a:pPr>
            <a:endParaRPr lang="de-DE" sz="1800" b="0" strike="noStrike" spc="-1" dirty="0">
              <a:solidFill>
                <a:srgbClr val="000000"/>
              </a:solidFill>
              <a:uFill>
                <a:solidFill>
                  <a:srgbClr val="FFFFFF"/>
                </a:solidFill>
              </a:uFill>
              <a:latin typeface="Arial"/>
            </a:endParaRPr>
          </a:p>
          <a:p>
            <a:pPr marL="432000" lvl="1" indent="-215640">
              <a:lnSpc>
                <a:spcPct val="93000"/>
              </a:lnSpc>
              <a:buClr>
                <a:srgbClr val="000000"/>
              </a:buClr>
              <a:buSzPct val="45000"/>
              <a:buFont typeface="Wingdings" charset="2"/>
              <a:buChar char=""/>
            </a:pPr>
            <a:r>
              <a:rPr lang="de-DE" sz="2800" b="0" strike="noStrike" spc="-1" dirty="0">
                <a:solidFill>
                  <a:srgbClr val="000000"/>
                </a:solidFill>
                <a:uFill>
                  <a:solidFill>
                    <a:srgbClr val="FFFFFF"/>
                  </a:solidFill>
                </a:uFill>
                <a:latin typeface="Arial"/>
                <a:ea typeface="WenQuanYi Micro Hei"/>
              </a:rPr>
              <a:t>6,5 Mio. Binnenflüchtlinge</a:t>
            </a:r>
            <a:endParaRPr lang="de-DE" sz="1800" b="0" strike="noStrike" spc="-1" dirty="0">
              <a:solidFill>
                <a:srgbClr val="000000"/>
              </a:solidFill>
              <a:uFill>
                <a:solidFill>
                  <a:srgbClr val="FFFFFF"/>
                </a:solidFill>
              </a:uFill>
              <a:latin typeface="Arial"/>
            </a:endParaRPr>
          </a:p>
          <a:p>
            <a:pPr marL="432000" lvl="1" indent="-215640">
              <a:lnSpc>
                <a:spcPct val="93000"/>
              </a:lnSpc>
              <a:buClr>
                <a:srgbClr val="000000"/>
              </a:buClr>
              <a:buSzPct val="45000"/>
              <a:buFont typeface="Wingdings" charset="2"/>
              <a:buChar char=""/>
            </a:pPr>
            <a:r>
              <a:rPr lang="de-DE" sz="2800" b="0" strike="noStrike" spc="-1" dirty="0">
                <a:solidFill>
                  <a:srgbClr val="000000"/>
                </a:solidFill>
                <a:uFill>
                  <a:solidFill>
                    <a:srgbClr val="FFFFFF"/>
                  </a:solidFill>
                </a:uFill>
                <a:latin typeface="Arial"/>
                <a:ea typeface="WenQuanYi Micro Hei"/>
              </a:rPr>
              <a:t>4 Mio. in Nachbarländern </a:t>
            </a:r>
            <a:endParaRPr lang="de-DE" sz="1800" b="0" strike="noStrike" spc="-1" dirty="0">
              <a:solidFill>
                <a:srgbClr val="000000"/>
              </a:solidFill>
              <a:uFill>
                <a:solidFill>
                  <a:srgbClr val="FFFFFF"/>
                </a:solidFill>
              </a:uFill>
              <a:latin typeface="Arial"/>
            </a:endParaRPr>
          </a:p>
          <a:p>
            <a:pPr marL="432000" lvl="1" indent="-215640">
              <a:lnSpc>
                <a:spcPct val="93000"/>
              </a:lnSpc>
              <a:buClr>
                <a:srgbClr val="000000"/>
              </a:buClr>
              <a:buSzPct val="45000"/>
              <a:buFont typeface="Wingdings" charset="2"/>
              <a:buChar char=""/>
            </a:pPr>
            <a:r>
              <a:rPr lang="de-DE" sz="2800" b="0" strike="noStrike" spc="-1" dirty="0">
                <a:solidFill>
                  <a:srgbClr val="000000"/>
                </a:solidFill>
                <a:uFill>
                  <a:solidFill>
                    <a:srgbClr val="FFFFFF"/>
                  </a:solidFill>
                </a:uFill>
                <a:latin typeface="Arial"/>
                <a:ea typeface="WenQuanYi Micro Hei"/>
              </a:rPr>
              <a:t>310.000 in Europa</a:t>
            </a:r>
            <a:endParaRPr lang="de-DE" sz="1800" b="0" strike="noStrike" spc="-1" dirty="0">
              <a:solidFill>
                <a:srgbClr val="000000"/>
              </a:solidFill>
              <a:uFill>
                <a:solidFill>
                  <a:srgbClr val="FFFFFF"/>
                </a:solidFill>
              </a:uFill>
              <a:latin typeface="Arial"/>
            </a:endParaRPr>
          </a:p>
          <a:p>
            <a:pPr>
              <a:lnSpc>
                <a:spcPct val="93000"/>
              </a:lnSpc>
            </a:pPr>
            <a:endParaRPr lang="de-DE" sz="1800" b="0" strike="noStrike" spc="-1" dirty="0">
              <a:solidFill>
                <a:srgbClr val="000000"/>
              </a:solidFill>
              <a:uFill>
                <a:solidFill>
                  <a:srgbClr val="FFFFFF"/>
                </a:solidFill>
              </a:uFill>
              <a:latin typeface="Arial"/>
            </a:endParaRPr>
          </a:p>
          <a:p>
            <a:pPr>
              <a:lnSpc>
                <a:spcPct val="93000"/>
              </a:lnSpc>
            </a:pPr>
            <a:r>
              <a:rPr lang="de-DE" sz="2800" b="0" strike="noStrike" spc="-1" dirty="0">
                <a:solidFill>
                  <a:srgbClr val="000000"/>
                </a:solidFill>
                <a:uFill>
                  <a:solidFill>
                    <a:srgbClr val="FFFFFF"/>
                  </a:solidFill>
                </a:uFill>
                <a:latin typeface="Arial"/>
                <a:ea typeface="WenQuanYi Micro Hei"/>
              </a:rPr>
              <a:t>Anerkennungsquote: 100% </a:t>
            </a:r>
            <a:endParaRPr lang="de-DE" sz="1800" b="0" strike="noStrike" spc="-1" dirty="0">
              <a:solidFill>
                <a:srgbClr val="000000"/>
              </a:solidFill>
              <a:uFill>
                <a:solidFill>
                  <a:srgbClr val="FFFFFF"/>
                </a:solidFill>
              </a:uFill>
              <a:latin typeface="Arial"/>
            </a:endParaRPr>
          </a:p>
          <a:p>
            <a:pPr>
              <a:lnSpc>
                <a:spcPct val="93000"/>
              </a:lnSpc>
            </a:pPr>
            <a:endParaRPr lang="de-DE" sz="1800" b="0" strike="noStrike" spc="-1" dirty="0">
              <a:solidFill>
                <a:srgbClr val="000000"/>
              </a:solidFill>
              <a:uFill>
                <a:solidFill>
                  <a:srgbClr val="FFFFFF"/>
                </a:solidFill>
              </a:uFill>
              <a:latin typeface="Arial"/>
            </a:endParaRPr>
          </a:p>
          <a:p>
            <a:pPr>
              <a:lnSpc>
                <a:spcPct val="93000"/>
              </a:lnSpc>
            </a:pPr>
            <a:endParaRPr lang="de-DE" sz="1800" b="0" strike="noStrike" spc="-1" dirty="0">
              <a:solidFill>
                <a:srgbClr val="000000"/>
              </a:solidFill>
              <a:uFill>
                <a:solidFill>
                  <a:srgbClr val="FFFFFF"/>
                </a:solidFill>
              </a:uFill>
              <a:latin typeface="Arial"/>
            </a:endParaRPr>
          </a:p>
          <a:p>
            <a:pPr>
              <a:lnSpc>
                <a:spcPct val="93000"/>
              </a:lnSpc>
            </a:pPr>
            <a:endParaRPr lang="de-DE" sz="1800" b="0" strike="noStrike" spc="-1" dirty="0">
              <a:solidFill>
                <a:srgbClr val="000000"/>
              </a:solidFill>
              <a:uFill>
                <a:solidFill>
                  <a:srgbClr val="FFFFFF"/>
                </a:solidFill>
              </a:uFill>
              <a:latin typeface="Arial"/>
            </a:endParaRPr>
          </a:p>
        </p:txBody>
      </p:sp>
      <p:pic>
        <p:nvPicPr>
          <p:cNvPr id="189" name="Bild 189"/>
          <p:cNvPicPr/>
          <p:nvPr/>
        </p:nvPicPr>
        <p:blipFill>
          <a:blip r:embed="rId3"/>
          <a:stretch/>
        </p:blipFill>
        <p:spPr>
          <a:xfrm>
            <a:off x="5432298" y="2244600"/>
            <a:ext cx="4202743" cy="3747986"/>
          </a:xfrm>
          <a:prstGeom prst="rect">
            <a:avLst/>
          </a:prstGeom>
          <a:ln>
            <a:noFill/>
          </a:ln>
        </p:spPr>
      </p:pic>
      <p:sp>
        <p:nvSpPr>
          <p:cNvPr id="190" name="CustomShape 3"/>
          <p:cNvSpPr/>
          <p:nvPr/>
        </p:nvSpPr>
        <p:spPr>
          <a:xfrm>
            <a:off x="8186040" y="7120800"/>
            <a:ext cx="1082160" cy="3999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lstStyle/>
          <a:p>
            <a:pPr>
              <a:lnSpc>
                <a:spcPct val="100000"/>
              </a:lnSpc>
            </a:pPr>
            <a:fld id="{EAE675FA-EEAA-4BCD-8B85-4E5912164E94}" type="slidenum">
              <a:rPr lang="de-DE" sz="1400" b="1" strike="noStrike" spc="-1">
                <a:solidFill>
                  <a:srgbClr val="FFFFFF"/>
                </a:solidFill>
                <a:uFill>
                  <a:solidFill>
                    <a:srgbClr val="FFFFFF"/>
                  </a:solidFill>
                </a:uFill>
                <a:latin typeface="Arial"/>
                <a:ea typeface="MS PGothic"/>
              </a:rPr>
              <a:t>17</a:t>
            </a:fld>
            <a:endParaRPr lang="de-DE" sz="1800" b="0" strike="noStrike" spc="-1">
              <a:solidFill>
                <a:srgbClr val="000000"/>
              </a:solidFill>
              <a:uFill>
                <a:solidFill>
                  <a:srgbClr val="FFFFFF"/>
                </a:solidFill>
              </a:uFill>
              <a:latin typeface="Arial"/>
            </a:endParaRPr>
          </a:p>
        </p:txBody>
      </p:sp>
    </p:spTree>
    <p:extLst>
      <p:ext uri="{BB962C8B-B14F-4D97-AF65-F5344CB8AC3E}">
        <p14:creationId xmlns:p14="http://schemas.microsoft.com/office/powerpoint/2010/main" val="1764998881"/>
      </p:ext>
    </p:extLst>
  </p:cSld>
  <p:clrMapOvr>
    <a:masterClrMapping/>
  </p:clrMapOvr>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1" name="CustomShape 1"/>
          <p:cNvSpPr/>
          <p:nvPr/>
        </p:nvSpPr>
        <p:spPr>
          <a:xfrm>
            <a:off x="0" y="269280"/>
            <a:ext cx="10073880" cy="1185480"/>
          </a:xfrm>
          <a:prstGeom prst="rect">
            <a:avLst/>
          </a:prstGeom>
          <a:solidFill>
            <a:srgbClr val="FAD9CD"/>
          </a:solidFill>
          <a:ln>
            <a:noFill/>
          </a:ln>
        </p:spPr>
        <p:style>
          <a:lnRef idx="0">
            <a:scrgbClr r="0" g="0" b="0"/>
          </a:lnRef>
          <a:fillRef idx="0">
            <a:scrgbClr r="0" g="0" b="0"/>
          </a:fillRef>
          <a:effectRef idx="0">
            <a:scrgbClr r="0" g="0" b="0"/>
          </a:effectRef>
          <a:fontRef idx="minor"/>
        </p:style>
        <p:txBody>
          <a:bodyPr lIns="0" tIns="38880" rIns="0" bIns="0" anchor="ctr"/>
          <a:lstStyle/>
          <a:p>
            <a:pPr algn="ctr">
              <a:lnSpc>
                <a:spcPct val="93000"/>
              </a:lnSpc>
            </a:pPr>
            <a:r>
              <a:rPr lang="de-DE" sz="4400" b="0" strike="noStrike" spc="-1">
                <a:solidFill>
                  <a:srgbClr val="DF6C5D"/>
                </a:solidFill>
                <a:uFill>
                  <a:solidFill>
                    <a:srgbClr val="FFFFFF"/>
                  </a:solidFill>
                </a:uFill>
                <a:latin typeface="Arial"/>
                <a:ea typeface="DejaVu Sans"/>
              </a:rPr>
              <a:t>Irak</a:t>
            </a:r>
            <a:endParaRPr lang="de-DE" sz="1800" b="0" strike="noStrike" spc="-1">
              <a:solidFill>
                <a:srgbClr val="000000"/>
              </a:solidFill>
              <a:uFill>
                <a:solidFill>
                  <a:srgbClr val="FFFFFF"/>
                </a:solidFill>
              </a:uFill>
              <a:latin typeface="Arial"/>
            </a:endParaRPr>
          </a:p>
        </p:txBody>
      </p:sp>
      <p:sp>
        <p:nvSpPr>
          <p:cNvPr id="192" name="CustomShape 2"/>
          <p:cNvSpPr/>
          <p:nvPr/>
        </p:nvSpPr>
        <p:spPr>
          <a:xfrm>
            <a:off x="361800" y="2182680"/>
            <a:ext cx="5255228" cy="3875220"/>
          </a:xfrm>
          <a:prstGeom prst="rect">
            <a:avLst/>
          </a:prstGeom>
          <a:noFill/>
          <a:ln>
            <a:noFill/>
          </a:ln>
        </p:spPr>
        <p:style>
          <a:lnRef idx="0">
            <a:scrgbClr r="0" g="0" b="0"/>
          </a:lnRef>
          <a:fillRef idx="0">
            <a:scrgbClr r="0" g="0" b="0"/>
          </a:fillRef>
          <a:effectRef idx="0">
            <a:scrgbClr r="0" g="0" b="0"/>
          </a:effectRef>
          <a:fontRef idx="minor"/>
        </p:style>
        <p:txBody>
          <a:bodyPr lIns="0" tIns="28080" rIns="0" bIns="0"/>
          <a:lstStyle/>
          <a:p>
            <a:pPr>
              <a:lnSpc>
                <a:spcPct val="93000"/>
              </a:lnSpc>
            </a:pPr>
            <a:r>
              <a:rPr lang="de-DE" sz="2800" b="0" strike="noStrike" spc="-1" dirty="0">
                <a:solidFill>
                  <a:srgbClr val="000000"/>
                </a:solidFill>
                <a:uFill>
                  <a:solidFill>
                    <a:srgbClr val="FFFFFF"/>
                  </a:solidFill>
                </a:uFill>
                <a:latin typeface="Arial"/>
                <a:ea typeface="Arial"/>
              </a:rPr>
              <a:t>2003 - 2011: Besetzung durch US und UK-Truppen</a:t>
            </a:r>
            <a:endParaRPr lang="de-DE" sz="1800" b="0" strike="noStrike" spc="-1" dirty="0">
              <a:solidFill>
                <a:srgbClr val="000000"/>
              </a:solidFill>
              <a:uFill>
                <a:solidFill>
                  <a:srgbClr val="FFFFFF"/>
                </a:solidFill>
              </a:uFill>
              <a:latin typeface="Arial"/>
            </a:endParaRPr>
          </a:p>
          <a:p>
            <a:pPr>
              <a:lnSpc>
                <a:spcPct val="93000"/>
              </a:lnSpc>
            </a:pPr>
            <a:r>
              <a:rPr lang="de-DE" sz="2800" b="0" strike="noStrike" spc="-1" dirty="0">
                <a:solidFill>
                  <a:srgbClr val="000000"/>
                </a:solidFill>
                <a:uFill>
                  <a:solidFill>
                    <a:srgbClr val="FFFFFF"/>
                  </a:solidFill>
                </a:uFill>
                <a:latin typeface="Arial"/>
                <a:ea typeface="Arial"/>
              </a:rPr>
              <a:t>Bürgerkrieg seit Truppenabzug:</a:t>
            </a:r>
            <a:endParaRPr lang="de-DE" sz="1800" b="0" strike="noStrike" spc="-1" dirty="0">
              <a:solidFill>
                <a:srgbClr val="000000"/>
              </a:solidFill>
              <a:uFill>
                <a:solidFill>
                  <a:srgbClr val="FFFFFF"/>
                </a:solidFill>
              </a:uFill>
              <a:latin typeface="Arial"/>
            </a:endParaRPr>
          </a:p>
          <a:p>
            <a:pPr marL="216000" indent="-215640">
              <a:lnSpc>
                <a:spcPct val="93000"/>
              </a:lnSpc>
              <a:buClr>
                <a:srgbClr val="000000"/>
              </a:buClr>
              <a:buSzPct val="45000"/>
              <a:buFont typeface="Arial"/>
              <a:buChar char="•"/>
            </a:pPr>
            <a:r>
              <a:rPr lang="de-DE" sz="2800" b="0" strike="noStrike" spc="-1" dirty="0">
                <a:solidFill>
                  <a:srgbClr val="000000"/>
                </a:solidFill>
                <a:uFill>
                  <a:solidFill>
                    <a:srgbClr val="FFFFFF"/>
                  </a:solidFill>
                </a:uFill>
                <a:latin typeface="Arial"/>
                <a:ea typeface="Arial"/>
              </a:rPr>
              <a:t>Massenexekutionen und-vergewaltigungen, Genozid an Minderheiten</a:t>
            </a:r>
            <a:endParaRPr lang="de-DE" sz="1800" b="0" strike="noStrike" spc="-1" dirty="0">
              <a:solidFill>
                <a:srgbClr val="000000"/>
              </a:solidFill>
              <a:uFill>
                <a:solidFill>
                  <a:srgbClr val="FFFFFF"/>
                </a:solidFill>
              </a:uFill>
              <a:latin typeface="Arial"/>
            </a:endParaRPr>
          </a:p>
          <a:p>
            <a:pPr marL="216000" indent="-215640">
              <a:lnSpc>
                <a:spcPct val="93000"/>
              </a:lnSpc>
              <a:buClr>
                <a:srgbClr val="000000"/>
              </a:buClr>
              <a:buSzPct val="45000"/>
              <a:buFont typeface="Arial"/>
              <a:buChar char="•"/>
            </a:pPr>
            <a:r>
              <a:rPr lang="de-DE" sz="2800" b="0" strike="noStrike" spc="-1" dirty="0">
                <a:solidFill>
                  <a:srgbClr val="000000"/>
                </a:solidFill>
                <a:uFill>
                  <a:solidFill>
                    <a:srgbClr val="FFFFFF"/>
                  </a:solidFill>
                </a:uFill>
                <a:latin typeface="Arial"/>
                <a:ea typeface="Arial"/>
              </a:rPr>
              <a:t>Terroranschläge</a:t>
            </a:r>
            <a:endParaRPr lang="de-DE" sz="1800" b="0" strike="noStrike" spc="-1" dirty="0">
              <a:solidFill>
                <a:srgbClr val="000000"/>
              </a:solidFill>
              <a:uFill>
                <a:solidFill>
                  <a:srgbClr val="FFFFFF"/>
                </a:solidFill>
              </a:uFill>
              <a:latin typeface="Arial"/>
            </a:endParaRPr>
          </a:p>
          <a:p>
            <a:pPr marL="216000" indent="-215640">
              <a:lnSpc>
                <a:spcPct val="93000"/>
              </a:lnSpc>
              <a:buClr>
                <a:srgbClr val="000000"/>
              </a:buClr>
              <a:buSzPct val="45000"/>
              <a:buFont typeface="Arial"/>
              <a:buChar char="•"/>
            </a:pPr>
            <a:r>
              <a:rPr lang="de-DE" sz="2800" b="0" strike="noStrike" spc="-1" dirty="0">
                <a:solidFill>
                  <a:srgbClr val="000000"/>
                </a:solidFill>
                <a:uFill>
                  <a:solidFill>
                    <a:srgbClr val="FFFFFF"/>
                  </a:solidFill>
                </a:uFill>
                <a:latin typeface="Arial"/>
                <a:ea typeface="Arial"/>
              </a:rPr>
              <a:t>ca. 4 Mio. Flüchtlinge</a:t>
            </a:r>
            <a:endParaRPr lang="de-DE" sz="1800" b="0" strike="noStrike" spc="-1" dirty="0">
              <a:solidFill>
                <a:srgbClr val="000000"/>
              </a:solidFill>
              <a:uFill>
                <a:solidFill>
                  <a:srgbClr val="FFFFFF"/>
                </a:solidFill>
              </a:uFill>
              <a:latin typeface="Arial"/>
            </a:endParaRPr>
          </a:p>
          <a:p>
            <a:pPr>
              <a:lnSpc>
                <a:spcPct val="93000"/>
              </a:lnSpc>
            </a:pPr>
            <a:endParaRPr lang="de-DE" sz="1800" b="0" strike="noStrike" spc="-1" dirty="0">
              <a:solidFill>
                <a:srgbClr val="000000"/>
              </a:solidFill>
              <a:uFill>
                <a:solidFill>
                  <a:srgbClr val="FFFFFF"/>
                </a:solidFill>
              </a:uFill>
              <a:latin typeface="Arial"/>
            </a:endParaRPr>
          </a:p>
          <a:p>
            <a:pPr>
              <a:lnSpc>
                <a:spcPct val="93000"/>
              </a:lnSpc>
            </a:pPr>
            <a:r>
              <a:rPr lang="de-DE" sz="2800" b="0" strike="noStrike" spc="-1" dirty="0">
                <a:solidFill>
                  <a:srgbClr val="000000"/>
                </a:solidFill>
                <a:uFill>
                  <a:solidFill>
                    <a:srgbClr val="FFFFFF"/>
                  </a:solidFill>
                </a:uFill>
                <a:latin typeface="Arial"/>
                <a:ea typeface="Arial"/>
              </a:rPr>
              <a:t>Anerkennungsquote: 77% </a:t>
            </a:r>
            <a:endParaRPr lang="de-DE" sz="1800" b="0" strike="noStrike" spc="-1" dirty="0">
              <a:solidFill>
                <a:srgbClr val="000000"/>
              </a:solidFill>
              <a:uFill>
                <a:solidFill>
                  <a:srgbClr val="FFFFFF"/>
                </a:solidFill>
              </a:uFill>
              <a:latin typeface="Arial"/>
            </a:endParaRPr>
          </a:p>
        </p:txBody>
      </p:sp>
      <p:pic>
        <p:nvPicPr>
          <p:cNvPr id="193" name="Bild 192"/>
          <p:cNvPicPr/>
          <p:nvPr/>
        </p:nvPicPr>
        <p:blipFill>
          <a:blip r:embed="rId3"/>
          <a:stretch/>
        </p:blipFill>
        <p:spPr>
          <a:xfrm>
            <a:off x="5617028" y="2182680"/>
            <a:ext cx="4172451" cy="3875220"/>
          </a:xfrm>
          <a:prstGeom prst="rect">
            <a:avLst/>
          </a:prstGeom>
          <a:ln>
            <a:noFill/>
          </a:ln>
        </p:spPr>
      </p:pic>
      <p:sp>
        <p:nvSpPr>
          <p:cNvPr id="194" name="CustomShape 3"/>
          <p:cNvSpPr/>
          <p:nvPr/>
        </p:nvSpPr>
        <p:spPr>
          <a:xfrm>
            <a:off x="8186040" y="7120800"/>
            <a:ext cx="1082160" cy="3999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lstStyle/>
          <a:p>
            <a:pPr>
              <a:lnSpc>
                <a:spcPct val="100000"/>
              </a:lnSpc>
            </a:pPr>
            <a:fld id="{A9F3189A-BD2F-459D-96C3-B84C0F1F81AB}" type="slidenum">
              <a:rPr lang="de-DE" sz="1400" b="1" strike="noStrike" spc="-1">
                <a:solidFill>
                  <a:srgbClr val="FFFFFF"/>
                </a:solidFill>
                <a:uFill>
                  <a:solidFill>
                    <a:srgbClr val="FFFFFF"/>
                  </a:solidFill>
                </a:uFill>
                <a:latin typeface="Arial"/>
                <a:ea typeface="MS PGothic"/>
              </a:rPr>
              <a:t>18</a:t>
            </a:fld>
            <a:endParaRPr lang="de-DE" sz="1800" b="0" strike="noStrike" spc="-1">
              <a:solidFill>
                <a:srgbClr val="000000"/>
              </a:solidFill>
              <a:uFill>
                <a:solidFill>
                  <a:srgbClr val="FFFFFF"/>
                </a:solidFill>
              </a:uFill>
              <a:latin typeface="Arial"/>
            </a:endParaRPr>
          </a:p>
        </p:txBody>
      </p:sp>
    </p:spTree>
    <p:extLst>
      <p:ext uri="{BB962C8B-B14F-4D97-AF65-F5344CB8AC3E}">
        <p14:creationId xmlns:p14="http://schemas.microsoft.com/office/powerpoint/2010/main" val="1932080746"/>
      </p:ext>
    </p:extLst>
  </p:cSld>
  <p:clrMapOvr>
    <a:masterClrMapping/>
  </p:clrMapOvr>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5" name="CustomShape 1"/>
          <p:cNvSpPr/>
          <p:nvPr/>
        </p:nvSpPr>
        <p:spPr>
          <a:xfrm>
            <a:off x="0" y="354600"/>
            <a:ext cx="10073880" cy="1185480"/>
          </a:xfrm>
          <a:prstGeom prst="rect">
            <a:avLst/>
          </a:prstGeom>
          <a:solidFill>
            <a:srgbClr val="FAD9CD"/>
          </a:solidFill>
          <a:ln>
            <a:noFill/>
          </a:ln>
        </p:spPr>
        <p:style>
          <a:lnRef idx="0">
            <a:scrgbClr r="0" g="0" b="0"/>
          </a:lnRef>
          <a:fillRef idx="0">
            <a:scrgbClr r="0" g="0" b="0"/>
          </a:fillRef>
          <a:effectRef idx="0">
            <a:scrgbClr r="0" g="0" b="0"/>
          </a:effectRef>
          <a:fontRef idx="minor"/>
        </p:style>
        <p:txBody>
          <a:bodyPr lIns="0" tIns="38880" rIns="0" bIns="0" anchor="ctr"/>
          <a:lstStyle/>
          <a:p>
            <a:pPr algn="ctr">
              <a:lnSpc>
                <a:spcPct val="93000"/>
              </a:lnSpc>
            </a:pPr>
            <a:r>
              <a:rPr lang="de-DE" sz="4400" b="0" strike="noStrike" spc="-1">
                <a:solidFill>
                  <a:srgbClr val="DF6C5D"/>
                </a:solidFill>
                <a:uFill>
                  <a:solidFill>
                    <a:srgbClr val="FFFFFF"/>
                  </a:solidFill>
                </a:uFill>
                <a:latin typeface="Arial"/>
                <a:ea typeface="DejaVu Sans"/>
              </a:rPr>
              <a:t>Afghanistan</a:t>
            </a:r>
            <a:endParaRPr lang="de-DE" sz="1800" b="0" strike="noStrike" spc="-1">
              <a:solidFill>
                <a:srgbClr val="000000"/>
              </a:solidFill>
              <a:uFill>
                <a:solidFill>
                  <a:srgbClr val="FFFFFF"/>
                </a:solidFill>
              </a:uFill>
              <a:latin typeface="Arial"/>
            </a:endParaRPr>
          </a:p>
        </p:txBody>
      </p:sp>
      <p:sp>
        <p:nvSpPr>
          <p:cNvPr id="196" name="CustomShape 2"/>
          <p:cNvSpPr/>
          <p:nvPr/>
        </p:nvSpPr>
        <p:spPr>
          <a:xfrm>
            <a:off x="293913" y="2448000"/>
            <a:ext cx="5339623" cy="3956760"/>
          </a:xfrm>
          <a:prstGeom prst="rect">
            <a:avLst/>
          </a:prstGeom>
          <a:noFill/>
          <a:ln>
            <a:noFill/>
          </a:ln>
        </p:spPr>
        <p:style>
          <a:lnRef idx="0">
            <a:scrgbClr r="0" g="0" b="0"/>
          </a:lnRef>
          <a:fillRef idx="0">
            <a:scrgbClr r="0" g="0" b="0"/>
          </a:fillRef>
          <a:effectRef idx="0">
            <a:scrgbClr r="0" g="0" b="0"/>
          </a:effectRef>
          <a:fontRef idx="minor"/>
        </p:style>
        <p:txBody>
          <a:bodyPr lIns="0" tIns="28080" rIns="0" bIns="0"/>
          <a:lstStyle/>
          <a:p>
            <a:pPr>
              <a:lnSpc>
                <a:spcPct val="93000"/>
              </a:lnSpc>
            </a:pPr>
            <a:endParaRPr lang="de-DE" sz="1800" b="0" strike="noStrike" spc="-1" dirty="0">
              <a:solidFill>
                <a:srgbClr val="000000"/>
              </a:solidFill>
              <a:uFill>
                <a:solidFill>
                  <a:srgbClr val="FFFFFF"/>
                </a:solidFill>
              </a:uFill>
              <a:latin typeface="Arial"/>
            </a:endParaRPr>
          </a:p>
          <a:p>
            <a:pPr>
              <a:lnSpc>
                <a:spcPct val="93000"/>
              </a:lnSpc>
            </a:pPr>
            <a:r>
              <a:rPr lang="de-DE" sz="2800" b="0" strike="noStrike" spc="-1" dirty="0">
                <a:solidFill>
                  <a:srgbClr val="000000"/>
                </a:solidFill>
                <a:uFill>
                  <a:solidFill>
                    <a:srgbClr val="FFFFFF"/>
                  </a:solidFill>
                </a:uFill>
                <a:latin typeface="Arial"/>
                <a:ea typeface="DejaVu Sans"/>
              </a:rPr>
              <a:t>Krieg/Bürgerkrieg gegen Taliban </a:t>
            </a:r>
            <a:endParaRPr lang="de-DE" sz="1800" b="0" strike="noStrike" spc="-1" dirty="0">
              <a:solidFill>
                <a:srgbClr val="000000"/>
              </a:solidFill>
              <a:uFill>
                <a:solidFill>
                  <a:srgbClr val="FFFFFF"/>
                </a:solidFill>
              </a:uFill>
              <a:latin typeface="Arial"/>
            </a:endParaRPr>
          </a:p>
          <a:p>
            <a:pPr>
              <a:lnSpc>
                <a:spcPct val="93000"/>
              </a:lnSpc>
            </a:pPr>
            <a:r>
              <a:rPr lang="de-DE" sz="2800" b="0" strike="noStrike" spc="-1" dirty="0">
                <a:solidFill>
                  <a:srgbClr val="000000"/>
                </a:solidFill>
                <a:uFill>
                  <a:solidFill>
                    <a:srgbClr val="FFFFFF"/>
                  </a:solidFill>
                </a:uFill>
                <a:latin typeface="Arial"/>
                <a:ea typeface="DejaVu Sans"/>
              </a:rPr>
              <a:t>2001 - 2014:</a:t>
            </a:r>
            <a:endParaRPr lang="de-DE" sz="1800" b="0" strike="noStrike" spc="-1" dirty="0">
              <a:solidFill>
                <a:srgbClr val="000000"/>
              </a:solidFill>
              <a:uFill>
                <a:solidFill>
                  <a:srgbClr val="FFFFFF"/>
                </a:solidFill>
              </a:uFill>
              <a:latin typeface="Arial"/>
            </a:endParaRPr>
          </a:p>
          <a:p>
            <a:pPr marL="216000" indent="-215640">
              <a:lnSpc>
                <a:spcPct val="93000"/>
              </a:lnSpc>
              <a:buClr>
                <a:srgbClr val="000000"/>
              </a:buClr>
              <a:buSzPct val="45000"/>
              <a:buFont typeface="Arial"/>
              <a:buChar char="•"/>
            </a:pPr>
            <a:r>
              <a:rPr lang="de-DE" sz="2800" b="0" strike="noStrike" spc="-1" dirty="0">
                <a:solidFill>
                  <a:srgbClr val="000000"/>
                </a:solidFill>
                <a:uFill>
                  <a:solidFill>
                    <a:srgbClr val="FFFFFF"/>
                  </a:solidFill>
                </a:uFill>
                <a:latin typeface="Arial"/>
                <a:ea typeface="DejaVu Sans"/>
              </a:rPr>
              <a:t>keine stabile Zentralregierung, außerhalb Kabuls Herrschaft durch lokale Machtträger</a:t>
            </a:r>
            <a:endParaRPr lang="de-DE" sz="1800" b="0" strike="noStrike" spc="-1" dirty="0">
              <a:solidFill>
                <a:srgbClr val="000000"/>
              </a:solidFill>
              <a:uFill>
                <a:solidFill>
                  <a:srgbClr val="FFFFFF"/>
                </a:solidFill>
              </a:uFill>
              <a:latin typeface="Arial"/>
            </a:endParaRPr>
          </a:p>
          <a:p>
            <a:pPr marL="216000" indent="-215640">
              <a:lnSpc>
                <a:spcPct val="93000"/>
              </a:lnSpc>
              <a:buClr>
                <a:srgbClr val="000000"/>
              </a:buClr>
              <a:buSzPct val="45000"/>
              <a:buFont typeface="Arial"/>
              <a:buChar char="•"/>
            </a:pPr>
            <a:r>
              <a:rPr lang="de-DE" sz="2800" b="0" strike="noStrike" spc="-1" dirty="0">
                <a:solidFill>
                  <a:srgbClr val="000000"/>
                </a:solidFill>
                <a:uFill>
                  <a:solidFill>
                    <a:srgbClr val="FFFFFF"/>
                  </a:solidFill>
                </a:uFill>
                <a:latin typeface="Arial"/>
                <a:ea typeface="DejaVu Sans"/>
              </a:rPr>
              <a:t>Bombenanschläge</a:t>
            </a:r>
            <a:endParaRPr lang="de-DE" sz="1800" b="0" strike="noStrike" spc="-1" dirty="0">
              <a:solidFill>
                <a:srgbClr val="000000"/>
              </a:solidFill>
              <a:uFill>
                <a:solidFill>
                  <a:srgbClr val="FFFFFF"/>
                </a:solidFill>
              </a:uFill>
              <a:latin typeface="Arial"/>
            </a:endParaRPr>
          </a:p>
          <a:p>
            <a:pPr marL="216000" indent="-215640">
              <a:lnSpc>
                <a:spcPct val="93000"/>
              </a:lnSpc>
              <a:buClr>
                <a:srgbClr val="000000"/>
              </a:buClr>
              <a:buSzPct val="45000"/>
              <a:buFont typeface="Arial"/>
              <a:buChar char="•"/>
            </a:pPr>
            <a:r>
              <a:rPr lang="de-DE" sz="2800" b="0" strike="noStrike" spc="-1" dirty="0">
                <a:solidFill>
                  <a:srgbClr val="000000"/>
                </a:solidFill>
                <a:uFill>
                  <a:solidFill>
                    <a:srgbClr val="FFFFFF"/>
                  </a:solidFill>
                </a:uFill>
                <a:latin typeface="Arial"/>
                <a:ea typeface="DejaVu Sans"/>
              </a:rPr>
              <a:t>mehr als 5 Mio. Flüchtlinge</a:t>
            </a:r>
            <a:endParaRPr lang="de-DE" sz="1800" b="0" strike="noStrike" spc="-1" dirty="0">
              <a:solidFill>
                <a:srgbClr val="000000"/>
              </a:solidFill>
              <a:uFill>
                <a:solidFill>
                  <a:srgbClr val="FFFFFF"/>
                </a:solidFill>
              </a:uFill>
              <a:latin typeface="Arial"/>
            </a:endParaRPr>
          </a:p>
          <a:p>
            <a:pPr>
              <a:lnSpc>
                <a:spcPct val="93000"/>
              </a:lnSpc>
            </a:pPr>
            <a:endParaRPr lang="de-DE" sz="1800" b="0" strike="noStrike" spc="-1" dirty="0">
              <a:solidFill>
                <a:srgbClr val="000000"/>
              </a:solidFill>
              <a:uFill>
                <a:solidFill>
                  <a:srgbClr val="FFFFFF"/>
                </a:solidFill>
              </a:uFill>
              <a:latin typeface="Arial"/>
            </a:endParaRPr>
          </a:p>
          <a:p>
            <a:pPr>
              <a:lnSpc>
                <a:spcPct val="93000"/>
              </a:lnSpc>
            </a:pPr>
            <a:r>
              <a:rPr lang="de-DE" sz="2800" b="0" strike="noStrike" spc="-1" dirty="0">
                <a:solidFill>
                  <a:srgbClr val="000000"/>
                </a:solidFill>
                <a:uFill>
                  <a:solidFill>
                    <a:srgbClr val="FFFFFF"/>
                  </a:solidFill>
                </a:uFill>
                <a:latin typeface="Arial"/>
                <a:ea typeface="DejaVu Sans"/>
              </a:rPr>
              <a:t>Anerkennungsquote: 60,5%</a:t>
            </a:r>
            <a:endParaRPr lang="de-DE" sz="1800" b="0" strike="noStrike" spc="-1" dirty="0">
              <a:solidFill>
                <a:srgbClr val="000000"/>
              </a:solidFill>
              <a:uFill>
                <a:solidFill>
                  <a:srgbClr val="FFFFFF"/>
                </a:solidFill>
              </a:uFill>
              <a:latin typeface="Arial"/>
            </a:endParaRPr>
          </a:p>
          <a:p>
            <a:pPr>
              <a:lnSpc>
                <a:spcPct val="93000"/>
              </a:lnSpc>
            </a:pPr>
            <a:endParaRPr lang="de-DE" sz="1800" b="0" strike="noStrike" spc="-1" dirty="0">
              <a:solidFill>
                <a:srgbClr val="000000"/>
              </a:solidFill>
              <a:uFill>
                <a:solidFill>
                  <a:srgbClr val="FFFFFF"/>
                </a:solidFill>
              </a:uFill>
              <a:latin typeface="Arial"/>
            </a:endParaRPr>
          </a:p>
        </p:txBody>
      </p:sp>
      <p:pic>
        <p:nvPicPr>
          <p:cNvPr id="197" name="Bild 195"/>
          <p:cNvPicPr/>
          <p:nvPr/>
        </p:nvPicPr>
        <p:blipFill>
          <a:blip r:embed="rId3"/>
          <a:stretch/>
        </p:blipFill>
        <p:spPr>
          <a:xfrm>
            <a:off x="5481694" y="2448000"/>
            <a:ext cx="4195080" cy="3956760"/>
          </a:xfrm>
          <a:prstGeom prst="rect">
            <a:avLst/>
          </a:prstGeom>
          <a:ln>
            <a:noFill/>
          </a:ln>
        </p:spPr>
      </p:pic>
      <p:sp>
        <p:nvSpPr>
          <p:cNvPr id="198" name="CustomShape 3"/>
          <p:cNvSpPr/>
          <p:nvPr/>
        </p:nvSpPr>
        <p:spPr>
          <a:xfrm>
            <a:off x="8186040" y="7120800"/>
            <a:ext cx="1082160" cy="3999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lstStyle/>
          <a:p>
            <a:pPr>
              <a:lnSpc>
                <a:spcPct val="100000"/>
              </a:lnSpc>
            </a:pPr>
            <a:fld id="{89CE1340-22E9-4D74-BE76-9E8EBD1FC972}" type="slidenum">
              <a:rPr lang="de-DE" sz="1400" b="1" strike="noStrike" spc="-1">
                <a:solidFill>
                  <a:srgbClr val="FFFFFF"/>
                </a:solidFill>
                <a:uFill>
                  <a:solidFill>
                    <a:srgbClr val="FFFFFF"/>
                  </a:solidFill>
                </a:uFill>
                <a:latin typeface="Arial"/>
                <a:ea typeface="MS PGothic"/>
              </a:rPr>
              <a:t>19</a:t>
            </a:fld>
            <a:endParaRPr lang="de-DE" sz="1800" b="0" strike="noStrike" spc="-1">
              <a:solidFill>
                <a:srgbClr val="000000"/>
              </a:solidFill>
              <a:uFill>
                <a:solidFill>
                  <a:srgbClr val="FFFFFF"/>
                </a:solidFill>
              </a:uFill>
              <a:latin typeface="Arial"/>
            </a:endParaRPr>
          </a:p>
        </p:txBody>
      </p:sp>
    </p:spTree>
    <p:extLst>
      <p:ext uri="{BB962C8B-B14F-4D97-AF65-F5344CB8AC3E}">
        <p14:creationId xmlns:p14="http://schemas.microsoft.com/office/powerpoint/2010/main" val="3132591851"/>
      </p:ext>
    </p:extLst>
  </p:cSld>
  <p:clrMapOvr>
    <a:masterClrMapping/>
  </p:clrMapOvr>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7" name="CustomShape 1"/>
          <p:cNvSpPr/>
          <p:nvPr/>
        </p:nvSpPr>
        <p:spPr>
          <a:xfrm>
            <a:off x="0" y="477360"/>
            <a:ext cx="10145880" cy="1185480"/>
          </a:xfrm>
          <a:prstGeom prst="rect">
            <a:avLst/>
          </a:prstGeom>
          <a:solidFill>
            <a:srgbClr val="FAD9CD"/>
          </a:solidFill>
          <a:ln>
            <a:noFill/>
          </a:ln>
        </p:spPr>
        <p:style>
          <a:lnRef idx="0">
            <a:scrgbClr r="0" g="0" b="0"/>
          </a:lnRef>
          <a:fillRef idx="0">
            <a:scrgbClr r="0" g="0" b="0"/>
          </a:fillRef>
          <a:effectRef idx="0">
            <a:scrgbClr r="0" g="0" b="0"/>
          </a:effectRef>
          <a:fontRef idx="minor"/>
        </p:style>
        <p:txBody>
          <a:bodyPr lIns="0" tIns="38880" rIns="0" bIns="0" anchor="ctr"/>
          <a:lstStyle/>
          <a:p>
            <a:pPr algn="ctr">
              <a:lnSpc>
                <a:spcPct val="93000"/>
              </a:lnSpc>
            </a:pPr>
            <a:r>
              <a:rPr lang="de-DE" sz="4400" b="0" strike="noStrike" spc="-1">
                <a:solidFill>
                  <a:srgbClr val="DF6C5D"/>
                </a:solidFill>
                <a:uFill>
                  <a:solidFill>
                    <a:srgbClr val="FFFFFF"/>
                  </a:solidFill>
                </a:uFill>
                <a:latin typeface="Arial"/>
                <a:ea typeface="DejaVu Sans"/>
              </a:rPr>
              <a:t>Inhalte der Präsentation</a:t>
            </a:r>
            <a:endParaRPr lang="de-DE" sz="1800" b="0" strike="noStrike" spc="-1">
              <a:solidFill>
                <a:srgbClr val="000000"/>
              </a:solidFill>
              <a:uFill>
                <a:solidFill>
                  <a:srgbClr val="FFFFFF"/>
                </a:solidFill>
              </a:uFill>
              <a:latin typeface="Arial"/>
            </a:endParaRPr>
          </a:p>
        </p:txBody>
      </p:sp>
      <p:sp>
        <p:nvSpPr>
          <p:cNvPr id="88" name="CustomShape 2"/>
          <p:cNvSpPr/>
          <p:nvPr/>
        </p:nvSpPr>
        <p:spPr>
          <a:xfrm>
            <a:off x="467640" y="1982160"/>
            <a:ext cx="9142920" cy="5274000"/>
          </a:xfrm>
          <a:prstGeom prst="rect">
            <a:avLst/>
          </a:prstGeom>
          <a:noFill/>
          <a:ln>
            <a:noFill/>
          </a:ln>
        </p:spPr>
        <p:style>
          <a:lnRef idx="0">
            <a:scrgbClr r="0" g="0" b="0"/>
          </a:lnRef>
          <a:fillRef idx="0">
            <a:scrgbClr r="0" g="0" b="0"/>
          </a:fillRef>
          <a:effectRef idx="0">
            <a:scrgbClr r="0" g="0" b="0"/>
          </a:effectRef>
          <a:fontRef idx="minor"/>
        </p:style>
        <p:txBody>
          <a:bodyPr lIns="0" tIns="28080" rIns="0" bIns="0"/>
          <a:lstStyle/>
          <a:p>
            <a:pPr marL="216000" indent="-215640">
              <a:lnSpc>
                <a:spcPct val="100000"/>
              </a:lnSpc>
              <a:buClr>
                <a:srgbClr val="000000"/>
              </a:buClr>
              <a:buFont typeface="StarSymbol"/>
              <a:buAutoNum type="arabicPeriod"/>
            </a:pPr>
            <a:r>
              <a:rPr lang="de-DE" sz="3200" b="0" strike="noStrike" spc="-1">
                <a:solidFill>
                  <a:srgbClr val="000000"/>
                </a:solidFill>
                <a:uFill>
                  <a:solidFill>
                    <a:srgbClr val="FFFFFF"/>
                  </a:solidFill>
                </a:uFill>
                <a:latin typeface="Arial"/>
                <a:ea typeface="Arial"/>
              </a:rPr>
              <a:t>Flüchtlingsaufnahme: weltweit – in Europa – in Deutschland </a:t>
            </a:r>
            <a:endParaRPr lang="de-DE" sz="1800" b="0" strike="noStrike" spc="-1">
              <a:solidFill>
                <a:srgbClr val="000000"/>
              </a:solidFill>
              <a:uFill>
                <a:solidFill>
                  <a:srgbClr val="FFFFFF"/>
                </a:solidFill>
              </a:uFill>
              <a:latin typeface="Arial"/>
            </a:endParaRPr>
          </a:p>
          <a:p>
            <a:pPr marL="216000" indent="-215640">
              <a:lnSpc>
                <a:spcPct val="100000"/>
              </a:lnSpc>
              <a:buClr>
                <a:srgbClr val="000000"/>
              </a:buClr>
              <a:buFont typeface="StarSymbol"/>
              <a:buAutoNum type="arabicPeriod"/>
            </a:pPr>
            <a:r>
              <a:rPr lang="de-DE" sz="3200" b="0" strike="noStrike" spc="-1">
                <a:solidFill>
                  <a:srgbClr val="000000"/>
                </a:solidFill>
                <a:uFill>
                  <a:solidFill>
                    <a:srgbClr val="FFFFFF"/>
                  </a:solidFill>
                </a:uFill>
                <a:latin typeface="Arial"/>
                <a:ea typeface="Arial"/>
              </a:rPr>
              <a:t>Geschlecht, Alter, Bildung, Herkunftsländer, Gesundheit/Traumatisierung Geflüchteter</a:t>
            </a:r>
            <a:endParaRPr lang="de-DE" sz="1800" b="0" strike="noStrike" spc="-1">
              <a:solidFill>
                <a:srgbClr val="000000"/>
              </a:solidFill>
              <a:uFill>
                <a:solidFill>
                  <a:srgbClr val="FFFFFF"/>
                </a:solidFill>
              </a:uFill>
              <a:latin typeface="Arial"/>
            </a:endParaRPr>
          </a:p>
          <a:p>
            <a:pPr marL="216000" indent="-215640">
              <a:lnSpc>
                <a:spcPct val="100000"/>
              </a:lnSpc>
              <a:buClr>
                <a:srgbClr val="000000"/>
              </a:buClr>
              <a:buFont typeface="StarSymbol"/>
              <a:buAutoNum type="arabicPeriod"/>
            </a:pPr>
            <a:r>
              <a:rPr lang="de-DE" sz="3200" b="0" strike="noStrike" spc="-1">
                <a:solidFill>
                  <a:srgbClr val="000000"/>
                </a:solidFill>
                <a:uFill>
                  <a:solidFill>
                    <a:srgbClr val="FFFFFF"/>
                  </a:solidFill>
                </a:uFill>
                <a:latin typeface="Arial"/>
                <a:ea typeface="Arial"/>
              </a:rPr>
              <a:t>Begriffe/ Kategorien: Begleitete und unbegleitete Minderjährige, Kontingentflüchtlinge</a:t>
            </a:r>
            <a:endParaRPr lang="de-DE" sz="1800" b="0" strike="noStrike" spc="-1">
              <a:solidFill>
                <a:srgbClr val="000000"/>
              </a:solidFill>
              <a:uFill>
                <a:solidFill>
                  <a:srgbClr val="FFFFFF"/>
                </a:solidFill>
              </a:uFill>
              <a:latin typeface="Arial"/>
            </a:endParaRPr>
          </a:p>
          <a:p>
            <a:pPr marL="216000" indent="-215640">
              <a:lnSpc>
                <a:spcPct val="100000"/>
              </a:lnSpc>
              <a:buClr>
                <a:srgbClr val="000000"/>
              </a:buClr>
              <a:buFont typeface="StarSymbol"/>
              <a:buAutoNum type="arabicPeriod"/>
            </a:pPr>
            <a:r>
              <a:rPr lang="de-DE" sz="3200" b="0" strike="noStrike" spc="-1">
                <a:solidFill>
                  <a:srgbClr val="000000"/>
                </a:solidFill>
                <a:uFill>
                  <a:solidFill>
                    <a:srgbClr val="FFFFFF"/>
                  </a:solidFill>
                </a:uFill>
                <a:latin typeface="Arial"/>
                <a:ea typeface="Arial"/>
              </a:rPr>
              <a:t>Asylverfahren, Aufenthaltstitel und damit verknüpfte Rechte (Sozialleistungen, Arbeit, Schule/Ausbildung)</a:t>
            </a:r>
            <a:endParaRPr lang="de-DE" sz="1800" b="0" strike="noStrike" spc="-1">
              <a:solidFill>
                <a:srgbClr val="000000"/>
              </a:solidFill>
              <a:uFill>
                <a:solidFill>
                  <a:srgbClr val="FFFFFF"/>
                </a:solidFill>
              </a:uFill>
              <a:latin typeface="Arial"/>
            </a:endParaRPr>
          </a:p>
          <a:p>
            <a:pPr>
              <a:lnSpc>
                <a:spcPct val="93000"/>
              </a:lnSpc>
            </a:pPr>
            <a:endParaRPr lang="de-DE" sz="1800" b="0" strike="noStrike" spc="-1">
              <a:solidFill>
                <a:srgbClr val="000000"/>
              </a:solidFill>
              <a:uFill>
                <a:solidFill>
                  <a:srgbClr val="FFFFFF"/>
                </a:solidFill>
              </a:uFill>
              <a:latin typeface="Arial"/>
            </a:endParaRPr>
          </a:p>
          <a:p>
            <a:pPr>
              <a:lnSpc>
                <a:spcPct val="93000"/>
              </a:lnSpc>
            </a:pPr>
            <a:endParaRPr lang="de-DE" sz="1800" b="0" strike="noStrike" spc="-1">
              <a:solidFill>
                <a:srgbClr val="000000"/>
              </a:solidFill>
              <a:uFill>
                <a:solidFill>
                  <a:srgbClr val="FFFFFF"/>
                </a:solidFill>
              </a:uFill>
              <a:latin typeface="Arial"/>
            </a:endParaRPr>
          </a:p>
        </p:txBody>
      </p:sp>
      <p:sp>
        <p:nvSpPr>
          <p:cNvPr id="89" name="CustomShape 3"/>
          <p:cNvSpPr/>
          <p:nvPr/>
        </p:nvSpPr>
        <p:spPr>
          <a:xfrm>
            <a:off x="8186040" y="7120800"/>
            <a:ext cx="1082160" cy="3999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lstStyle/>
          <a:p>
            <a:pPr>
              <a:lnSpc>
                <a:spcPct val="100000"/>
              </a:lnSpc>
            </a:pPr>
            <a:fld id="{38CA6AD2-AF58-493C-9979-E1DFF36F40D0}" type="slidenum">
              <a:rPr lang="de-DE" sz="1400" b="1" strike="noStrike" spc="-1">
                <a:solidFill>
                  <a:srgbClr val="FFFFFF"/>
                </a:solidFill>
                <a:uFill>
                  <a:solidFill>
                    <a:srgbClr val="FFFFFF"/>
                  </a:solidFill>
                </a:uFill>
                <a:latin typeface="Arial"/>
                <a:ea typeface="MS PGothic"/>
              </a:rPr>
              <a:t>2</a:t>
            </a:fld>
            <a:endParaRPr lang="de-DE" sz="1800" b="0" strike="noStrike" spc="-1">
              <a:solidFill>
                <a:srgbClr val="000000"/>
              </a:solidFill>
              <a:uFill>
                <a:solidFill>
                  <a:srgbClr val="FFFFFF"/>
                </a:solidFill>
              </a:uFill>
              <a:latin typeface="Arial"/>
            </a:endParaRPr>
          </a:p>
        </p:txBody>
      </p:sp>
    </p:spTree>
  </p:cSld>
  <p:clrMapOvr>
    <a:masterClrMapping/>
  </p:clrMapOvr>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9" name="Bild 196"/>
          <p:cNvPicPr/>
          <p:nvPr/>
        </p:nvPicPr>
        <p:blipFill>
          <a:blip r:embed="rId3"/>
          <a:stretch/>
        </p:blipFill>
        <p:spPr>
          <a:xfrm>
            <a:off x="5332449" y="2509200"/>
            <a:ext cx="4317120" cy="4174200"/>
          </a:xfrm>
          <a:prstGeom prst="rect">
            <a:avLst/>
          </a:prstGeom>
          <a:ln>
            <a:noFill/>
          </a:ln>
        </p:spPr>
      </p:pic>
      <p:sp>
        <p:nvSpPr>
          <p:cNvPr id="200" name="CustomShape 1"/>
          <p:cNvSpPr/>
          <p:nvPr/>
        </p:nvSpPr>
        <p:spPr>
          <a:xfrm>
            <a:off x="0" y="423360"/>
            <a:ext cx="10073880" cy="1185480"/>
          </a:xfrm>
          <a:prstGeom prst="rect">
            <a:avLst/>
          </a:prstGeom>
          <a:solidFill>
            <a:srgbClr val="FAD9CD"/>
          </a:solidFill>
          <a:ln>
            <a:noFill/>
          </a:ln>
        </p:spPr>
        <p:style>
          <a:lnRef idx="0">
            <a:scrgbClr r="0" g="0" b="0"/>
          </a:lnRef>
          <a:fillRef idx="0">
            <a:scrgbClr r="0" g="0" b="0"/>
          </a:fillRef>
          <a:effectRef idx="0">
            <a:scrgbClr r="0" g="0" b="0"/>
          </a:effectRef>
          <a:fontRef idx="minor"/>
        </p:style>
        <p:txBody>
          <a:bodyPr lIns="0" tIns="38880" rIns="0" bIns="0" anchor="ctr"/>
          <a:lstStyle/>
          <a:p>
            <a:pPr algn="ctr">
              <a:lnSpc>
                <a:spcPct val="93000"/>
              </a:lnSpc>
            </a:pPr>
            <a:r>
              <a:rPr lang="de-DE" sz="4400" b="0" strike="noStrike" spc="-1">
                <a:solidFill>
                  <a:srgbClr val="DF6C5D"/>
                </a:solidFill>
                <a:uFill>
                  <a:solidFill>
                    <a:srgbClr val="FFFFFF"/>
                  </a:solidFill>
                </a:uFill>
                <a:latin typeface="Arial"/>
                <a:ea typeface="DejaVu Sans"/>
              </a:rPr>
              <a:t>Eritrea</a:t>
            </a:r>
            <a:endParaRPr lang="de-DE" sz="1800" b="0" strike="noStrike" spc="-1">
              <a:solidFill>
                <a:srgbClr val="000000"/>
              </a:solidFill>
              <a:uFill>
                <a:solidFill>
                  <a:srgbClr val="FFFFFF"/>
                </a:solidFill>
              </a:uFill>
              <a:latin typeface="Arial"/>
            </a:endParaRPr>
          </a:p>
        </p:txBody>
      </p:sp>
      <p:sp>
        <p:nvSpPr>
          <p:cNvPr id="201" name="CustomShape 2"/>
          <p:cNvSpPr/>
          <p:nvPr/>
        </p:nvSpPr>
        <p:spPr>
          <a:xfrm>
            <a:off x="288000" y="2509200"/>
            <a:ext cx="5044449" cy="4174200"/>
          </a:xfrm>
          <a:prstGeom prst="rect">
            <a:avLst/>
          </a:prstGeom>
          <a:noFill/>
          <a:ln>
            <a:noFill/>
          </a:ln>
        </p:spPr>
        <p:style>
          <a:lnRef idx="0">
            <a:scrgbClr r="0" g="0" b="0"/>
          </a:lnRef>
          <a:fillRef idx="0">
            <a:scrgbClr r="0" g="0" b="0"/>
          </a:fillRef>
          <a:effectRef idx="0">
            <a:scrgbClr r="0" g="0" b="0"/>
          </a:effectRef>
          <a:fontRef idx="minor"/>
        </p:style>
        <p:txBody>
          <a:bodyPr lIns="0" tIns="28080" rIns="0" bIns="0"/>
          <a:lstStyle/>
          <a:p>
            <a:pPr>
              <a:lnSpc>
                <a:spcPct val="93000"/>
              </a:lnSpc>
            </a:pPr>
            <a:r>
              <a:rPr lang="de-DE" sz="2800" b="0" strike="noStrike" spc="-1" dirty="0">
                <a:solidFill>
                  <a:srgbClr val="000000"/>
                </a:solidFill>
                <a:uFill>
                  <a:solidFill>
                    <a:srgbClr val="FFFFFF"/>
                  </a:solidFill>
                </a:uFill>
                <a:latin typeface="Arial"/>
                <a:ea typeface="DejaVu Sans"/>
              </a:rPr>
              <a:t>1993 Unabhängigkeit von </a:t>
            </a:r>
            <a:endParaRPr lang="de-DE" sz="1800" b="0" strike="noStrike" spc="-1" dirty="0">
              <a:solidFill>
                <a:srgbClr val="000000"/>
              </a:solidFill>
              <a:uFill>
                <a:solidFill>
                  <a:srgbClr val="FFFFFF"/>
                </a:solidFill>
              </a:uFill>
              <a:latin typeface="Arial"/>
            </a:endParaRPr>
          </a:p>
          <a:p>
            <a:pPr>
              <a:lnSpc>
                <a:spcPct val="93000"/>
              </a:lnSpc>
            </a:pPr>
            <a:r>
              <a:rPr lang="de-DE" sz="2800" b="0" strike="noStrike" spc="-1" dirty="0">
                <a:solidFill>
                  <a:srgbClr val="000000"/>
                </a:solidFill>
                <a:uFill>
                  <a:solidFill>
                    <a:srgbClr val="FFFFFF"/>
                  </a:solidFill>
                </a:uFill>
                <a:latin typeface="Arial"/>
                <a:ea typeface="DejaVu Sans"/>
              </a:rPr>
              <a:t>Äthiopien, seitdem Diktatur:</a:t>
            </a:r>
            <a:endParaRPr lang="de-DE" sz="1800" b="0" strike="noStrike" spc="-1" dirty="0">
              <a:solidFill>
                <a:srgbClr val="000000"/>
              </a:solidFill>
              <a:uFill>
                <a:solidFill>
                  <a:srgbClr val="FFFFFF"/>
                </a:solidFill>
              </a:uFill>
              <a:latin typeface="Arial"/>
            </a:endParaRPr>
          </a:p>
          <a:p>
            <a:pPr marL="216000" indent="-215640">
              <a:lnSpc>
                <a:spcPct val="93000"/>
              </a:lnSpc>
              <a:buClr>
                <a:srgbClr val="000000"/>
              </a:buClr>
              <a:buSzPct val="45000"/>
              <a:buFont typeface="Arial"/>
              <a:buChar char="•"/>
            </a:pPr>
            <a:r>
              <a:rPr lang="de-DE" sz="2800" b="0" strike="noStrike" spc="-1" dirty="0">
                <a:solidFill>
                  <a:srgbClr val="000000"/>
                </a:solidFill>
                <a:uFill>
                  <a:solidFill>
                    <a:srgbClr val="FFFFFF"/>
                  </a:solidFill>
                </a:uFill>
                <a:latin typeface="Arial"/>
                <a:ea typeface="DejaVu Sans"/>
              </a:rPr>
              <a:t>zeitlich unbefristeter Militär-</a:t>
            </a:r>
            <a:endParaRPr lang="de-DE" sz="1800" b="0" strike="noStrike" spc="-1" dirty="0">
              <a:solidFill>
                <a:srgbClr val="000000"/>
              </a:solidFill>
              <a:uFill>
                <a:solidFill>
                  <a:srgbClr val="FFFFFF"/>
                </a:solidFill>
              </a:uFill>
              <a:latin typeface="Arial"/>
            </a:endParaRPr>
          </a:p>
          <a:p>
            <a:pPr>
              <a:lnSpc>
                <a:spcPct val="93000"/>
              </a:lnSpc>
            </a:pPr>
            <a:r>
              <a:rPr lang="de-DE" sz="2800" b="0" strike="noStrike" spc="-1" dirty="0">
                <a:solidFill>
                  <a:srgbClr val="000000"/>
                </a:solidFill>
                <a:uFill>
                  <a:solidFill>
                    <a:srgbClr val="FFFFFF"/>
                  </a:solidFill>
                </a:uFill>
                <a:latin typeface="Arial"/>
                <a:ea typeface="DejaVu Sans"/>
              </a:rPr>
              <a:t>  und Arbeitsdienst,</a:t>
            </a:r>
            <a:endParaRPr lang="de-DE" sz="1800" b="0" strike="noStrike" spc="-1" dirty="0">
              <a:solidFill>
                <a:srgbClr val="000000"/>
              </a:solidFill>
              <a:uFill>
                <a:solidFill>
                  <a:srgbClr val="FFFFFF"/>
                </a:solidFill>
              </a:uFill>
              <a:latin typeface="Arial"/>
            </a:endParaRPr>
          </a:p>
          <a:p>
            <a:pPr marL="216000" indent="-215640">
              <a:lnSpc>
                <a:spcPct val="93000"/>
              </a:lnSpc>
              <a:buClr>
                <a:srgbClr val="000000"/>
              </a:buClr>
              <a:buSzPct val="45000"/>
              <a:buFont typeface="Arial"/>
              <a:buChar char="•"/>
            </a:pPr>
            <a:r>
              <a:rPr lang="de-DE" sz="2800" b="0" strike="noStrike" spc="-1" dirty="0">
                <a:solidFill>
                  <a:srgbClr val="000000"/>
                </a:solidFill>
                <a:uFill>
                  <a:solidFill>
                    <a:srgbClr val="FFFFFF"/>
                  </a:solidFill>
                </a:uFill>
                <a:latin typeface="Arial"/>
                <a:ea typeface="DejaVu Sans"/>
              </a:rPr>
              <a:t>Auf Landesflucht steht</a:t>
            </a:r>
            <a:endParaRPr lang="de-DE" sz="1800" b="0" strike="noStrike" spc="-1" dirty="0">
              <a:solidFill>
                <a:srgbClr val="000000"/>
              </a:solidFill>
              <a:uFill>
                <a:solidFill>
                  <a:srgbClr val="FFFFFF"/>
                </a:solidFill>
              </a:uFill>
              <a:latin typeface="Arial"/>
            </a:endParaRPr>
          </a:p>
          <a:p>
            <a:pPr>
              <a:lnSpc>
                <a:spcPct val="93000"/>
              </a:lnSpc>
            </a:pPr>
            <a:r>
              <a:rPr lang="de-DE" sz="2800" b="0" strike="noStrike" spc="-1" dirty="0">
                <a:solidFill>
                  <a:srgbClr val="000000"/>
                </a:solidFill>
                <a:uFill>
                  <a:solidFill>
                    <a:srgbClr val="FFFFFF"/>
                  </a:solidFill>
                </a:uFill>
                <a:latin typeface="Arial"/>
                <a:ea typeface="DejaVu Sans"/>
              </a:rPr>
              <a:t>  Gefängnis oder Todesstrafe</a:t>
            </a:r>
            <a:endParaRPr lang="de-DE" sz="1800" b="0" strike="noStrike" spc="-1" dirty="0">
              <a:solidFill>
                <a:srgbClr val="000000"/>
              </a:solidFill>
              <a:uFill>
                <a:solidFill>
                  <a:srgbClr val="FFFFFF"/>
                </a:solidFill>
              </a:uFill>
              <a:latin typeface="Arial"/>
            </a:endParaRPr>
          </a:p>
          <a:p>
            <a:pPr>
              <a:lnSpc>
                <a:spcPct val="93000"/>
              </a:lnSpc>
            </a:pPr>
            <a:endParaRPr lang="de-DE" sz="1800" b="0" strike="noStrike" spc="-1" dirty="0">
              <a:solidFill>
                <a:srgbClr val="000000"/>
              </a:solidFill>
              <a:uFill>
                <a:solidFill>
                  <a:srgbClr val="FFFFFF"/>
                </a:solidFill>
              </a:uFill>
              <a:latin typeface="Arial"/>
            </a:endParaRPr>
          </a:p>
          <a:p>
            <a:pPr>
              <a:lnSpc>
                <a:spcPct val="93000"/>
              </a:lnSpc>
            </a:pPr>
            <a:r>
              <a:rPr lang="de-DE" sz="2800" b="0" strike="noStrike" spc="-1" dirty="0">
                <a:solidFill>
                  <a:srgbClr val="000000"/>
                </a:solidFill>
                <a:uFill>
                  <a:solidFill>
                    <a:srgbClr val="FFFFFF"/>
                  </a:solidFill>
                </a:uFill>
                <a:latin typeface="Arial"/>
                <a:ea typeface="DejaVu Sans"/>
              </a:rPr>
              <a:t>400.000 Flüchtlinge weltweit</a:t>
            </a:r>
            <a:endParaRPr lang="de-DE" sz="1800" b="0" strike="noStrike" spc="-1" dirty="0">
              <a:solidFill>
                <a:srgbClr val="000000"/>
              </a:solidFill>
              <a:uFill>
                <a:solidFill>
                  <a:srgbClr val="FFFFFF"/>
                </a:solidFill>
              </a:uFill>
              <a:latin typeface="Arial"/>
            </a:endParaRPr>
          </a:p>
          <a:p>
            <a:pPr>
              <a:lnSpc>
                <a:spcPct val="93000"/>
              </a:lnSpc>
            </a:pPr>
            <a:r>
              <a:rPr lang="de-DE" sz="2800" b="0" strike="noStrike" spc="-1" dirty="0">
                <a:solidFill>
                  <a:srgbClr val="000000"/>
                </a:solidFill>
                <a:uFill>
                  <a:solidFill>
                    <a:srgbClr val="FFFFFF"/>
                  </a:solidFill>
                </a:uFill>
                <a:latin typeface="Arial"/>
                <a:ea typeface="DejaVu Sans"/>
              </a:rPr>
              <a:t>81.000 in Europa</a:t>
            </a:r>
            <a:endParaRPr lang="de-DE" sz="1800" b="0" strike="noStrike" spc="-1" dirty="0">
              <a:solidFill>
                <a:srgbClr val="000000"/>
              </a:solidFill>
              <a:uFill>
                <a:solidFill>
                  <a:srgbClr val="FFFFFF"/>
                </a:solidFill>
              </a:uFill>
              <a:latin typeface="Arial"/>
            </a:endParaRPr>
          </a:p>
          <a:p>
            <a:pPr>
              <a:lnSpc>
                <a:spcPct val="93000"/>
              </a:lnSpc>
            </a:pPr>
            <a:endParaRPr lang="de-DE" sz="1800" b="0" strike="noStrike" spc="-1" dirty="0">
              <a:solidFill>
                <a:srgbClr val="000000"/>
              </a:solidFill>
              <a:uFill>
                <a:solidFill>
                  <a:srgbClr val="FFFFFF"/>
                </a:solidFill>
              </a:uFill>
              <a:latin typeface="Arial"/>
            </a:endParaRPr>
          </a:p>
          <a:p>
            <a:pPr>
              <a:lnSpc>
                <a:spcPct val="93000"/>
              </a:lnSpc>
            </a:pPr>
            <a:r>
              <a:rPr lang="de-DE" sz="2800" b="0" strike="noStrike" spc="-1" dirty="0">
                <a:solidFill>
                  <a:srgbClr val="000000"/>
                </a:solidFill>
                <a:uFill>
                  <a:solidFill>
                    <a:srgbClr val="FFFFFF"/>
                  </a:solidFill>
                </a:uFill>
                <a:latin typeface="Arial"/>
                <a:ea typeface="DejaVu Sans"/>
              </a:rPr>
              <a:t>Anerkennungsquote: fast 100%</a:t>
            </a:r>
            <a:endParaRPr lang="de-DE" sz="1800" b="0" strike="noStrike" spc="-1" dirty="0">
              <a:solidFill>
                <a:srgbClr val="000000"/>
              </a:solidFill>
              <a:uFill>
                <a:solidFill>
                  <a:srgbClr val="FFFFFF"/>
                </a:solidFill>
              </a:uFill>
              <a:latin typeface="Arial"/>
            </a:endParaRPr>
          </a:p>
          <a:p>
            <a:pPr>
              <a:lnSpc>
                <a:spcPct val="93000"/>
              </a:lnSpc>
            </a:pPr>
            <a:endParaRPr lang="de-DE" sz="1800" b="0" strike="noStrike" spc="-1" dirty="0">
              <a:solidFill>
                <a:srgbClr val="000000"/>
              </a:solidFill>
              <a:uFill>
                <a:solidFill>
                  <a:srgbClr val="FFFFFF"/>
                </a:solidFill>
              </a:uFill>
              <a:latin typeface="Arial"/>
            </a:endParaRPr>
          </a:p>
        </p:txBody>
      </p:sp>
      <p:sp>
        <p:nvSpPr>
          <p:cNvPr id="202" name="CustomShape 3"/>
          <p:cNvSpPr/>
          <p:nvPr/>
        </p:nvSpPr>
        <p:spPr>
          <a:xfrm>
            <a:off x="8186040" y="7120800"/>
            <a:ext cx="1082160" cy="3999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lstStyle/>
          <a:p>
            <a:pPr>
              <a:lnSpc>
                <a:spcPct val="100000"/>
              </a:lnSpc>
            </a:pPr>
            <a:fld id="{25BC5B01-CF22-4F83-8F7E-F17C00BBDE1B}" type="slidenum">
              <a:rPr lang="de-DE" sz="1400" b="1" strike="noStrike" spc="-1">
                <a:solidFill>
                  <a:srgbClr val="FFFFFF"/>
                </a:solidFill>
                <a:uFill>
                  <a:solidFill>
                    <a:srgbClr val="FFFFFF"/>
                  </a:solidFill>
                </a:uFill>
                <a:latin typeface="Arial"/>
                <a:ea typeface="MS PGothic"/>
              </a:rPr>
              <a:t>20</a:t>
            </a:fld>
            <a:endParaRPr lang="de-DE" sz="1800" b="0" strike="noStrike" spc="-1">
              <a:solidFill>
                <a:srgbClr val="000000"/>
              </a:solidFill>
              <a:uFill>
                <a:solidFill>
                  <a:srgbClr val="FFFFFF"/>
                </a:solidFill>
              </a:uFill>
              <a:latin typeface="Arial"/>
            </a:endParaRPr>
          </a:p>
        </p:txBody>
      </p:sp>
    </p:spTree>
    <p:extLst>
      <p:ext uri="{BB962C8B-B14F-4D97-AF65-F5344CB8AC3E}">
        <p14:creationId xmlns:p14="http://schemas.microsoft.com/office/powerpoint/2010/main" val="91754464"/>
      </p:ext>
    </p:extLst>
  </p:cSld>
  <p:clrMapOvr>
    <a:masterClrMapping/>
  </p:clrMapOvr>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3" name="CustomShape 1"/>
          <p:cNvSpPr/>
          <p:nvPr/>
        </p:nvSpPr>
        <p:spPr>
          <a:xfrm>
            <a:off x="0" y="414000"/>
            <a:ext cx="10073880" cy="1185480"/>
          </a:xfrm>
          <a:prstGeom prst="rect">
            <a:avLst/>
          </a:prstGeom>
          <a:solidFill>
            <a:srgbClr val="FAD9CD"/>
          </a:solidFill>
          <a:ln>
            <a:noFill/>
          </a:ln>
        </p:spPr>
        <p:style>
          <a:lnRef idx="0">
            <a:scrgbClr r="0" g="0" b="0"/>
          </a:lnRef>
          <a:fillRef idx="0">
            <a:scrgbClr r="0" g="0" b="0"/>
          </a:fillRef>
          <a:effectRef idx="0">
            <a:scrgbClr r="0" g="0" b="0"/>
          </a:effectRef>
          <a:fontRef idx="minor"/>
        </p:style>
        <p:txBody>
          <a:bodyPr lIns="0" tIns="38880" rIns="0" bIns="0" anchor="ctr"/>
          <a:lstStyle/>
          <a:p>
            <a:pPr algn="ctr">
              <a:lnSpc>
                <a:spcPct val="93000"/>
              </a:lnSpc>
            </a:pPr>
            <a:r>
              <a:rPr lang="de-DE" sz="4400" b="0" strike="noStrike" spc="-1">
                <a:solidFill>
                  <a:srgbClr val="DF6C5D"/>
                </a:solidFill>
                <a:uFill>
                  <a:solidFill>
                    <a:srgbClr val="FFFFFF"/>
                  </a:solidFill>
                </a:uFill>
                <a:latin typeface="Arial"/>
                <a:ea typeface="DejaVu Sans"/>
              </a:rPr>
              <a:t>Somalia</a:t>
            </a:r>
            <a:endParaRPr lang="de-DE" sz="1800" b="0" strike="noStrike" spc="-1">
              <a:solidFill>
                <a:srgbClr val="000000"/>
              </a:solidFill>
              <a:uFill>
                <a:solidFill>
                  <a:srgbClr val="FFFFFF"/>
                </a:solidFill>
              </a:uFill>
              <a:latin typeface="Arial"/>
            </a:endParaRPr>
          </a:p>
        </p:txBody>
      </p:sp>
      <p:sp>
        <p:nvSpPr>
          <p:cNvPr id="204" name="CustomShape 2"/>
          <p:cNvSpPr/>
          <p:nvPr/>
        </p:nvSpPr>
        <p:spPr>
          <a:xfrm>
            <a:off x="265680" y="2016000"/>
            <a:ext cx="6045840" cy="5541120"/>
          </a:xfrm>
          <a:prstGeom prst="rect">
            <a:avLst/>
          </a:prstGeom>
          <a:noFill/>
          <a:ln>
            <a:noFill/>
          </a:ln>
        </p:spPr>
        <p:style>
          <a:lnRef idx="0">
            <a:scrgbClr r="0" g="0" b="0"/>
          </a:lnRef>
          <a:fillRef idx="0">
            <a:scrgbClr r="0" g="0" b="0"/>
          </a:fillRef>
          <a:effectRef idx="0">
            <a:scrgbClr r="0" g="0" b="0"/>
          </a:effectRef>
          <a:fontRef idx="minor"/>
        </p:style>
        <p:txBody>
          <a:bodyPr lIns="0" tIns="28080" rIns="0" bIns="0"/>
          <a:lstStyle/>
          <a:p>
            <a:pPr>
              <a:lnSpc>
                <a:spcPct val="93000"/>
              </a:lnSpc>
            </a:pPr>
            <a:r>
              <a:rPr lang="de-DE" sz="2600" b="0" strike="noStrike" spc="-1" dirty="0">
                <a:solidFill>
                  <a:srgbClr val="000000"/>
                </a:solidFill>
                <a:uFill>
                  <a:solidFill>
                    <a:srgbClr val="FFFFFF"/>
                  </a:solidFill>
                </a:uFill>
                <a:latin typeface="Arial"/>
                <a:ea typeface="DejaVu Sans"/>
              </a:rPr>
              <a:t>Bevölkerung: 7,5 -12 Mio.</a:t>
            </a:r>
            <a:endParaRPr lang="de-DE" sz="1800" b="0" strike="noStrike" spc="-1" dirty="0">
              <a:solidFill>
                <a:srgbClr val="000000"/>
              </a:solidFill>
              <a:uFill>
                <a:solidFill>
                  <a:srgbClr val="FFFFFF"/>
                </a:solidFill>
              </a:uFill>
              <a:latin typeface="Arial"/>
            </a:endParaRPr>
          </a:p>
          <a:p>
            <a:pPr>
              <a:lnSpc>
                <a:spcPct val="93000"/>
              </a:lnSpc>
            </a:pPr>
            <a:r>
              <a:rPr lang="de-DE" sz="2600" b="0" strike="noStrike" spc="-1" dirty="0">
                <a:solidFill>
                  <a:srgbClr val="000000"/>
                </a:solidFill>
                <a:uFill>
                  <a:solidFill>
                    <a:srgbClr val="FFFFFF"/>
                  </a:solidFill>
                </a:uFill>
                <a:latin typeface="Arial"/>
                <a:ea typeface="DejaVu Sans"/>
              </a:rPr>
              <a:t>Bürgerkrieg seit 1991: </a:t>
            </a:r>
            <a:endParaRPr lang="de-DE" sz="1800" b="0" strike="noStrike" spc="-1" dirty="0">
              <a:solidFill>
                <a:srgbClr val="000000"/>
              </a:solidFill>
              <a:uFill>
                <a:solidFill>
                  <a:srgbClr val="FFFFFF"/>
                </a:solidFill>
              </a:uFill>
              <a:latin typeface="Arial"/>
            </a:endParaRPr>
          </a:p>
          <a:p>
            <a:pPr marL="216000" indent="-215640">
              <a:lnSpc>
                <a:spcPct val="93000"/>
              </a:lnSpc>
              <a:buClr>
                <a:srgbClr val="000000"/>
              </a:buClr>
              <a:buFont typeface="Arial"/>
              <a:buChar char="•"/>
            </a:pPr>
            <a:r>
              <a:rPr lang="de-DE" sz="2600" b="0" strike="noStrike" spc="-1" dirty="0">
                <a:solidFill>
                  <a:srgbClr val="000000"/>
                </a:solidFill>
                <a:uFill>
                  <a:solidFill>
                    <a:srgbClr val="FFFFFF"/>
                  </a:solidFill>
                </a:uFill>
                <a:latin typeface="Arial"/>
                <a:ea typeface="DejaVu Sans"/>
              </a:rPr>
              <a:t>keine zentralstaatliche Kontrolle</a:t>
            </a:r>
            <a:endParaRPr lang="de-DE" sz="1800" b="0" strike="noStrike" spc="-1" dirty="0">
              <a:solidFill>
                <a:srgbClr val="000000"/>
              </a:solidFill>
              <a:uFill>
                <a:solidFill>
                  <a:srgbClr val="FFFFFF"/>
                </a:solidFill>
              </a:uFill>
              <a:latin typeface="Arial"/>
            </a:endParaRPr>
          </a:p>
          <a:p>
            <a:pPr marL="216000" indent="-215640">
              <a:lnSpc>
                <a:spcPct val="93000"/>
              </a:lnSpc>
              <a:buClr>
                <a:srgbClr val="000000"/>
              </a:buClr>
              <a:buFont typeface="Arial"/>
              <a:buChar char="•"/>
            </a:pPr>
            <a:r>
              <a:rPr lang="de-DE" sz="2600" b="0" strike="noStrike" spc="-1" dirty="0">
                <a:solidFill>
                  <a:srgbClr val="000000"/>
                </a:solidFill>
                <a:uFill>
                  <a:solidFill>
                    <a:srgbClr val="FFFFFF"/>
                  </a:solidFill>
                </a:uFill>
                <a:latin typeface="Arial"/>
                <a:ea typeface="DejaVu Sans"/>
              </a:rPr>
              <a:t>Südsomalia kontrolliert von   </a:t>
            </a:r>
            <a:endParaRPr lang="de-DE" sz="1800" b="0" strike="noStrike" spc="-1" dirty="0">
              <a:solidFill>
                <a:srgbClr val="000000"/>
              </a:solidFill>
              <a:uFill>
                <a:solidFill>
                  <a:srgbClr val="FFFFFF"/>
                </a:solidFill>
              </a:uFill>
              <a:latin typeface="Arial"/>
            </a:endParaRPr>
          </a:p>
          <a:p>
            <a:pPr marL="216000" indent="-215640">
              <a:lnSpc>
                <a:spcPct val="93000"/>
              </a:lnSpc>
              <a:buClr>
                <a:srgbClr val="000000"/>
              </a:buClr>
              <a:buFont typeface="Arial"/>
              <a:buChar char="•"/>
            </a:pPr>
            <a:r>
              <a:rPr lang="de-DE" sz="2600" b="0" strike="noStrike" spc="-1" dirty="0">
                <a:solidFill>
                  <a:srgbClr val="000000"/>
                </a:solidFill>
                <a:uFill>
                  <a:solidFill>
                    <a:srgbClr val="FFFFFF"/>
                  </a:solidFill>
                </a:uFill>
                <a:latin typeface="Arial"/>
                <a:ea typeface="DejaVu Sans"/>
              </a:rPr>
              <a:t>Al-</a:t>
            </a:r>
            <a:r>
              <a:rPr lang="de-DE" sz="2600" b="0" strike="noStrike" spc="-1" dirty="0" err="1">
                <a:solidFill>
                  <a:srgbClr val="000000"/>
                </a:solidFill>
                <a:uFill>
                  <a:solidFill>
                    <a:srgbClr val="FFFFFF"/>
                  </a:solidFill>
                </a:uFill>
                <a:latin typeface="Arial"/>
                <a:ea typeface="DejaVu Sans"/>
              </a:rPr>
              <a:t>Shabaab</a:t>
            </a:r>
            <a:r>
              <a:rPr lang="de-DE" sz="2600" b="0" strike="noStrike" spc="-1" dirty="0">
                <a:solidFill>
                  <a:srgbClr val="000000"/>
                </a:solidFill>
                <a:uFill>
                  <a:solidFill>
                    <a:srgbClr val="FFFFFF"/>
                  </a:solidFill>
                </a:uFill>
                <a:latin typeface="Arial"/>
                <a:ea typeface="DejaVu Sans"/>
              </a:rPr>
              <a:t>/ Al-Qaida-Netz</a:t>
            </a:r>
            <a:endParaRPr lang="de-DE" sz="1800" b="0" strike="noStrike" spc="-1" dirty="0">
              <a:solidFill>
                <a:srgbClr val="000000"/>
              </a:solidFill>
              <a:uFill>
                <a:solidFill>
                  <a:srgbClr val="FFFFFF"/>
                </a:solidFill>
              </a:uFill>
              <a:latin typeface="Arial"/>
            </a:endParaRPr>
          </a:p>
          <a:p>
            <a:pPr marL="216000" indent="-215640">
              <a:lnSpc>
                <a:spcPct val="93000"/>
              </a:lnSpc>
              <a:buClr>
                <a:srgbClr val="000000"/>
              </a:buClr>
              <a:buFont typeface="Arial"/>
              <a:buChar char="•"/>
            </a:pPr>
            <a:r>
              <a:rPr lang="de-DE" sz="2600" b="0" strike="noStrike" spc="-1" dirty="0">
                <a:solidFill>
                  <a:srgbClr val="000000"/>
                </a:solidFill>
                <a:uFill>
                  <a:solidFill>
                    <a:srgbClr val="FFFFFF"/>
                  </a:solidFill>
                </a:uFill>
                <a:latin typeface="Arial"/>
                <a:ea typeface="DejaVu Sans"/>
              </a:rPr>
              <a:t>Hungersnot </a:t>
            </a:r>
            <a:endParaRPr lang="de-DE" sz="1800" b="0" strike="noStrike" spc="-1" dirty="0">
              <a:solidFill>
                <a:srgbClr val="000000"/>
              </a:solidFill>
              <a:uFill>
                <a:solidFill>
                  <a:srgbClr val="FFFFFF"/>
                </a:solidFill>
              </a:uFill>
              <a:latin typeface="Arial"/>
            </a:endParaRPr>
          </a:p>
          <a:p>
            <a:pPr marL="216000" indent="-215640">
              <a:lnSpc>
                <a:spcPct val="93000"/>
              </a:lnSpc>
              <a:buClr>
                <a:srgbClr val="000000"/>
              </a:buClr>
              <a:buFont typeface="Arial"/>
              <a:buChar char="•"/>
            </a:pPr>
            <a:r>
              <a:rPr lang="de-DE" sz="2600" b="0" strike="noStrike" spc="-1" dirty="0">
                <a:solidFill>
                  <a:srgbClr val="000000"/>
                </a:solidFill>
                <a:uFill>
                  <a:solidFill>
                    <a:srgbClr val="FFFFFF"/>
                  </a:solidFill>
                </a:uFill>
                <a:latin typeface="Arial"/>
                <a:ea typeface="DejaVu Sans"/>
              </a:rPr>
              <a:t>(allein 2011: 260.000 Tote)</a:t>
            </a:r>
            <a:endParaRPr lang="de-DE" sz="1800" b="0" strike="noStrike" spc="-1" dirty="0">
              <a:solidFill>
                <a:srgbClr val="000000"/>
              </a:solidFill>
              <a:uFill>
                <a:solidFill>
                  <a:srgbClr val="FFFFFF"/>
                </a:solidFill>
              </a:uFill>
              <a:latin typeface="Arial"/>
            </a:endParaRPr>
          </a:p>
          <a:p>
            <a:pPr>
              <a:lnSpc>
                <a:spcPct val="93000"/>
              </a:lnSpc>
            </a:pPr>
            <a:endParaRPr lang="de-DE" sz="1800" b="0" strike="noStrike" spc="-1" dirty="0">
              <a:solidFill>
                <a:srgbClr val="000000"/>
              </a:solidFill>
              <a:uFill>
                <a:solidFill>
                  <a:srgbClr val="FFFFFF"/>
                </a:solidFill>
              </a:uFill>
              <a:latin typeface="Arial"/>
            </a:endParaRPr>
          </a:p>
          <a:p>
            <a:pPr>
              <a:lnSpc>
                <a:spcPct val="93000"/>
              </a:lnSpc>
            </a:pPr>
            <a:r>
              <a:rPr lang="de-DE" sz="2600" b="0" strike="noStrike" spc="-1" dirty="0">
                <a:solidFill>
                  <a:srgbClr val="000000"/>
                </a:solidFill>
                <a:uFill>
                  <a:solidFill>
                    <a:srgbClr val="FFFFFF"/>
                  </a:solidFill>
                </a:uFill>
                <a:latin typeface="Arial"/>
                <a:ea typeface="DejaVu Sans"/>
              </a:rPr>
              <a:t>1,12 Mio. (fast 10 % der Bevölkerung) in sind in Nachbarländer und die EU geflüchtet</a:t>
            </a:r>
            <a:endParaRPr lang="de-DE" sz="1800" b="0" strike="noStrike" spc="-1" dirty="0">
              <a:solidFill>
                <a:srgbClr val="000000"/>
              </a:solidFill>
              <a:uFill>
                <a:solidFill>
                  <a:srgbClr val="FFFFFF"/>
                </a:solidFill>
              </a:uFill>
              <a:latin typeface="Arial"/>
            </a:endParaRPr>
          </a:p>
          <a:p>
            <a:pPr>
              <a:lnSpc>
                <a:spcPct val="93000"/>
              </a:lnSpc>
            </a:pPr>
            <a:endParaRPr lang="de-DE" sz="1800" b="0" strike="noStrike" spc="-1" dirty="0">
              <a:solidFill>
                <a:srgbClr val="000000"/>
              </a:solidFill>
              <a:uFill>
                <a:solidFill>
                  <a:srgbClr val="FFFFFF"/>
                </a:solidFill>
              </a:uFill>
              <a:latin typeface="Arial"/>
            </a:endParaRPr>
          </a:p>
          <a:p>
            <a:pPr>
              <a:lnSpc>
                <a:spcPct val="93000"/>
              </a:lnSpc>
            </a:pPr>
            <a:r>
              <a:rPr lang="de-DE" sz="2600" b="0" strike="noStrike" spc="-1" dirty="0">
                <a:solidFill>
                  <a:srgbClr val="000000"/>
                </a:solidFill>
                <a:uFill>
                  <a:solidFill>
                    <a:srgbClr val="FFFFFF"/>
                  </a:solidFill>
                </a:uFill>
                <a:latin typeface="Arial"/>
                <a:ea typeface="DejaVu Sans"/>
              </a:rPr>
              <a:t>Anerkennungsquote: 89 %</a:t>
            </a:r>
            <a:endParaRPr lang="de-DE" sz="1800" b="0" strike="noStrike" spc="-1" dirty="0">
              <a:solidFill>
                <a:srgbClr val="000000"/>
              </a:solidFill>
              <a:uFill>
                <a:solidFill>
                  <a:srgbClr val="FFFFFF"/>
                </a:solidFill>
              </a:uFill>
              <a:latin typeface="Arial"/>
            </a:endParaRPr>
          </a:p>
          <a:p>
            <a:pPr>
              <a:lnSpc>
                <a:spcPct val="93000"/>
              </a:lnSpc>
            </a:pPr>
            <a:endParaRPr lang="de-DE" sz="1800" b="0" strike="noStrike" spc="-1" dirty="0">
              <a:solidFill>
                <a:srgbClr val="000000"/>
              </a:solidFill>
              <a:uFill>
                <a:solidFill>
                  <a:srgbClr val="FFFFFF"/>
                </a:solidFill>
              </a:uFill>
              <a:latin typeface="Arial"/>
            </a:endParaRPr>
          </a:p>
        </p:txBody>
      </p:sp>
      <p:pic>
        <p:nvPicPr>
          <p:cNvPr id="205" name="Bild 201"/>
          <p:cNvPicPr/>
          <p:nvPr/>
        </p:nvPicPr>
        <p:blipFill>
          <a:blip r:embed="rId3"/>
          <a:stretch/>
        </p:blipFill>
        <p:spPr>
          <a:xfrm>
            <a:off x="5832000" y="2016000"/>
            <a:ext cx="4029840" cy="4533120"/>
          </a:xfrm>
          <a:prstGeom prst="rect">
            <a:avLst/>
          </a:prstGeom>
          <a:ln>
            <a:noFill/>
          </a:ln>
        </p:spPr>
      </p:pic>
      <p:sp>
        <p:nvSpPr>
          <p:cNvPr id="206" name="CustomShape 3"/>
          <p:cNvSpPr/>
          <p:nvPr/>
        </p:nvSpPr>
        <p:spPr>
          <a:xfrm>
            <a:off x="7777080" y="4522320"/>
            <a:ext cx="2084760" cy="1869120"/>
          </a:xfrm>
          <a:prstGeom prst="ellipse">
            <a:avLst/>
          </a:prstGeom>
          <a:noFill/>
          <a:ln w="38160">
            <a:solidFill>
              <a:srgbClr val="C00000"/>
            </a:solidFill>
            <a:round/>
          </a:ln>
        </p:spPr>
        <p:style>
          <a:lnRef idx="0">
            <a:scrgbClr r="0" g="0" b="0"/>
          </a:lnRef>
          <a:fillRef idx="0">
            <a:scrgbClr r="0" g="0" b="0"/>
          </a:fillRef>
          <a:effectRef idx="0">
            <a:scrgbClr r="0" g="0" b="0"/>
          </a:effectRef>
          <a:fontRef idx="minor"/>
        </p:style>
      </p:sp>
      <p:sp>
        <p:nvSpPr>
          <p:cNvPr id="207" name="CustomShape 4"/>
          <p:cNvSpPr/>
          <p:nvPr/>
        </p:nvSpPr>
        <p:spPr>
          <a:xfrm>
            <a:off x="8186040" y="7120800"/>
            <a:ext cx="1082160" cy="3999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lstStyle/>
          <a:p>
            <a:pPr>
              <a:lnSpc>
                <a:spcPct val="100000"/>
              </a:lnSpc>
            </a:pPr>
            <a:fld id="{C2D8AD97-8770-4BFF-AC1C-E4D273E2A4AA}" type="slidenum">
              <a:rPr lang="de-DE" sz="1400" b="1" strike="noStrike" spc="-1">
                <a:solidFill>
                  <a:srgbClr val="FFFFFF"/>
                </a:solidFill>
                <a:uFill>
                  <a:solidFill>
                    <a:srgbClr val="FFFFFF"/>
                  </a:solidFill>
                </a:uFill>
                <a:latin typeface="Arial"/>
                <a:ea typeface="MS PGothic"/>
              </a:rPr>
              <a:t>21</a:t>
            </a:fld>
            <a:endParaRPr lang="de-DE" sz="1800" b="0" strike="noStrike" spc="-1">
              <a:solidFill>
                <a:srgbClr val="000000"/>
              </a:solidFill>
              <a:uFill>
                <a:solidFill>
                  <a:srgbClr val="FFFFFF"/>
                </a:solidFill>
              </a:uFill>
              <a:latin typeface="Arial"/>
            </a:endParaRPr>
          </a:p>
        </p:txBody>
      </p:sp>
    </p:spTree>
    <p:extLst>
      <p:ext uri="{BB962C8B-B14F-4D97-AF65-F5344CB8AC3E}">
        <p14:creationId xmlns:p14="http://schemas.microsoft.com/office/powerpoint/2010/main" val="366047118"/>
      </p:ext>
    </p:extLst>
  </p:cSld>
  <p:clrMapOvr>
    <a:masterClrMapping/>
  </p:clrMapOvr>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8" name="CustomShape 1"/>
          <p:cNvSpPr/>
          <p:nvPr/>
        </p:nvSpPr>
        <p:spPr>
          <a:xfrm>
            <a:off x="0" y="216000"/>
            <a:ext cx="10078200" cy="1399320"/>
          </a:xfrm>
          <a:prstGeom prst="rect">
            <a:avLst/>
          </a:prstGeom>
          <a:solidFill>
            <a:srgbClr val="FAD9CD"/>
          </a:solidFill>
          <a:ln>
            <a:noFill/>
          </a:ln>
        </p:spPr>
        <p:style>
          <a:lnRef idx="0">
            <a:scrgbClr r="0" g="0" b="0"/>
          </a:lnRef>
          <a:fillRef idx="0">
            <a:scrgbClr r="0" g="0" b="0"/>
          </a:fillRef>
          <a:effectRef idx="0">
            <a:scrgbClr r="0" g="0" b="0"/>
          </a:effectRef>
          <a:fontRef idx="minor"/>
        </p:style>
        <p:txBody>
          <a:bodyPr lIns="0" tIns="38880" rIns="0" bIns="0" anchor="ctr"/>
          <a:lstStyle/>
          <a:p>
            <a:pPr algn="ctr">
              <a:lnSpc>
                <a:spcPct val="93000"/>
              </a:lnSpc>
            </a:pPr>
            <a:r>
              <a:rPr lang="de-DE" sz="4400" b="0" strike="noStrike" spc="-1">
                <a:solidFill>
                  <a:srgbClr val="DF6C5D"/>
                </a:solidFill>
                <a:uFill>
                  <a:solidFill>
                    <a:srgbClr val="FFFFFF"/>
                  </a:solidFill>
                </a:uFill>
                <a:latin typeface="Arial"/>
                <a:ea typeface="DejaVu Sans"/>
              </a:rPr>
              <a:t>Unbegleitete Minderjährige Flüchtlinge (UMF)</a:t>
            </a:r>
            <a:endParaRPr lang="de-DE" sz="1800" b="0" strike="noStrike" spc="-1">
              <a:solidFill>
                <a:srgbClr val="000000"/>
              </a:solidFill>
              <a:uFill>
                <a:solidFill>
                  <a:srgbClr val="FFFFFF"/>
                </a:solidFill>
              </a:uFill>
              <a:latin typeface="Arial"/>
            </a:endParaRPr>
          </a:p>
        </p:txBody>
      </p:sp>
      <p:sp>
        <p:nvSpPr>
          <p:cNvPr id="209" name="CustomShape 2"/>
          <p:cNvSpPr/>
          <p:nvPr/>
        </p:nvSpPr>
        <p:spPr>
          <a:xfrm>
            <a:off x="605700" y="2008440"/>
            <a:ext cx="8866800" cy="4719240"/>
          </a:xfrm>
          <a:prstGeom prst="rect">
            <a:avLst/>
          </a:prstGeom>
          <a:noFill/>
          <a:ln>
            <a:noFill/>
          </a:ln>
        </p:spPr>
        <p:style>
          <a:lnRef idx="0">
            <a:scrgbClr r="0" g="0" b="0"/>
          </a:lnRef>
          <a:fillRef idx="0">
            <a:scrgbClr r="0" g="0" b="0"/>
          </a:fillRef>
          <a:effectRef idx="0">
            <a:scrgbClr r="0" g="0" b="0"/>
          </a:effectRef>
          <a:fontRef idx="minor"/>
        </p:style>
        <p:txBody>
          <a:bodyPr lIns="0" tIns="28080" rIns="0" bIns="0"/>
          <a:lstStyle/>
          <a:p>
            <a:pPr marL="360">
              <a:lnSpc>
                <a:spcPct val="93000"/>
              </a:lnSpc>
              <a:buClr>
                <a:srgbClr val="FFFF66"/>
              </a:buClr>
              <a:buSzPct val="45000"/>
            </a:pPr>
            <a:r>
              <a:rPr lang="de-DE" sz="2600" b="0" strike="noStrike" spc="-1" dirty="0">
                <a:uFill>
                  <a:solidFill>
                    <a:srgbClr val="FFFFFF"/>
                  </a:solidFill>
                </a:uFill>
                <a:latin typeface="Arial"/>
                <a:ea typeface="DejaVu Sans"/>
              </a:rPr>
              <a:t>Neuer Begriff: UMA (Unbegleitete Minderjährige Ausländer)</a:t>
            </a:r>
            <a:endParaRPr lang="de-DE" sz="1800" b="0" strike="noStrike" spc="-1" dirty="0">
              <a:uFill>
                <a:solidFill>
                  <a:srgbClr val="FFFFFF"/>
                </a:solidFill>
              </a:uFill>
              <a:latin typeface="Arial"/>
            </a:endParaRPr>
          </a:p>
          <a:p>
            <a:pPr marL="360">
              <a:lnSpc>
                <a:spcPct val="93000"/>
              </a:lnSpc>
              <a:buClr>
                <a:srgbClr val="FFFF66"/>
              </a:buClr>
              <a:buSzPct val="45000"/>
            </a:pPr>
            <a:endParaRPr lang="de-DE" sz="2600" spc="-1" dirty="0">
              <a:uFill>
                <a:solidFill>
                  <a:srgbClr val="FFFFFF"/>
                </a:solidFill>
              </a:uFill>
              <a:latin typeface="Arial"/>
              <a:ea typeface="DejaVu Sans"/>
            </a:endParaRPr>
          </a:p>
          <a:p>
            <a:pPr marL="360">
              <a:lnSpc>
                <a:spcPct val="93000"/>
              </a:lnSpc>
              <a:buClr>
                <a:srgbClr val="FFFF66"/>
              </a:buClr>
              <a:buSzPct val="45000"/>
            </a:pPr>
            <a:r>
              <a:rPr lang="de-DE" sz="2600" b="0" strike="noStrike" spc="-1" dirty="0" smtClean="0">
                <a:uFill>
                  <a:solidFill>
                    <a:srgbClr val="FFFFFF"/>
                  </a:solidFill>
                </a:uFill>
                <a:latin typeface="Arial"/>
                <a:ea typeface="DejaVu Sans"/>
              </a:rPr>
              <a:t>- im Oktober 2017</a:t>
            </a:r>
            <a:r>
              <a:rPr lang="de-DE" sz="2600" b="0" strike="noStrike" spc="-1" dirty="0">
                <a:uFill>
                  <a:solidFill>
                    <a:srgbClr val="FFFFFF"/>
                  </a:solidFill>
                </a:uFill>
                <a:latin typeface="Arial"/>
                <a:ea typeface="DejaVu Sans"/>
              </a:rPr>
              <a:t>: etwa </a:t>
            </a:r>
            <a:r>
              <a:rPr lang="de-DE" sz="2800" dirty="0" smtClean="0"/>
              <a:t>56.750</a:t>
            </a:r>
            <a:r>
              <a:rPr lang="de-DE" sz="2600" b="0" strike="noStrike" spc="-1" dirty="0" smtClean="0">
                <a:uFill>
                  <a:solidFill>
                    <a:srgbClr val="FFFFFF"/>
                  </a:solidFill>
                </a:uFill>
                <a:latin typeface="Arial"/>
                <a:ea typeface="DejaVu Sans"/>
              </a:rPr>
              <a:t> </a:t>
            </a:r>
            <a:r>
              <a:rPr lang="de-DE" sz="2600" b="0" strike="noStrike" spc="-1" dirty="0">
                <a:uFill>
                  <a:solidFill>
                    <a:srgbClr val="FFFFFF"/>
                  </a:solidFill>
                </a:uFill>
                <a:latin typeface="Arial"/>
                <a:ea typeface="DejaVu Sans"/>
              </a:rPr>
              <a:t>UMF in Deutschland</a:t>
            </a:r>
            <a:endParaRPr lang="de-DE" sz="1800" b="0" strike="noStrike" spc="-1" dirty="0">
              <a:uFill>
                <a:solidFill>
                  <a:srgbClr val="FFFFFF"/>
                </a:solidFill>
              </a:uFill>
              <a:latin typeface="Arial"/>
            </a:endParaRPr>
          </a:p>
          <a:p>
            <a:pPr marL="360">
              <a:lnSpc>
                <a:spcPct val="93000"/>
              </a:lnSpc>
              <a:buClr>
                <a:srgbClr val="FFFF66"/>
              </a:buClr>
              <a:buSzPct val="45000"/>
            </a:pPr>
            <a:r>
              <a:rPr lang="de-DE" sz="2600" spc="-1" dirty="0" smtClean="0">
                <a:uFill>
                  <a:solidFill>
                    <a:srgbClr val="FFFFFF"/>
                  </a:solidFill>
                </a:uFill>
                <a:latin typeface="Arial"/>
                <a:ea typeface="DejaVu Sans"/>
              </a:rPr>
              <a:t>1.407</a:t>
            </a:r>
            <a:r>
              <a:rPr lang="de-DE" sz="2600" b="0" strike="noStrike" spc="-1" dirty="0" smtClean="0">
                <a:uFill>
                  <a:solidFill>
                    <a:srgbClr val="FFFFFF"/>
                  </a:solidFill>
                </a:uFill>
                <a:latin typeface="Arial"/>
                <a:ea typeface="DejaVu Sans"/>
              </a:rPr>
              <a:t> </a:t>
            </a:r>
            <a:r>
              <a:rPr lang="de-DE" sz="2600" b="0" strike="noStrike" spc="-1" dirty="0">
                <a:uFill>
                  <a:solidFill>
                    <a:srgbClr val="FFFFFF"/>
                  </a:solidFill>
                </a:uFill>
                <a:latin typeface="Arial"/>
                <a:ea typeface="DejaVu Sans"/>
              </a:rPr>
              <a:t>UMF befanden sich in Brandenburg in Obhut.</a:t>
            </a:r>
            <a:endParaRPr lang="de-DE" sz="1800" b="0" strike="noStrike" spc="-1" dirty="0">
              <a:uFill>
                <a:solidFill>
                  <a:srgbClr val="FFFFFF"/>
                </a:solidFill>
              </a:uFill>
              <a:latin typeface="Arial"/>
            </a:endParaRPr>
          </a:p>
          <a:p>
            <a:pPr marL="360">
              <a:lnSpc>
                <a:spcPct val="93000"/>
              </a:lnSpc>
              <a:buClr>
                <a:srgbClr val="FFFF66"/>
              </a:buClr>
              <a:buSzPct val="45000"/>
            </a:pPr>
            <a:endParaRPr lang="de-DE" sz="2600" spc="-1" dirty="0">
              <a:uFill>
                <a:solidFill>
                  <a:srgbClr val="FFFFFF"/>
                </a:solidFill>
              </a:uFill>
              <a:latin typeface="Arial"/>
              <a:ea typeface="DejaVu Sans"/>
            </a:endParaRPr>
          </a:p>
          <a:p>
            <a:pPr marL="360">
              <a:lnSpc>
                <a:spcPct val="93000"/>
              </a:lnSpc>
              <a:buClr>
                <a:srgbClr val="FFFF66"/>
              </a:buClr>
              <a:buSzPct val="45000"/>
            </a:pPr>
            <a:r>
              <a:rPr lang="de-DE" sz="2600" b="0" strike="noStrike" spc="-1" dirty="0">
                <a:uFill>
                  <a:solidFill>
                    <a:srgbClr val="FFFFFF"/>
                  </a:solidFill>
                </a:uFill>
                <a:latin typeface="Arial"/>
                <a:ea typeface="DejaVu Sans"/>
              </a:rPr>
              <a:t>- etwa 50% von ihnen stellt mit Hilfe ihres Vormundes einen Asylantrag. 89 % von ihnen werden anerkannt. Alle erhalten während ihrer Minderjährigkeit mindestens eine Duldung.</a:t>
            </a:r>
            <a:endParaRPr lang="de-DE" sz="1800" b="0" strike="noStrike" spc="-1" dirty="0">
              <a:uFill>
                <a:solidFill>
                  <a:srgbClr val="FFFFFF"/>
                </a:solidFill>
              </a:uFill>
              <a:latin typeface="Arial"/>
            </a:endParaRPr>
          </a:p>
          <a:p>
            <a:pPr>
              <a:lnSpc>
                <a:spcPct val="93000"/>
              </a:lnSpc>
            </a:pPr>
            <a:r>
              <a:rPr lang="de-DE" sz="2600" b="0" strike="noStrike" spc="-1" dirty="0">
                <a:uFill>
                  <a:solidFill>
                    <a:srgbClr val="FFFFFF"/>
                  </a:solidFill>
                </a:uFill>
                <a:latin typeface="Arial"/>
                <a:ea typeface="DejaVu Sans"/>
              </a:rPr>
              <a:t>  </a:t>
            </a:r>
          </a:p>
          <a:p>
            <a:pPr>
              <a:lnSpc>
                <a:spcPct val="93000"/>
              </a:lnSpc>
            </a:pPr>
            <a:r>
              <a:rPr lang="de-DE" sz="2600" b="0" strike="noStrike" spc="-1" dirty="0">
                <a:uFill>
                  <a:solidFill>
                    <a:srgbClr val="FFFFFF"/>
                  </a:solidFill>
                </a:uFill>
                <a:latin typeface="Arial"/>
                <a:ea typeface="DejaVu Sans"/>
              </a:rPr>
              <a:t>Im Durchschnitt mussten die Minderjährigen 8,3 Monate  auf eine Entscheidung des BAMF warten.</a:t>
            </a:r>
            <a:endParaRPr lang="de-DE" sz="1800" b="0" strike="noStrike" spc="-1" dirty="0">
              <a:uFill>
                <a:solidFill>
                  <a:srgbClr val="FFFFFF"/>
                </a:solidFill>
              </a:uFill>
              <a:latin typeface="Arial"/>
            </a:endParaRPr>
          </a:p>
          <a:p>
            <a:pPr marL="216000" indent="-215640">
              <a:lnSpc>
                <a:spcPct val="93000"/>
              </a:lnSpc>
              <a:buClr>
                <a:srgbClr val="FFFF66"/>
              </a:buClr>
              <a:buSzPct val="45000"/>
              <a:buFont typeface="Arial"/>
              <a:buChar char="•"/>
            </a:pPr>
            <a:r>
              <a:rPr lang="de-DE" sz="2600" b="0" strike="noStrike" spc="-1" dirty="0">
                <a:uFill>
                  <a:solidFill>
                    <a:srgbClr val="FFFFFF"/>
                  </a:solidFill>
                </a:uFill>
                <a:latin typeface="Arial"/>
                <a:ea typeface="DejaVu Sans"/>
              </a:rPr>
              <a:t> </a:t>
            </a:r>
            <a:endParaRPr lang="de-DE" sz="1800" b="0" strike="noStrike" spc="-1" dirty="0">
              <a:uFill>
                <a:solidFill>
                  <a:srgbClr val="FFFFFF"/>
                </a:solidFill>
              </a:uFill>
              <a:latin typeface="Arial"/>
            </a:endParaRPr>
          </a:p>
          <a:p>
            <a:pPr marL="216000" indent="-215640">
              <a:lnSpc>
                <a:spcPct val="93000"/>
              </a:lnSpc>
              <a:buClr>
                <a:srgbClr val="FFFF66"/>
              </a:buClr>
              <a:buSzPct val="45000"/>
              <a:buFont typeface="Arial"/>
              <a:buChar char="•"/>
            </a:pPr>
            <a:r>
              <a:rPr lang="de-DE" sz="2600" b="0" strike="noStrike" spc="-1" dirty="0">
                <a:uFill>
                  <a:solidFill>
                    <a:srgbClr val="FFFFFF"/>
                  </a:solidFill>
                </a:uFill>
                <a:latin typeface="Arial"/>
                <a:ea typeface="DejaVu Sans"/>
              </a:rPr>
              <a:t> </a:t>
            </a:r>
            <a:endParaRPr lang="de-DE" sz="1800" b="0" strike="noStrike" spc="-1" dirty="0">
              <a:uFill>
                <a:solidFill>
                  <a:srgbClr val="FFFFFF"/>
                </a:solidFill>
              </a:uFill>
              <a:latin typeface="Arial"/>
            </a:endParaRPr>
          </a:p>
          <a:p>
            <a:pPr>
              <a:lnSpc>
                <a:spcPct val="93000"/>
              </a:lnSpc>
            </a:pPr>
            <a:endParaRPr lang="de-DE" sz="1800" b="0" strike="noStrike" spc="-1" dirty="0">
              <a:uFill>
                <a:solidFill>
                  <a:srgbClr val="FFFFFF"/>
                </a:solidFill>
              </a:uFill>
              <a:latin typeface="Arial"/>
            </a:endParaRPr>
          </a:p>
          <a:p>
            <a:pPr>
              <a:lnSpc>
                <a:spcPct val="93000"/>
              </a:lnSpc>
            </a:pPr>
            <a:endParaRPr lang="de-DE" sz="1800" b="0" strike="noStrike" spc="-1" dirty="0">
              <a:uFill>
                <a:solidFill>
                  <a:srgbClr val="FFFFFF"/>
                </a:solidFill>
              </a:uFill>
              <a:latin typeface="Arial"/>
            </a:endParaRPr>
          </a:p>
        </p:txBody>
      </p:sp>
      <p:sp>
        <p:nvSpPr>
          <p:cNvPr id="210" name="CustomShape 3"/>
          <p:cNvSpPr/>
          <p:nvPr/>
        </p:nvSpPr>
        <p:spPr>
          <a:xfrm>
            <a:off x="8186040" y="7120800"/>
            <a:ext cx="1082160" cy="3999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lstStyle/>
          <a:p>
            <a:pPr>
              <a:lnSpc>
                <a:spcPct val="100000"/>
              </a:lnSpc>
            </a:pPr>
            <a:fld id="{512540E0-87E8-4AA5-8855-269A46B481FC}" type="slidenum">
              <a:rPr lang="de-DE" sz="1400" b="1" strike="noStrike" spc="-1">
                <a:solidFill>
                  <a:srgbClr val="FFFFFF"/>
                </a:solidFill>
                <a:uFill>
                  <a:solidFill>
                    <a:srgbClr val="FFFFFF"/>
                  </a:solidFill>
                </a:uFill>
                <a:latin typeface="Arial"/>
                <a:ea typeface="MS PGothic"/>
              </a:rPr>
              <a:t>22</a:t>
            </a:fld>
            <a:endParaRPr lang="de-DE" sz="1800" b="0" strike="noStrike" spc="-1">
              <a:solidFill>
                <a:srgbClr val="000000"/>
              </a:solidFill>
              <a:uFill>
                <a:solidFill>
                  <a:srgbClr val="FFFFFF"/>
                </a:solidFill>
              </a:uFill>
              <a:latin typeface="Arial"/>
            </a:endParaRPr>
          </a:p>
        </p:txBody>
      </p:sp>
    </p:spTree>
    <p:extLst>
      <p:ext uri="{BB962C8B-B14F-4D97-AF65-F5344CB8AC3E}">
        <p14:creationId xmlns:p14="http://schemas.microsoft.com/office/powerpoint/2010/main" val="443604988"/>
      </p:ext>
    </p:extLst>
  </p:cSld>
  <p:clrMapOvr>
    <a:masterClrMapping/>
  </p:clrMapOvr>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1" name="CustomShape 1"/>
          <p:cNvSpPr/>
          <p:nvPr/>
        </p:nvSpPr>
        <p:spPr>
          <a:xfrm>
            <a:off x="0" y="216000"/>
            <a:ext cx="10078200" cy="1399320"/>
          </a:xfrm>
          <a:prstGeom prst="rect">
            <a:avLst/>
          </a:prstGeom>
          <a:solidFill>
            <a:srgbClr val="FAD9CD"/>
          </a:solidFill>
          <a:ln>
            <a:noFill/>
          </a:ln>
        </p:spPr>
        <p:style>
          <a:lnRef idx="0">
            <a:scrgbClr r="0" g="0" b="0"/>
          </a:lnRef>
          <a:fillRef idx="0">
            <a:scrgbClr r="0" g="0" b="0"/>
          </a:fillRef>
          <a:effectRef idx="0">
            <a:scrgbClr r="0" g="0" b="0"/>
          </a:effectRef>
          <a:fontRef idx="minor"/>
        </p:style>
        <p:txBody>
          <a:bodyPr lIns="0" tIns="38880" rIns="0" bIns="0" anchor="ctr"/>
          <a:lstStyle/>
          <a:p>
            <a:pPr algn="ctr">
              <a:lnSpc>
                <a:spcPct val="93000"/>
              </a:lnSpc>
            </a:pPr>
            <a:r>
              <a:rPr lang="de-DE" sz="4400" b="0" strike="noStrike" spc="-1">
                <a:solidFill>
                  <a:srgbClr val="DF6C5D"/>
                </a:solidFill>
                <a:uFill>
                  <a:solidFill>
                    <a:srgbClr val="FFFFFF"/>
                  </a:solidFill>
                </a:uFill>
                <a:latin typeface="Arial"/>
                <a:ea typeface="DejaVu Sans"/>
              </a:rPr>
              <a:t>Unbegleitete Minderjährige Flüchtlinge (UMF)</a:t>
            </a:r>
            <a:endParaRPr lang="de-DE" sz="1800" b="0" strike="noStrike" spc="-1">
              <a:solidFill>
                <a:srgbClr val="000000"/>
              </a:solidFill>
              <a:uFill>
                <a:solidFill>
                  <a:srgbClr val="FFFFFF"/>
                </a:solidFill>
              </a:uFill>
              <a:latin typeface="Arial"/>
            </a:endParaRPr>
          </a:p>
        </p:txBody>
      </p:sp>
      <p:sp>
        <p:nvSpPr>
          <p:cNvPr id="212" name="CustomShape 2"/>
          <p:cNvSpPr/>
          <p:nvPr/>
        </p:nvSpPr>
        <p:spPr>
          <a:xfrm>
            <a:off x="451080" y="2120760"/>
            <a:ext cx="8866800" cy="5612400"/>
          </a:xfrm>
          <a:prstGeom prst="rect">
            <a:avLst/>
          </a:prstGeom>
          <a:noFill/>
          <a:ln>
            <a:noFill/>
          </a:ln>
        </p:spPr>
        <p:style>
          <a:lnRef idx="0">
            <a:scrgbClr r="0" g="0" b="0"/>
          </a:lnRef>
          <a:fillRef idx="0">
            <a:scrgbClr r="0" g="0" b="0"/>
          </a:fillRef>
          <a:effectRef idx="0">
            <a:scrgbClr r="0" g="0" b="0"/>
          </a:effectRef>
          <a:fontRef idx="minor"/>
        </p:style>
        <p:txBody>
          <a:bodyPr lIns="0" tIns="28080" rIns="0" bIns="0"/>
          <a:lstStyle/>
          <a:p>
            <a:pPr>
              <a:lnSpc>
                <a:spcPct val="93000"/>
              </a:lnSpc>
            </a:pPr>
            <a:r>
              <a:rPr lang="de-DE" sz="2600" b="0" strike="noStrike" spc="-1" dirty="0">
                <a:solidFill>
                  <a:srgbClr val="000000"/>
                </a:solidFill>
                <a:uFill>
                  <a:solidFill>
                    <a:srgbClr val="FFFFFF"/>
                  </a:solidFill>
                </a:uFill>
                <a:latin typeface="Arial"/>
                <a:ea typeface="DejaVu Sans"/>
              </a:rPr>
              <a:t>Herkunftsländer: v.a. Afghanistan, Syrien, Somalia, Pakistan, Irak </a:t>
            </a:r>
            <a:endParaRPr lang="de-DE" sz="1800" b="0" strike="noStrike" spc="-1" dirty="0">
              <a:solidFill>
                <a:srgbClr val="000000"/>
              </a:solidFill>
              <a:uFill>
                <a:solidFill>
                  <a:srgbClr val="FFFFFF"/>
                </a:solidFill>
              </a:uFill>
              <a:latin typeface="Arial"/>
            </a:endParaRPr>
          </a:p>
          <a:p>
            <a:pPr>
              <a:lnSpc>
                <a:spcPct val="93000"/>
              </a:lnSpc>
            </a:pPr>
            <a:r>
              <a:rPr lang="de-DE" sz="2600" b="0" strike="noStrike" spc="-1" dirty="0">
                <a:solidFill>
                  <a:srgbClr val="000000"/>
                </a:solidFill>
                <a:uFill>
                  <a:solidFill>
                    <a:srgbClr val="FFFFFF"/>
                  </a:solidFill>
                </a:uFill>
                <a:latin typeface="Arial"/>
                <a:ea typeface="DejaVu Sans"/>
              </a:rPr>
              <a:t>91 % Jungen, fast jeder Dritte ist unter 16 Jahre alt</a:t>
            </a:r>
            <a:endParaRPr lang="de-DE" sz="1800" b="0" strike="noStrike" spc="-1" dirty="0">
              <a:solidFill>
                <a:srgbClr val="000000"/>
              </a:solidFill>
              <a:uFill>
                <a:solidFill>
                  <a:srgbClr val="FFFFFF"/>
                </a:solidFill>
              </a:uFill>
              <a:latin typeface="Arial"/>
            </a:endParaRPr>
          </a:p>
          <a:p>
            <a:pPr>
              <a:lnSpc>
                <a:spcPct val="93000"/>
              </a:lnSpc>
            </a:pPr>
            <a:endParaRPr lang="de-DE" sz="1800" b="0" strike="noStrike" spc="-1" dirty="0">
              <a:solidFill>
                <a:srgbClr val="000000"/>
              </a:solidFill>
              <a:uFill>
                <a:solidFill>
                  <a:srgbClr val="FFFFFF"/>
                </a:solidFill>
              </a:uFill>
              <a:latin typeface="Arial"/>
            </a:endParaRPr>
          </a:p>
          <a:p>
            <a:pPr>
              <a:lnSpc>
                <a:spcPct val="93000"/>
              </a:lnSpc>
            </a:pPr>
            <a:r>
              <a:rPr lang="de-DE" sz="2600" b="0" strike="noStrike" spc="-1" dirty="0">
                <a:solidFill>
                  <a:srgbClr val="000000"/>
                </a:solidFill>
                <a:uFill>
                  <a:solidFill>
                    <a:srgbClr val="FFFFFF"/>
                  </a:solidFill>
                </a:uFill>
                <a:latin typeface="Arial"/>
                <a:ea typeface="DejaVu Sans"/>
              </a:rPr>
              <a:t>Nicht wenige der unbegleiteten Minderjährigen Flüchtlinge werden in Gemeinschaftsunterkünften untergebracht, weil sie bspw. zwar unbegleitet (ohne Begleitung von Personensorge- oder Erziehungsberechtigten) im Sinne des Gesetzes sind, sich jedoch in Begleitung von Verwandten (z.B. Onkel, Tante oder volljährige Geschwister) befinden und bei </a:t>
            </a:r>
            <a:endParaRPr lang="de-DE" sz="1800" b="0" strike="noStrike" spc="-1" dirty="0">
              <a:solidFill>
                <a:srgbClr val="000000"/>
              </a:solidFill>
              <a:uFill>
                <a:solidFill>
                  <a:srgbClr val="FFFFFF"/>
                </a:solidFill>
              </a:uFill>
              <a:latin typeface="Arial"/>
            </a:endParaRPr>
          </a:p>
          <a:p>
            <a:pPr>
              <a:lnSpc>
                <a:spcPct val="93000"/>
              </a:lnSpc>
            </a:pPr>
            <a:r>
              <a:rPr lang="de-DE" sz="2600" b="0" strike="noStrike" spc="-1" dirty="0">
                <a:solidFill>
                  <a:srgbClr val="000000"/>
                </a:solidFill>
                <a:uFill>
                  <a:solidFill>
                    <a:srgbClr val="FFFFFF"/>
                  </a:solidFill>
                </a:uFill>
                <a:latin typeface="Arial"/>
                <a:ea typeface="DejaVu Sans"/>
              </a:rPr>
              <a:t>diesen Bezugspersonen bleiben möchten. </a:t>
            </a:r>
            <a:endParaRPr lang="de-DE" sz="1800" b="0" strike="noStrike" spc="-1" dirty="0">
              <a:solidFill>
                <a:srgbClr val="000000"/>
              </a:solidFill>
              <a:uFill>
                <a:solidFill>
                  <a:srgbClr val="FFFFFF"/>
                </a:solidFill>
              </a:uFill>
              <a:latin typeface="Arial"/>
            </a:endParaRPr>
          </a:p>
        </p:txBody>
      </p:sp>
      <p:sp>
        <p:nvSpPr>
          <p:cNvPr id="213" name="CustomShape 3"/>
          <p:cNvSpPr/>
          <p:nvPr/>
        </p:nvSpPr>
        <p:spPr>
          <a:xfrm>
            <a:off x="8186040" y="7120800"/>
            <a:ext cx="1082160" cy="3999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lstStyle/>
          <a:p>
            <a:pPr>
              <a:lnSpc>
                <a:spcPct val="100000"/>
              </a:lnSpc>
            </a:pPr>
            <a:fld id="{2C04382E-262A-46C0-8CE9-0DB8A28AD60E}" type="slidenum">
              <a:rPr lang="de-DE" sz="1400" b="1" strike="noStrike" spc="-1">
                <a:solidFill>
                  <a:srgbClr val="FFFFFF"/>
                </a:solidFill>
                <a:uFill>
                  <a:solidFill>
                    <a:srgbClr val="FFFFFF"/>
                  </a:solidFill>
                </a:uFill>
                <a:latin typeface="Arial"/>
                <a:ea typeface="MS PGothic"/>
              </a:rPr>
              <a:t>23</a:t>
            </a:fld>
            <a:endParaRPr lang="de-DE" sz="1800" b="0" strike="noStrike" spc="-1">
              <a:solidFill>
                <a:srgbClr val="000000"/>
              </a:solidFill>
              <a:uFill>
                <a:solidFill>
                  <a:srgbClr val="FFFFFF"/>
                </a:solidFill>
              </a:uFill>
              <a:latin typeface="Arial"/>
            </a:endParaRPr>
          </a:p>
        </p:txBody>
      </p:sp>
    </p:spTree>
    <p:extLst>
      <p:ext uri="{BB962C8B-B14F-4D97-AF65-F5344CB8AC3E}">
        <p14:creationId xmlns:p14="http://schemas.microsoft.com/office/powerpoint/2010/main" val="1856356212"/>
      </p:ext>
    </p:extLst>
  </p:cSld>
  <p:clrMapOvr>
    <a:masterClrMapping/>
  </p:clrMapOvr>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4" name="CustomShape 1"/>
          <p:cNvSpPr/>
          <p:nvPr/>
        </p:nvSpPr>
        <p:spPr>
          <a:xfrm>
            <a:off x="0" y="301680"/>
            <a:ext cx="10078200" cy="1185480"/>
          </a:xfrm>
          <a:prstGeom prst="rect">
            <a:avLst/>
          </a:prstGeom>
          <a:solidFill>
            <a:srgbClr val="FAD9CD"/>
          </a:solidFill>
          <a:ln>
            <a:noFill/>
          </a:ln>
        </p:spPr>
        <p:style>
          <a:lnRef idx="0">
            <a:scrgbClr r="0" g="0" b="0"/>
          </a:lnRef>
          <a:fillRef idx="0">
            <a:scrgbClr r="0" g="0" b="0"/>
          </a:fillRef>
          <a:effectRef idx="0">
            <a:scrgbClr r="0" g="0" b="0"/>
          </a:effectRef>
          <a:fontRef idx="minor"/>
        </p:style>
        <p:txBody>
          <a:bodyPr lIns="0" tIns="38880" rIns="0" bIns="0" anchor="ctr"/>
          <a:lstStyle/>
          <a:p>
            <a:pPr algn="ctr">
              <a:lnSpc>
                <a:spcPct val="93000"/>
              </a:lnSpc>
            </a:pPr>
            <a:r>
              <a:rPr lang="de-DE" sz="4400" b="0" strike="noStrike" spc="-1">
                <a:solidFill>
                  <a:srgbClr val="DF6C5D"/>
                </a:solidFill>
                <a:uFill>
                  <a:solidFill>
                    <a:srgbClr val="FFFFFF"/>
                  </a:solidFill>
                </a:uFill>
                <a:latin typeface="Arial"/>
                <a:ea typeface="DejaVu Sans"/>
              </a:rPr>
              <a:t>Kontingent-Flüchtlinge</a:t>
            </a:r>
            <a:endParaRPr lang="de-DE" sz="1800" b="0" strike="noStrike" spc="-1">
              <a:solidFill>
                <a:srgbClr val="000000"/>
              </a:solidFill>
              <a:uFill>
                <a:solidFill>
                  <a:srgbClr val="FFFFFF"/>
                </a:solidFill>
              </a:uFill>
              <a:latin typeface="Arial"/>
            </a:endParaRPr>
          </a:p>
        </p:txBody>
      </p:sp>
      <p:sp>
        <p:nvSpPr>
          <p:cNvPr id="215" name="CustomShape 2"/>
          <p:cNvSpPr/>
          <p:nvPr/>
        </p:nvSpPr>
        <p:spPr>
          <a:xfrm>
            <a:off x="250560" y="2140200"/>
            <a:ext cx="9573480" cy="5416920"/>
          </a:xfrm>
          <a:prstGeom prst="rect">
            <a:avLst/>
          </a:prstGeom>
          <a:noFill/>
          <a:ln>
            <a:noFill/>
          </a:ln>
        </p:spPr>
        <p:style>
          <a:lnRef idx="0">
            <a:scrgbClr r="0" g="0" b="0"/>
          </a:lnRef>
          <a:fillRef idx="0">
            <a:scrgbClr r="0" g="0" b="0"/>
          </a:fillRef>
          <a:effectRef idx="0">
            <a:scrgbClr r="0" g="0" b="0"/>
          </a:effectRef>
          <a:fontRef idx="minor"/>
        </p:style>
        <p:txBody>
          <a:bodyPr lIns="0" tIns="28080" rIns="0" bIns="0"/>
          <a:lstStyle/>
          <a:p>
            <a:pPr marL="360">
              <a:lnSpc>
                <a:spcPct val="93000"/>
              </a:lnSpc>
              <a:buClr>
                <a:srgbClr val="000000"/>
              </a:buClr>
            </a:pPr>
            <a:r>
              <a:rPr lang="de-DE" sz="2600" b="0" strike="noStrike" spc="-1" dirty="0">
                <a:solidFill>
                  <a:srgbClr val="000000"/>
                </a:solidFill>
                <a:uFill>
                  <a:solidFill>
                    <a:srgbClr val="FFFFFF"/>
                  </a:solidFill>
                </a:uFill>
                <a:latin typeface="Arial"/>
                <a:ea typeface="DejaVu Sans"/>
              </a:rPr>
              <a:t>Erhalten kein Asylverfahren, sondern wurden in Zusammenarbeit mit dem UNHCR in ein humanitäres Aufnahmeprogramm aufgenommen</a:t>
            </a:r>
            <a:endParaRPr lang="de-DE" sz="1800" b="0" strike="noStrike" spc="-1" dirty="0">
              <a:solidFill>
                <a:srgbClr val="000000"/>
              </a:solidFill>
              <a:uFill>
                <a:solidFill>
                  <a:srgbClr val="FFFFFF"/>
                </a:solidFill>
              </a:uFill>
              <a:latin typeface="Arial"/>
            </a:endParaRPr>
          </a:p>
          <a:p>
            <a:pPr>
              <a:lnSpc>
                <a:spcPct val="93000"/>
              </a:lnSpc>
            </a:pPr>
            <a:endParaRPr lang="de-DE" sz="1800" b="0" strike="noStrike" spc="-1" dirty="0">
              <a:solidFill>
                <a:srgbClr val="000000"/>
              </a:solidFill>
              <a:uFill>
                <a:solidFill>
                  <a:srgbClr val="FFFFFF"/>
                </a:solidFill>
              </a:uFill>
              <a:latin typeface="Arial"/>
            </a:endParaRPr>
          </a:p>
          <a:p>
            <a:pPr>
              <a:lnSpc>
                <a:spcPct val="93000"/>
              </a:lnSpc>
            </a:pPr>
            <a:r>
              <a:rPr lang="de-DE" sz="2600" b="1" strike="noStrike" spc="-1" dirty="0">
                <a:solidFill>
                  <a:srgbClr val="000000"/>
                </a:solidFill>
                <a:uFill>
                  <a:solidFill>
                    <a:srgbClr val="FFFFFF"/>
                  </a:solidFill>
                </a:uFill>
                <a:latin typeface="Arial"/>
                <a:ea typeface="DejaVu Sans"/>
              </a:rPr>
              <a:t>Bundeskontingent:</a:t>
            </a:r>
            <a:r>
              <a:rPr lang="de-DE" sz="2600" b="0" strike="noStrike" spc="-1" dirty="0">
                <a:solidFill>
                  <a:srgbClr val="000000"/>
                </a:solidFill>
                <a:uFill>
                  <a:solidFill>
                    <a:srgbClr val="FFFFFF"/>
                  </a:solidFill>
                </a:uFill>
                <a:latin typeface="Arial"/>
                <a:ea typeface="DejaVu Sans"/>
              </a:rPr>
              <a:t> 20.000 syrische Flüchtlinge, Verteilung nach Königsteiner Schlüssel</a:t>
            </a:r>
            <a:endParaRPr lang="de-DE" sz="1800" b="0" strike="noStrike" spc="-1" dirty="0">
              <a:solidFill>
                <a:srgbClr val="000000"/>
              </a:solidFill>
              <a:uFill>
                <a:solidFill>
                  <a:srgbClr val="FFFFFF"/>
                </a:solidFill>
              </a:uFill>
              <a:latin typeface="Arial"/>
            </a:endParaRPr>
          </a:p>
          <a:p>
            <a:pPr>
              <a:lnSpc>
                <a:spcPct val="93000"/>
              </a:lnSpc>
            </a:pPr>
            <a:endParaRPr lang="de-DE" sz="1800" b="0" strike="noStrike" spc="-1" dirty="0">
              <a:solidFill>
                <a:srgbClr val="000000"/>
              </a:solidFill>
              <a:uFill>
                <a:solidFill>
                  <a:srgbClr val="FFFFFF"/>
                </a:solidFill>
              </a:uFill>
              <a:latin typeface="Arial"/>
            </a:endParaRPr>
          </a:p>
          <a:p>
            <a:pPr>
              <a:lnSpc>
                <a:spcPct val="93000"/>
              </a:lnSpc>
            </a:pPr>
            <a:r>
              <a:rPr lang="de-DE" sz="2600" b="1" strike="noStrike" spc="-1" dirty="0">
                <a:solidFill>
                  <a:srgbClr val="000000"/>
                </a:solidFill>
                <a:uFill>
                  <a:solidFill>
                    <a:srgbClr val="FFFFFF"/>
                  </a:solidFill>
                </a:uFill>
                <a:latin typeface="Arial"/>
                <a:ea typeface="DejaVu Sans"/>
              </a:rPr>
              <a:t>Landesprogramm Brandenburg</a:t>
            </a:r>
            <a:r>
              <a:rPr lang="de-DE" sz="2600" b="0" strike="noStrike" spc="-1" dirty="0">
                <a:solidFill>
                  <a:srgbClr val="000000"/>
                </a:solidFill>
                <a:uFill>
                  <a:solidFill>
                    <a:srgbClr val="FFFFFF"/>
                  </a:solidFill>
                </a:uFill>
                <a:latin typeface="Arial"/>
                <a:ea typeface="DejaVu Sans"/>
              </a:rPr>
              <a:t>: 319 Flüchtlinge mit Verpflichtungserklärung von Verwandten in Brandenburg</a:t>
            </a:r>
            <a:endParaRPr lang="de-DE" sz="1800" b="0" strike="noStrike" spc="-1" dirty="0">
              <a:solidFill>
                <a:srgbClr val="000000"/>
              </a:solidFill>
              <a:uFill>
                <a:solidFill>
                  <a:srgbClr val="FFFFFF"/>
                </a:solidFill>
              </a:uFill>
              <a:latin typeface="Arial"/>
            </a:endParaRPr>
          </a:p>
          <a:p>
            <a:pPr>
              <a:lnSpc>
                <a:spcPct val="93000"/>
              </a:lnSpc>
            </a:pPr>
            <a:r>
              <a:rPr lang="de-DE" sz="2600" b="1" strike="noStrike" spc="-1" dirty="0">
                <a:solidFill>
                  <a:srgbClr val="000000"/>
                </a:solidFill>
                <a:uFill>
                  <a:solidFill>
                    <a:srgbClr val="FFFFFF"/>
                  </a:solidFill>
                </a:uFill>
                <a:latin typeface="Arial"/>
                <a:ea typeface="DejaVu Sans"/>
              </a:rPr>
              <a:t>Insgesamt: </a:t>
            </a:r>
            <a:r>
              <a:rPr lang="de-DE" sz="2600" spc="-1" dirty="0">
                <a:solidFill>
                  <a:srgbClr val="000000"/>
                </a:solidFill>
                <a:uFill>
                  <a:solidFill>
                    <a:srgbClr val="FFFFFF"/>
                  </a:solidFill>
                </a:uFill>
                <a:latin typeface="Arial"/>
                <a:ea typeface="DejaVu Sans"/>
              </a:rPr>
              <a:t>9</a:t>
            </a:r>
            <a:r>
              <a:rPr lang="de-DE" sz="2600" b="0" strike="noStrike" spc="-1" dirty="0">
                <a:solidFill>
                  <a:srgbClr val="000000"/>
                </a:solidFill>
                <a:uFill>
                  <a:solidFill>
                    <a:srgbClr val="FFFFFF"/>
                  </a:solidFill>
                </a:uFill>
                <a:latin typeface="Arial"/>
                <a:ea typeface="DejaVu Sans"/>
              </a:rPr>
              <a:t>50 Kontingentflüchtlinge in Brandenburg (12/ 2016)</a:t>
            </a:r>
            <a:endParaRPr lang="de-DE" sz="1800" b="0" strike="noStrike" spc="-1" dirty="0">
              <a:solidFill>
                <a:srgbClr val="000000"/>
              </a:solidFill>
              <a:uFill>
                <a:solidFill>
                  <a:srgbClr val="FFFFFF"/>
                </a:solidFill>
              </a:uFill>
              <a:latin typeface="Arial"/>
            </a:endParaRPr>
          </a:p>
          <a:p>
            <a:pPr>
              <a:lnSpc>
                <a:spcPct val="93000"/>
              </a:lnSpc>
            </a:pPr>
            <a:r>
              <a:rPr lang="de-DE" sz="2600" b="0" strike="noStrike" spc="-1" dirty="0">
                <a:solidFill>
                  <a:srgbClr val="000000"/>
                </a:solidFill>
                <a:uFill>
                  <a:solidFill>
                    <a:srgbClr val="FFFFFF"/>
                  </a:solidFill>
                </a:uFill>
                <a:latin typeface="Arial"/>
                <a:ea typeface="DejaVu Sans"/>
              </a:rPr>
              <a:t>→ Aufenthaltserlaubnis nach §23 für 2 Jahre, dann erneute Prüfung, Wohnungsunterbringung, Arbeitserlaubnis, Integrationskurse wie anerkannte Geflüchtete</a:t>
            </a:r>
            <a:endParaRPr lang="de-DE" sz="1800" b="0" strike="noStrike" spc="-1" dirty="0">
              <a:solidFill>
                <a:srgbClr val="000000"/>
              </a:solidFill>
              <a:uFill>
                <a:solidFill>
                  <a:srgbClr val="FFFFFF"/>
                </a:solidFill>
              </a:uFill>
              <a:latin typeface="Arial"/>
            </a:endParaRPr>
          </a:p>
        </p:txBody>
      </p:sp>
      <p:sp>
        <p:nvSpPr>
          <p:cNvPr id="216" name="CustomShape 3"/>
          <p:cNvSpPr/>
          <p:nvPr/>
        </p:nvSpPr>
        <p:spPr>
          <a:xfrm>
            <a:off x="8186040" y="7120800"/>
            <a:ext cx="1082160" cy="3999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lstStyle/>
          <a:p>
            <a:pPr>
              <a:lnSpc>
                <a:spcPct val="100000"/>
              </a:lnSpc>
            </a:pPr>
            <a:fld id="{91743445-3A97-4461-9479-15DCBE485B71}" type="slidenum">
              <a:rPr lang="de-DE" sz="1400" b="1" strike="noStrike" spc="-1">
                <a:solidFill>
                  <a:srgbClr val="FFFFFF"/>
                </a:solidFill>
                <a:uFill>
                  <a:solidFill>
                    <a:srgbClr val="FFFFFF"/>
                  </a:solidFill>
                </a:uFill>
                <a:latin typeface="Arial"/>
                <a:ea typeface="MS PGothic"/>
              </a:rPr>
              <a:t>24</a:t>
            </a:fld>
            <a:endParaRPr lang="de-DE" sz="1800" b="0" strike="noStrike" spc="-1">
              <a:solidFill>
                <a:srgbClr val="000000"/>
              </a:solidFill>
              <a:uFill>
                <a:solidFill>
                  <a:srgbClr val="FFFFFF"/>
                </a:solidFill>
              </a:uFill>
              <a:latin typeface="Arial"/>
            </a:endParaRPr>
          </a:p>
        </p:txBody>
      </p:sp>
    </p:spTree>
    <p:extLst>
      <p:ext uri="{BB962C8B-B14F-4D97-AF65-F5344CB8AC3E}">
        <p14:creationId xmlns:p14="http://schemas.microsoft.com/office/powerpoint/2010/main" val="2435197635"/>
      </p:ext>
    </p:extLst>
  </p:cSld>
  <p:clrMapOvr>
    <a:masterClrMapping/>
  </p:clrMapOvr>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32" name="CustomShape 1"/>
          <p:cNvSpPr/>
          <p:nvPr/>
        </p:nvSpPr>
        <p:spPr>
          <a:xfrm>
            <a:off x="0" y="284040"/>
            <a:ext cx="10073880" cy="1185480"/>
          </a:xfrm>
          <a:prstGeom prst="rect">
            <a:avLst/>
          </a:prstGeom>
          <a:solidFill>
            <a:srgbClr val="FAD9CD"/>
          </a:solidFill>
          <a:ln>
            <a:noFill/>
          </a:ln>
        </p:spPr>
        <p:style>
          <a:lnRef idx="0">
            <a:scrgbClr r="0" g="0" b="0"/>
          </a:lnRef>
          <a:fillRef idx="0">
            <a:scrgbClr r="0" g="0" b="0"/>
          </a:fillRef>
          <a:effectRef idx="0">
            <a:scrgbClr r="0" g="0" b="0"/>
          </a:effectRef>
          <a:fontRef idx="minor"/>
        </p:style>
        <p:txBody>
          <a:bodyPr lIns="0" tIns="38880" rIns="0" bIns="0" anchor="ctr"/>
          <a:lstStyle/>
          <a:p>
            <a:pPr algn="ctr">
              <a:lnSpc>
                <a:spcPct val="93000"/>
              </a:lnSpc>
            </a:pPr>
            <a:r>
              <a:rPr lang="de-DE" sz="4400" b="0" strike="noStrike" spc="-1" dirty="0">
                <a:solidFill>
                  <a:srgbClr val="DF6C5D"/>
                </a:solidFill>
                <a:uFill>
                  <a:solidFill>
                    <a:srgbClr val="FFFFFF"/>
                  </a:solidFill>
                </a:uFill>
                <a:latin typeface="Arial"/>
                <a:ea typeface="DejaVu Sans"/>
              </a:rPr>
              <a:t>Aufnahme Geflüchteter in Deutschland</a:t>
            </a:r>
            <a:endParaRPr lang="de-DE" sz="1800" b="0" strike="noStrike" spc="-1" dirty="0">
              <a:solidFill>
                <a:srgbClr val="000000"/>
              </a:solidFill>
              <a:uFill>
                <a:solidFill>
                  <a:srgbClr val="FFFFFF"/>
                </a:solidFill>
              </a:uFill>
              <a:latin typeface="Arial"/>
            </a:endParaRPr>
          </a:p>
        </p:txBody>
      </p:sp>
      <p:sp>
        <p:nvSpPr>
          <p:cNvPr id="133" name="CustomShape 2"/>
          <p:cNvSpPr/>
          <p:nvPr/>
        </p:nvSpPr>
        <p:spPr>
          <a:xfrm>
            <a:off x="502920" y="1944000"/>
            <a:ext cx="9144720" cy="4797360"/>
          </a:xfrm>
          <a:prstGeom prst="rect">
            <a:avLst/>
          </a:prstGeom>
          <a:noFill/>
          <a:ln>
            <a:noFill/>
          </a:ln>
        </p:spPr>
        <p:style>
          <a:lnRef idx="0">
            <a:scrgbClr r="0" g="0" b="0"/>
          </a:lnRef>
          <a:fillRef idx="0">
            <a:scrgbClr r="0" g="0" b="0"/>
          </a:fillRef>
          <a:effectRef idx="0">
            <a:scrgbClr r="0" g="0" b="0"/>
          </a:effectRef>
          <a:fontRef idx="minor"/>
        </p:style>
        <p:txBody>
          <a:bodyPr lIns="0" tIns="28080" rIns="0" bIns="0"/>
          <a:lstStyle/>
          <a:p>
            <a:pPr marL="216000" indent="-215640">
              <a:lnSpc>
                <a:spcPct val="93000"/>
              </a:lnSpc>
              <a:buClr>
                <a:srgbClr val="000000"/>
              </a:buClr>
              <a:buSzPct val="45000"/>
              <a:buFont typeface="Arial"/>
              <a:buChar char="•"/>
            </a:pPr>
            <a:r>
              <a:rPr lang="de-DE" sz="2800" b="0" strike="noStrike" spc="-1">
                <a:solidFill>
                  <a:srgbClr val="000000"/>
                </a:solidFill>
                <a:uFill>
                  <a:solidFill>
                    <a:srgbClr val="FFFFFF"/>
                  </a:solidFill>
                </a:uFill>
                <a:latin typeface="Arial"/>
                <a:ea typeface="DejaVu Sans"/>
              </a:rPr>
              <a:t>1. Schritt nach Aufgriff durch Bundespolizei oder Meldung bei Polizeistelle: Aufnahme in Erstaufnahmeeinrichtung des Bundeslandes und Erstversorgung</a:t>
            </a:r>
            <a:endParaRPr lang="de-DE" sz="1800" b="0" strike="noStrike" spc="-1">
              <a:solidFill>
                <a:srgbClr val="000000"/>
              </a:solidFill>
              <a:uFill>
                <a:solidFill>
                  <a:srgbClr val="FFFFFF"/>
                </a:solidFill>
              </a:uFill>
              <a:latin typeface="Arial"/>
            </a:endParaRPr>
          </a:p>
          <a:p>
            <a:pPr marL="216000" indent="-215640">
              <a:lnSpc>
                <a:spcPct val="93000"/>
              </a:lnSpc>
              <a:buClr>
                <a:srgbClr val="000000"/>
              </a:buClr>
              <a:buSzPct val="45000"/>
              <a:buFont typeface="Arial"/>
              <a:buChar char="•"/>
            </a:pPr>
            <a:r>
              <a:rPr lang="de-DE" sz="2800" b="0" strike="noStrike" spc="-1">
                <a:solidFill>
                  <a:srgbClr val="000000"/>
                </a:solidFill>
                <a:uFill>
                  <a:solidFill>
                    <a:srgbClr val="FFFFFF"/>
                  </a:solidFill>
                </a:uFill>
                <a:latin typeface="Arial"/>
                <a:ea typeface="DejaVu Sans"/>
              </a:rPr>
              <a:t>Registrierung im EASY-Computersystem und ggf. „Zuweisung“ an ein anderes Bundesland, abhängig von: </a:t>
            </a:r>
            <a:endParaRPr lang="de-DE" sz="1800" b="0" strike="noStrike" spc="-1">
              <a:solidFill>
                <a:srgbClr val="000000"/>
              </a:solidFill>
              <a:uFill>
                <a:solidFill>
                  <a:srgbClr val="FFFFFF"/>
                </a:solidFill>
              </a:uFill>
              <a:latin typeface="Arial"/>
            </a:endParaRPr>
          </a:p>
          <a:p>
            <a:pPr marL="216000" indent="-215640">
              <a:lnSpc>
                <a:spcPct val="93000"/>
              </a:lnSpc>
              <a:buClr>
                <a:srgbClr val="000000"/>
              </a:buClr>
              <a:buSzPct val="45000"/>
              <a:buFont typeface="Arial"/>
              <a:buChar char="•"/>
            </a:pPr>
            <a:r>
              <a:rPr lang="de-DE" sz="2800" b="0" strike="noStrike" spc="-1">
                <a:solidFill>
                  <a:srgbClr val="000000"/>
                </a:solidFill>
                <a:uFill>
                  <a:solidFill>
                    <a:srgbClr val="FFFFFF"/>
                  </a:solidFill>
                </a:uFill>
                <a:latin typeface="Arial"/>
                <a:ea typeface="DejaVu Sans"/>
              </a:rPr>
              <a:t>- Zuständigkeit der Außenstelle des BAMF für bestimmte Herkunftsländer</a:t>
            </a:r>
            <a:endParaRPr lang="de-DE" sz="1800" b="0" strike="noStrike" spc="-1">
              <a:solidFill>
                <a:srgbClr val="000000"/>
              </a:solidFill>
              <a:uFill>
                <a:solidFill>
                  <a:srgbClr val="FFFFFF"/>
                </a:solidFill>
              </a:uFill>
              <a:latin typeface="Arial"/>
            </a:endParaRPr>
          </a:p>
          <a:p>
            <a:pPr marL="432000" lvl="1" indent="-215640">
              <a:lnSpc>
                <a:spcPct val="93000"/>
              </a:lnSpc>
              <a:buClr>
                <a:srgbClr val="000000"/>
              </a:buClr>
              <a:buFont typeface="Symbol"/>
              <a:buChar char="-"/>
            </a:pPr>
            <a:r>
              <a:rPr lang="de-DE" sz="2800" b="0" strike="noStrike" spc="-1">
                <a:solidFill>
                  <a:srgbClr val="000000"/>
                </a:solidFill>
                <a:uFill>
                  <a:solidFill>
                    <a:srgbClr val="FFFFFF"/>
                  </a:solidFill>
                </a:uFill>
                <a:latin typeface="Arial"/>
                <a:ea typeface="DejaVu Sans"/>
              </a:rPr>
              <a:t>Königsteiner Schlüssel </a:t>
            </a:r>
            <a:endParaRPr lang="de-DE" sz="1800" b="0" strike="noStrike" spc="-1">
              <a:solidFill>
                <a:srgbClr val="000000"/>
              </a:solidFill>
              <a:uFill>
                <a:solidFill>
                  <a:srgbClr val="FFFFFF"/>
                </a:solidFill>
              </a:uFill>
              <a:latin typeface="Arial"/>
            </a:endParaRPr>
          </a:p>
          <a:p>
            <a:pPr marL="216000" indent="-215640">
              <a:lnSpc>
                <a:spcPct val="93000"/>
              </a:lnSpc>
              <a:buClr>
                <a:srgbClr val="000000"/>
              </a:buClr>
              <a:buSzPct val="45000"/>
              <a:buFont typeface="Arial"/>
              <a:buChar char="•"/>
            </a:pPr>
            <a:r>
              <a:rPr lang="de-DE" sz="2800" b="0" strike="noStrike" spc="-1">
                <a:solidFill>
                  <a:srgbClr val="000000"/>
                </a:solidFill>
                <a:uFill>
                  <a:solidFill>
                    <a:srgbClr val="FFFFFF"/>
                  </a:solidFill>
                </a:uFill>
                <a:latin typeface="Arial"/>
                <a:ea typeface="DejaVu Sans"/>
              </a:rPr>
              <a:t>reines Verwaltungsverfahren: Keine Berücksichtigung von Wünschen oder sozialen Bezügen der Asylsuchenden </a:t>
            </a:r>
            <a:endParaRPr lang="de-DE" sz="1800" b="0" strike="noStrike" spc="-1">
              <a:solidFill>
                <a:srgbClr val="000000"/>
              </a:solidFill>
              <a:uFill>
                <a:solidFill>
                  <a:srgbClr val="FFFFFF"/>
                </a:solidFill>
              </a:uFill>
              <a:latin typeface="Arial"/>
            </a:endParaRPr>
          </a:p>
          <a:p>
            <a:pPr>
              <a:lnSpc>
                <a:spcPct val="93000"/>
              </a:lnSpc>
            </a:pPr>
            <a:endParaRPr lang="de-DE" sz="1800" b="0" strike="noStrike" spc="-1">
              <a:solidFill>
                <a:srgbClr val="000000"/>
              </a:solidFill>
              <a:uFill>
                <a:solidFill>
                  <a:srgbClr val="FFFFFF"/>
                </a:solidFill>
              </a:uFill>
              <a:latin typeface="Arial"/>
            </a:endParaRPr>
          </a:p>
        </p:txBody>
      </p:sp>
      <p:sp>
        <p:nvSpPr>
          <p:cNvPr id="134" name="CustomShape 3"/>
          <p:cNvSpPr/>
          <p:nvPr/>
        </p:nvSpPr>
        <p:spPr>
          <a:xfrm>
            <a:off x="8186040" y="7120800"/>
            <a:ext cx="1082160" cy="3999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lstStyle/>
          <a:p>
            <a:pPr>
              <a:lnSpc>
                <a:spcPct val="100000"/>
              </a:lnSpc>
            </a:pPr>
            <a:fld id="{4D0C4E3F-2A3C-486E-BAD9-48FF76DD24EB}" type="slidenum">
              <a:rPr lang="de-DE" sz="1400" b="1" strike="noStrike" spc="-1">
                <a:solidFill>
                  <a:srgbClr val="FFFFFF"/>
                </a:solidFill>
                <a:uFill>
                  <a:solidFill>
                    <a:srgbClr val="FFFFFF"/>
                  </a:solidFill>
                </a:uFill>
                <a:latin typeface="Arial"/>
                <a:ea typeface="MS PGothic"/>
              </a:rPr>
              <a:t>25</a:t>
            </a:fld>
            <a:endParaRPr lang="de-DE" sz="1800" b="0" strike="noStrike" spc="-1">
              <a:solidFill>
                <a:srgbClr val="000000"/>
              </a:solidFill>
              <a:uFill>
                <a:solidFill>
                  <a:srgbClr val="FFFFFF"/>
                </a:solidFill>
              </a:uFill>
              <a:latin typeface="Arial"/>
            </a:endParaRPr>
          </a:p>
        </p:txBody>
      </p:sp>
    </p:spTree>
  </p:cSld>
  <p:clrMapOvr>
    <a:masterClrMapping/>
  </p:clrMapOvr>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135" name="Grafik 134"/>
          <p:cNvPicPr/>
          <p:nvPr/>
        </p:nvPicPr>
        <p:blipFill>
          <a:blip r:embed="rId3"/>
          <a:stretch/>
        </p:blipFill>
        <p:spPr>
          <a:xfrm>
            <a:off x="4736160" y="144720"/>
            <a:ext cx="5342400" cy="7557120"/>
          </a:xfrm>
          <a:prstGeom prst="rect">
            <a:avLst/>
          </a:prstGeom>
          <a:ln>
            <a:noFill/>
          </a:ln>
        </p:spPr>
      </p:pic>
      <p:sp>
        <p:nvSpPr>
          <p:cNvPr id="136" name="CustomShape 1"/>
          <p:cNvSpPr/>
          <p:nvPr/>
        </p:nvSpPr>
        <p:spPr>
          <a:xfrm>
            <a:off x="0" y="417600"/>
            <a:ext cx="5475514" cy="1185480"/>
          </a:xfrm>
          <a:prstGeom prst="rect">
            <a:avLst/>
          </a:prstGeom>
          <a:solidFill>
            <a:srgbClr val="FAD9CD"/>
          </a:solidFill>
          <a:ln>
            <a:noFill/>
          </a:ln>
        </p:spPr>
        <p:style>
          <a:lnRef idx="0">
            <a:scrgbClr r="0" g="0" b="0"/>
          </a:lnRef>
          <a:fillRef idx="0">
            <a:scrgbClr r="0" g="0" b="0"/>
          </a:fillRef>
          <a:effectRef idx="0">
            <a:scrgbClr r="0" g="0" b="0"/>
          </a:effectRef>
          <a:fontRef idx="minor"/>
        </p:style>
        <p:txBody>
          <a:bodyPr lIns="0" tIns="38880" rIns="0" bIns="0" anchor="ctr"/>
          <a:lstStyle/>
          <a:p>
            <a:pPr algn="ctr">
              <a:lnSpc>
                <a:spcPct val="100000"/>
              </a:lnSpc>
            </a:pPr>
            <a:r>
              <a:rPr lang="de-DE" sz="3600" b="0" strike="noStrike" spc="-1">
                <a:solidFill>
                  <a:srgbClr val="DF6C5D"/>
                </a:solidFill>
                <a:uFill>
                  <a:solidFill>
                    <a:srgbClr val="FFFFFF"/>
                  </a:solidFill>
                </a:uFill>
                <a:latin typeface="Arial"/>
                <a:ea typeface="DejaVu Sans"/>
              </a:rPr>
              <a:t>Königsteiner</a:t>
            </a:r>
            <a:endParaRPr lang="de-DE" sz="1800" b="0" strike="noStrike" spc="-1">
              <a:solidFill>
                <a:srgbClr val="000000"/>
              </a:solidFill>
              <a:uFill>
                <a:solidFill>
                  <a:srgbClr val="FFFFFF"/>
                </a:solidFill>
              </a:uFill>
              <a:latin typeface="Arial"/>
            </a:endParaRPr>
          </a:p>
          <a:p>
            <a:pPr algn="ctr">
              <a:lnSpc>
                <a:spcPct val="100000"/>
              </a:lnSpc>
            </a:pPr>
            <a:r>
              <a:rPr lang="de-DE" sz="3600" b="0" strike="noStrike" spc="-1">
                <a:solidFill>
                  <a:srgbClr val="DF6C5D"/>
                </a:solidFill>
                <a:uFill>
                  <a:solidFill>
                    <a:srgbClr val="FFFFFF"/>
                  </a:solidFill>
                </a:uFill>
                <a:latin typeface="Arial"/>
                <a:ea typeface="DejaVu Sans"/>
              </a:rPr>
              <a:t>Schlüssel</a:t>
            </a:r>
            <a:endParaRPr lang="de-DE" sz="1800" b="0" strike="noStrike" spc="-1">
              <a:solidFill>
                <a:srgbClr val="000000"/>
              </a:solidFill>
              <a:uFill>
                <a:solidFill>
                  <a:srgbClr val="FFFFFF"/>
                </a:solidFill>
              </a:uFill>
              <a:latin typeface="Arial"/>
            </a:endParaRPr>
          </a:p>
        </p:txBody>
      </p:sp>
      <p:sp>
        <p:nvSpPr>
          <p:cNvPr id="137" name="CustomShape 2"/>
          <p:cNvSpPr/>
          <p:nvPr/>
        </p:nvSpPr>
        <p:spPr>
          <a:xfrm>
            <a:off x="0" y="2498760"/>
            <a:ext cx="5290560" cy="30142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marL="216000" indent="-215640">
              <a:lnSpc>
                <a:spcPct val="100000"/>
              </a:lnSpc>
              <a:buClr>
                <a:srgbClr val="000000"/>
              </a:buClr>
              <a:buFont typeface="Arial"/>
              <a:buChar char="•"/>
            </a:pPr>
            <a:r>
              <a:rPr lang="de-DE" sz="2400" b="0" strike="noStrike" spc="-1" dirty="0">
                <a:solidFill>
                  <a:srgbClr val="000000"/>
                </a:solidFill>
                <a:uFill>
                  <a:solidFill>
                    <a:srgbClr val="FFFFFF"/>
                  </a:solidFill>
                </a:uFill>
                <a:latin typeface="Arial"/>
                <a:ea typeface="Arial"/>
              </a:rPr>
              <a:t>ursprünglich Finanzierungsinstrument zur Kostenbeteiligung der Bundesländer an gemeinsamen Finanzierungen in Deutschland</a:t>
            </a:r>
            <a:endParaRPr lang="de-DE" sz="1800" b="0" strike="noStrike" spc="-1" dirty="0">
              <a:solidFill>
                <a:srgbClr val="000000"/>
              </a:solidFill>
              <a:uFill>
                <a:solidFill>
                  <a:srgbClr val="FFFFFF"/>
                </a:solidFill>
              </a:uFill>
              <a:latin typeface="Arial"/>
            </a:endParaRPr>
          </a:p>
          <a:p>
            <a:pPr marL="216000" indent="-215640">
              <a:lnSpc>
                <a:spcPct val="100000"/>
              </a:lnSpc>
              <a:buClr>
                <a:srgbClr val="000000"/>
              </a:buClr>
              <a:buFont typeface="Arial"/>
              <a:buChar char="•"/>
            </a:pPr>
            <a:r>
              <a:rPr lang="de-DE" sz="2400" b="0" strike="noStrike" spc="-1" dirty="0">
                <a:solidFill>
                  <a:srgbClr val="000000"/>
                </a:solidFill>
                <a:uFill>
                  <a:solidFill>
                    <a:srgbClr val="FFFFFF"/>
                  </a:solidFill>
                </a:uFill>
                <a:latin typeface="Arial"/>
                <a:ea typeface="Arial"/>
              </a:rPr>
              <a:t>Anteil pro Bundesland richtet sich </a:t>
            </a:r>
            <a:endParaRPr lang="de-DE" sz="1800" b="0" strike="noStrike" spc="-1" dirty="0">
              <a:solidFill>
                <a:srgbClr val="000000"/>
              </a:solidFill>
              <a:uFill>
                <a:solidFill>
                  <a:srgbClr val="FFFFFF"/>
                </a:solidFill>
              </a:uFill>
              <a:latin typeface="Arial"/>
            </a:endParaRPr>
          </a:p>
          <a:p>
            <a:pPr>
              <a:lnSpc>
                <a:spcPct val="100000"/>
              </a:lnSpc>
            </a:pPr>
            <a:r>
              <a:rPr lang="de-DE" sz="2400" b="0" strike="noStrike" spc="-1" dirty="0">
                <a:solidFill>
                  <a:srgbClr val="000000"/>
                </a:solidFill>
                <a:uFill>
                  <a:solidFill>
                    <a:srgbClr val="FFFFFF"/>
                  </a:solidFill>
                </a:uFill>
                <a:latin typeface="Arial"/>
                <a:ea typeface="Arial"/>
              </a:rPr>
              <a:t>     nach Steueraufkommen und   </a:t>
            </a:r>
            <a:endParaRPr lang="de-DE" sz="1800" b="0" strike="noStrike" spc="-1" dirty="0">
              <a:solidFill>
                <a:srgbClr val="000000"/>
              </a:solidFill>
              <a:uFill>
                <a:solidFill>
                  <a:srgbClr val="FFFFFF"/>
                </a:solidFill>
              </a:uFill>
              <a:latin typeface="Arial"/>
            </a:endParaRPr>
          </a:p>
          <a:p>
            <a:pPr>
              <a:lnSpc>
                <a:spcPct val="100000"/>
              </a:lnSpc>
            </a:pPr>
            <a:r>
              <a:rPr lang="de-DE" sz="2400" b="0" strike="noStrike" spc="-1" dirty="0">
                <a:solidFill>
                  <a:srgbClr val="000000"/>
                </a:solidFill>
                <a:uFill>
                  <a:solidFill>
                    <a:srgbClr val="FFFFFF"/>
                  </a:solidFill>
                </a:uFill>
                <a:latin typeface="Arial"/>
                <a:ea typeface="Arial"/>
              </a:rPr>
              <a:t>     Bevölkerungszahl</a:t>
            </a:r>
            <a:endParaRPr lang="de-DE" sz="1800" b="0" strike="noStrike" spc="-1" dirty="0">
              <a:solidFill>
                <a:srgbClr val="000000"/>
              </a:solidFill>
              <a:uFill>
                <a:solidFill>
                  <a:srgbClr val="FFFFFF"/>
                </a:solidFill>
              </a:uFill>
              <a:latin typeface="Arial"/>
            </a:endParaRPr>
          </a:p>
        </p:txBody>
      </p:sp>
      <p:sp>
        <p:nvSpPr>
          <p:cNvPr id="138" name="CustomShape 3"/>
          <p:cNvSpPr/>
          <p:nvPr/>
        </p:nvSpPr>
        <p:spPr>
          <a:xfrm>
            <a:off x="8186040" y="7120800"/>
            <a:ext cx="1082160" cy="3999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lstStyle/>
          <a:p>
            <a:pPr>
              <a:lnSpc>
                <a:spcPct val="100000"/>
              </a:lnSpc>
            </a:pPr>
            <a:fld id="{85909FB3-93F1-4B9F-9ACB-2A839F2A3988}" type="slidenum">
              <a:rPr lang="de-DE" sz="1400" b="1" strike="noStrike" spc="-1">
                <a:solidFill>
                  <a:srgbClr val="FFFFFF"/>
                </a:solidFill>
                <a:uFill>
                  <a:solidFill>
                    <a:srgbClr val="FFFFFF"/>
                  </a:solidFill>
                </a:uFill>
                <a:latin typeface="Arial"/>
                <a:ea typeface="MS PGothic"/>
              </a:rPr>
              <a:t>26</a:t>
            </a:fld>
            <a:endParaRPr lang="de-DE" sz="1800" b="0" strike="noStrike" spc="-1">
              <a:solidFill>
                <a:srgbClr val="000000"/>
              </a:solidFill>
              <a:uFill>
                <a:solidFill>
                  <a:srgbClr val="FFFFFF"/>
                </a:solidFill>
              </a:uFill>
              <a:latin typeface="Arial"/>
            </a:endParaRPr>
          </a:p>
        </p:txBody>
      </p:sp>
    </p:spTree>
  </p:cSld>
  <p:clrMapOvr>
    <a:masterClrMapping/>
  </p:clrMapOvr>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 name="CustomShape 1"/>
          <p:cNvSpPr/>
          <p:nvPr/>
        </p:nvSpPr>
        <p:spPr>
          <a:xfrm>
            <a:off x="0" y="301680"/>
            <a:ext cx="10078200" cy="1185480"/>
          </a:xfrm>
          <a:prstGeom prst="rect">
            <a:avLst/>
          </a:prstGeom>
          <a:solidFill>
            <a:srgbClr val="FAD9CD"/>
          </a:solidFill>
          <a:ln>
            <a:noFill/>
          </a:ln>
        </p:spPr>
        <p:style>
          <a:lnRef idx="0">
            <a:scrgbClr r="0" g="0" b="0"/>
          </a:lnRef>
          <a:fillRef idx="0">
            <a:scrgbClr r="0" g="0" b="0"/>
          </a:fillRef>
          <a:effectRef idx="0">
            <a:scrgbClr r="0" g="0" b="0"/>
          </a:effectRef>
          <a:fontRef idx="minor"/>
        </p:style>
        <p:txBody>
          <a:bodyPr lIns="0" tIns="38880" rIns="0" bIns="0" anchor="ctr"/>
          <a:lstStyle/>
          <a:p>
            <a:pPr algn="ctr">
              <a:lnSpc>
                <a:spcPct val="93000"/>
              </a:lnSpc>
            </a:pPr>
            <a:r>
              <a:rPr lang="de-DE" sz="4400" b="0" strike="noStrike" spc="-1">
                <a:solidFill>
                  <a:srgbClr val="DF6C5D"/>
                </a:solidFill>
                <a:uFill>
                  <a:solidFill>
                    <a:srgbClr val="FFFFFF"/>
                  </a:solidFill>
                </a:uFill>
                <a:latin typeface="Arial"/>
                <a:ea typeface="DejaVu Sans"/>
              </a:rPr>
              <a:t>Flüchtlinge in Brandenburg </a:t>
            </a:r>
            <a:endParaRPr lang="de-DE" sz="1800" b="0" strike="noStrike" spc="-1">
              <a:solidFill>
                <a:srgbClr val="000000"/>
              </a:solidFill>
              <a:uFill>
                <a:solidFill>
                  <a:srgbClr val="FFFFFF"/>
                </a:solidFill>
              </a:uFill>
              <a:latin typeface="Arial"/>
            </a:endParaRPr>
          </a:p>
        </p:txBody>
      </p:sp>
      <p:sp>
        <p:nvSpPr>
          <p:cNvPr id="157" name="CustomShape 2"/>
          <p:cNvSpPr/>
          <p:nvPr/>
        </p:nvSpPr>
        <p:spPr>
          <a:xfrm>
            <a:off x="720720" y="6767640"/>
            <a:ext cx="8420760" cy="429120"/>
          </a:xfrm>
          <a:prstGeom prst="rect">
            <a:avLst/>
          </a:prstGeom>
          <a:noFill/>
          <a:ln>
            <a:noFill/>
          </a:ln>
        </p:spPr>
        <p:style>
          <a:lnRef idx="0">
            <a:scrgbClr r="0" g="0" b="0"/>
          </a:lnRef>
          <a:fillRef idx="0">
            <a:scrgbClr r="0" g="0" b="0"/>
          </a:fillRef>
          <a:effectRef idx="0">
            <a:scrgbClr r="0" g="0" b="0"/>
          </a:effectRef>
          <a:fontRef idx="minor"/>
        </p:style>
        <p:txBody>
          <a:bodyPr lIns="0" tIns="28080" rIns="0" bIns="0"/>
          <a:lstStyle/>
          <a:p>
            <a:pPr>
              <a:lnSpc>
                <a:spcPct val="100000"/>
              </a:lnSpc>
            </a:pPr>
            <a:endParaRPr lang="de-DE" sz="1800" b="0" strike="noStrike" spc="-1">
              <a:solidFill>
                <a:srgbClr val="000000"/>
              </a:solidFill>
              <a:uFill>
                <a:solidFill>
                  <a:srgbClr val="FFFFFF"/>
                </a:solidFill>
              </a:uFill>
              <a:latin typeface="Arial"/>
            </a:endParaRPr>
          </a:p>
          <a:p>
            <a:pPr>
              <a:lnSpc>
                <a:spcPct val="100000"/>
              </a:lnSpc>
            </a:pPr>
            <a:endParaRPr lang="de-DE" sz="1800" b="0" strike="noStrike" spc="-1">
              <a:solidFill>
                <a:srgbClr val="000000"/>
              </a:solidFill>
              <a:uFill>
                <a:solidFill>
                  <a:srgbClr val="FFFFFF"/>
                </a:solidFill>
              </a:uFill>
              <a:latin typeface="Arial"/>
            </a:endParaRPr>
          </a:p>
          <a:p>
            <a:pPr>
              <a:lnSpc>
                <a:spcPct val="100000"/>
              </a:lnSpc>
            </a:pPr>
            <a:endParaRPr lang="de-DE" sz="1800" b="0" strike="noStrike" spc="-1">
              <a:solidFill>
                <a:srgbClr val="000000"/>
              </a:solidFill>
              <a:uFill>
                <a:solidFill>
                  <a:srgbClr val="FFFFFF"/>
                </a:solidFill>
              </a:uFill>
              <a:latin typeface="Arial"/>
            </a:endParaRPr>
          </a:p>
          <a:p>
            <a:pPr>
              <a:lnSpc>
                <a:spcPct val="100000"/>
              </a:lnSpc>
            </a:pPr>
            <a:endParaRPr lang="de-DE" sz="1800" b="0" strike="noStrike" spc="-1">
              <a:solidFill>
                <a:srgbClr val="000000"/>
              </a:solidFill>
              <a:uFill>
                <a:solidFill>
                  <a:srgbClr val="FFFFFF"/>
                </a:solidFill>
              </a:uFill>
              <a:latin typeface="Arial"/>
            </a:endParaRPr>
          </a:p>
        </p:txBody>
      </p:sp>
      <p:sp>
        <p:nvSpPr>
          <p:cNvPr id="158" name="CustomShape 3"/>
          <p:cNvSpPr/>
          <p:nvPr/>
        </p:nvSpPr>
        <p:spPr>
          <a:xfrm>
            <a:off x="8186040" y="7120800"/>
            <a:ext cx="1082160" cy="3999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lstStyle/>
          <a:p>
            <a:pPr>
              <a:lnSpc>
                <a:spcPct val="100000"/>
              </a:lnSpc>
            </a:pPr>
            <a:fld id="{AA46D97A-6075-441D-B26A-D1187162B2A4}" type="slidenum">
              <a:rPr lang="de-DE" sz="1400" b="1" strike="noStrike" spc="-1">
                <a:solidFill>
                  <a:srgbClr val="FFFFFF"/>
                </a:solidFill>
                <a:uFill>
                  <a:solidFill>
                    <a:srgbClr val="FFFFFF"/>
                  </a:solidFill>
                </a:uFill>
                <a:latin typeface="Arial"/>
                <a:ea typeface="MS PGothic"/>
              </a:rPr>
              <a:t>27</a:t>
            </a:fld>
            <a:endParaRPr lang="de-DE" sz="1800" b="0" strike="noStrike" spc="-1">
              <a:solidFill>
                <a:srgbClr val="000000"/>
              </a:solidFill>
              <a:uFill>
                <a:solidFill>
                  <a:srgbClr val="FFFFFF"/>
                </a:solidFill>
              </a:uFill>
              <a:latin typeface="Arial"/>
            </a:endParaRPr>
          </a:p>
        </p:txBody>
      </p:sp>
      <p:pic>
        <p:nvPicPr>
          <p:cNvPr id="2" name="Grafik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51415" y="2326054"/>
            <a:ext cx="3445327" cy="4117586"/>
          </a:xfrm>
          <a:prstGeom prst="rect">
            <a:avLst/>
          </a:prstGeom>
        </p:spPr>
      </p:pic>
    </p:spTree>
    <p:extLst>
      <p:ext uri="{BB962C8B-B14F-4D97-AF65-F5344CB8AC3E}">
        <p14:creationId xmlns:p14="http://schemas.microsoft.com/office/powerpoint/2010/main" val="3455270322"/>
      </p:ext>
    </p:extLst>
  </p:cSld>
  <p:clrMapOvr>
    <a:masterClrMapping/>
  </p:clrMapOvr>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 name="CustomShape 1"/>
          <p:cNvSpPr/>
          <p:nvPr/>
        </p:nvSpPr>
        <p:spPr>
          <a:xfrm>
            <a:off x="0" y="301680"/>
            <a:ext cx="10078200" cy="1185480"/>
          </a:xfrm>
          <a:prstGeom prst="rect">
            <a:avLst/>
          </a:prstGeom>
          <a:solidFill>
            <a:srgbClr val="FAD9CD"/>
          </a:solidFill>
          <a:ln>
            <a:noFill/>
          </a:ln>
        </p:spPr>
        <p:style>
          <a:lnRef idx="0">
            <a:scrgbClr r="0" g="0" b="0"/>
          </a:lnRef>
          <a:fillRef idx="0">
            <a:scrgbClr r="0" g="0" b="0"/>
          </a:fillRef>
          <a:effectRef idx="0">
            <a:scrgbClr r="0" g="0" b="0"/>
          </a:effectRef>
          <a:fontRef idx="minor"/>
        </p:style>
        <p:txBody>
          <a:bodyPr lIns="0" tIns="38880" rIns="0" bIns="0" anchor="ctr"/>
          <a:lstStyle/>
          <a:p>
            <a:pPr algn="ctr">
              <a:lnSpc>
                <a:spcPct val="93000"/>
              </a:lnSpc>
            </a:pPr>
            <a:r>
              <a:rPr lang="de-DE" sz="4400" b="0" strike="noStrike" spc="-1">
                <a:solidFill>
                  <a:srgbClr val="DF6C5D"/>
                </a:solidFill>
                <a:uFill>
                  <a:solidFill>
                    <a:srgbClr val="FFFFFF"/>
                  </a:solidFill>
                </a:uFill>
                <a:latin typeface="Arial"/>
                <a:ea typeface="DejaVu Sans"/>
              </a:rPr>
              <a:t>Flüchtlinge in Brandenburg </a:t>
            </a:r>
            <a:endParaRPr lang="de-DE" sz="1800" b="0" strike="noStrike" spc="-1">
              <a:solidFill>
                <a:srgbClr val="000000"/>
              </a:solidFill>
              <a:uFill>
                <a:solidFill>
                  <a:srgbClr val="FFFFFF"/>
                </a:solidFill>
              </a:uFill>
              <a:latin typeface="Arial"/>
            </a:endParaRPr>
          </a:p>
        </p:txBody>
      </p:sp>
      <p:sp>
        <p:nvSpPr>
          <p:cNvPr id="157" name="CustomShape 2"/>
          <p:cNvSpPr/>
          <p:nvPr/>
        </p:nvSpPr>
        <p:spPr>
          <a:xfrm>
            <a:off x="720720" y="6767640"/>
            <a:ext cx="8420760" cy="429120"/>
          </a:xfrm>
          <a:prstGeom prst="rect">
            <a:avLst/>
          </a:prstGeom>
          <a:noFill/>
          <a:ln>
            <a:noFill/>
          </a:ln>
        </p:spPr>
        <p:style>
          <a:lnRef idx="0">
            <a:scrgbClr r="0" g="0" b="0"/>
          </a:lnRef>
          <a:fillRef idx="0">
            <a:scrgbClr r="0" g="0" b="0"/>
          </a:fillRef>
          <a:effectRef idx="0">
            <a:scrgbClr r="0" g="0" b="0"/>
          </a:effectRef>
          <a:fontRef idx="minor"/>
        </p:style>
        <p:txBody>
          <a:bodyPr lIns="0" tIns="28080" rIns="0" bIns="0"/>
          <a:lstStyle/>
          <a:p>
            <a:pPr>
              <a:lnSpc>
                <a:spcPct val="100000"/>
              </a:lnSpc>
            </a:pPr>
            <a:endParaRPr lang="de-DE" sz="1800" b="0" strike="noStrike" spc="-1">
              <a:solidFill>
                <a:srgbClr val="000000"/>
              </a:solidFill>
              <a:uFill>
                <a:solidFill>
                  <a:srgbClr val="FFFFFF"/>
                </a:solidFill>
              </a:uFill>
              <a:latin typeface="Arial"/>
            </a:endParaRPr>
          </a:p>
          <a:p>
            <a:pPr>
              <a:lnSpc>
                <a:spcPct val="100000"/>
              </a:lnSpc>
            </a:pPr>
            <a:endParaRPr lang="de-DE" sz="1800" b="0" strike="noStrike" spc="-1">
              <a:solidFill>
                <a:srgbClr val="000000"/>
              </a:solidFill>
              <a:uFill>
                <a:solidFill>
                  <a:srgbClr val="FFFFFF"/>
                </a:solidFill>
              </a:uFill>
              <a:latin typeface="Arial"/>
            </a:endParaRPr>
          </a:p>
          <a:p>
            <a:pPr>
              <a:lnSpc>
                <a:spcPct val="100000"/>
              </a:lnSpc>
            </a:pPr>
            <a:endParaRPr lang="de-DE" sz="1800" b="0" strike="noStrike" spc="-1">
              <a:solidFill>
                <a:srgbClr val="000000"/>
              </a:solidFill>
              <a:uFill>
                <a:solidFill>
                  <a:srgbClr val="FFFFFF"/>
                </a:solidFill>
              </a:uFill>
              <a:latin typeface="Arial"/>
            </a:endParaRPr>
          </a:p>
          <a:p>
            <a:pPr>
              <a:lnSpc>
                <a:spcPct val="100000"/>
              </a:lnSpc>
            </a:pPr>
            <a:endParaRPr lang="de-DE" sz="1800" b="0" strike="noStrike" spc="-1">
              <a:solidFill>
                <a:srgbClr val="000000"/>
              </a:solidFill>
              <a:uFill>
                <a:solidFill>
                  <a:srgbClr val="FFFFFF"/>
                </a:solidFill>
              </a:uFill>
              <a:latin typeface="Arial"/>
            </a:endParaRPr>
          </a:p>
        </p:txBody>
      </p:sp>
      <p:sp>
        <p:nvSpPr>
          <p:cNvPr id="158" name="CustomShape 3"/>
          <p:cNvSpPr/>
          <p:nvPr/>
        </p:nvSpPr>
        <p:spPr>
          <a:xfrm>
            <a:off x="8186040" y="7120800"/>
            <a:ext cx="1082160" cy="3999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lstStyle/>
          <a:p>
            <a:pPr>
              <a:lnSpc>
                <a:spcPct val="100000"/>
              </a:lnSpc>
            </a:pPr>
            <a:fld id="{AA46D97A-6075-441D-B26A-D1187162B2A4}" type="slidenum">
              <a:rPr lang="de-DE" sz="1400" b="1" strike="noStrike" spc="-1">
                <a:solidFill>
                  <a:srgbClr val="FFFFFF"/>
                </a:solidFill>
                <a:uFill>
                  <a:solidFill>
                    <a:srgbClr val="FFFFFF"/>
                  </a:solidFill>
                </a:uFill>
                <a:latin typeface="Arial"/>
                <a:ea typeface="MS PGothic"/>
              </a:rPr>
              <a:t>28</a:t>
            </a:fld>
            <a:endParaRPr lang="de-DE" sz="1800" b="0" strike="noStrike" spc="-1">
              <a:solidFill>
                <a:srgbClr val="000000"/>
              </a:solidFill>
              <a:uFill>
                <a:solidFill>
                  <a:srgbClr val="FFFFFF"/>
                </a:solidFill>
              </a:uFill>
              <a:latin typeface="Arial"/>
            </a:endParaRPr>
          </a:p>
        </p:txBody>
      </p:sp>
      <p:graphicFrame>
        <p:nvGraphicFramePr>
          <p:cNvPr id="159" name="Diagramm 158"/>
          <p:cNvGraphicFramePr/>
          <p:nvPr>
            <p:extLst>
              <p:ext uri="{D42A27DB-BD31-4B8C-83A1-F6EECF244321}">
                <p14:modId xmlns:p14="http://schemas.microsoft.com/office/powerpoint/2010/main" val="3799431955"/>
              </p:ext>
            </p:extLst>
          </p:nvPr>
        </p:nvGraphicFramePr>
        <p:xfrm>
          <a:off x="1481040" y="1641240"/>
          <a:ext cx="5718600" cy="4910400"/>
        </p:xfrm>
        <a:graphic>
          <a:graphicData uri="http://schemas.openxmlformats.org/drawingml/2006/chart">
            <c:chart xmlns:c="http://schemas.openxmlformats.org/drawingml/2006/chart" xmlns:r="http://schemas.openxmlformats.org/officeDocument/2006/relationships" r:id="rId3"/>
          </a:graphicData>
        </a:graphic>
      </p:graphicFrame>
      <p:sp>
        <p:nvSpPr>
          <p:cNvPr id="160" name="CustomShape 4"/>
          <p:cNvSpPr/>
          <p:nvPr/>
        </p:nvSpPr>
        <p:spPr>
          <a:xfrm>
            <a:off x="4896000" y="2088000"/>
            <a:ext cx="4607640" cy="365724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r>
              <a:rPr lang="de-DE" sz="2800" b="0" strike="noStrike" spc="-1" dirty="0">
                <a:solidFill>
                  <a:srgbClr val="000000"/>
                </a:solidFill>
                <a:uFill>
                  <a:solidFill>
                    <a:srgbClr val="FFFFFF"/>
                  </a:solidFill>
                </a:uFill>
                <a:latin typeface="Arial"/>
              </a:rPr>
              <a:t>In Brandenburg wohnten im März 2017 etwa </a:t>
            </a:r>
            <a:r>
              <a:rPr lang="de-DE" sz="2800" dirty="0" smtClean="0"/>
              <a:t>115.570 </a:t>
            </a:r>
            <a:r>
              <a:rPr lang="de-DE" sz="2800" b="0" strike="noStrike" spc="-1" dirty="0" smtClean="0">
                <a:solidFill>
                  <a:srgbClr val="000000"/>
                </a:solidFill>
                <a:uFill>
                  <a:solidFill>
                    <a:srgbClr val="FFFFFF"/>
                  </a:solidFill>
                </a:uFill>
                <a:latin typeface="Arial"/>
              </a:rPr>
              <a:t>ausländische </a:t>
            </a:r>
            <a:r>
              <a:rPr lang="de-DE" sz="2800" b="0" strike="noStrike" spc="-1" dirty="0">
                <a:solidFill>
                  <a:srgbClr val="000000"/>
                </a:solidFill>
                <a:uFill>
                  <a:solidFill>
                    <a:srgbClr val="FFFFFF"/>
                  </a:solidFill>
                </a:uFill>
                <a:latin typeface="Arial"/>
              </a:rPr>
              <a:t>Menschen. Das sind 4,5% der Brandenburger Bevölkerung.</a:t>
            </a:r>
            <a:endParaRPr lang="de-DE" sz="1800" b="0" strike="noStrike" spc="-1" dirty="0">
              <a:solidFill>
                <a:srgbClr val="000000"/>
              </a:solidFill>
              <a:uFill>
                <a:solidFill>
                  <a:srgbClr val="FFFFFF"/>
                </a:solidFill>
              </a:uFill>
              <a:latin typeface="Arial"/>
            </a:endParaRPr>
          </a:p>
          <a:p>
            <a:r>
              <a:rPr lang="de-DE" sz="2800" b="0" strike="noStrike" spc="-1" dirty="0">
                <a:solidFill>
                  <a:srgbClr val="000000"/>
                </a:solidFill>
                <a:uFill>
                  <a:solidFill>
                    <a:srgbClr val="FFFFFF"/>
                  </a:solidFill>
                </a:uFill>
                <a:latin typeface="Arial"/>
              </a:rPr>
              <a:t>Weniger als 1/3 von ihnen sind Flüchtlinge. </a:t>
            </a:r>
            <a:endParaRPr lang="de-DE" sz="1800" b="0" strike="noStrike" spc="-1" dirty="0">
              <a:solidFill>
                <a:srgbClr val="000000"/>
              </a:solidFill>
              <a:uFill>
                <a:solidFill>
                  <a:srgbClr val="FFFFFF"/>
                </a:solidFill>
              </a:uFill>
              <a:latin typeface="Arial"/>
            </a:endParaRPr>
          </a:p>
          <a:p>
            <a:endParaRPr lang="de-DE" sz="1800" b="0" strike="noStrike" spc="-1" dirty="0">
              <a:solidFill>
                <a:srgbClr val="000000"/>
              </a:solidFill>
              <a:uFill>
                <a:solidFill>
                  <a:srgbClr val="FFFFFF"/>
                </a:solidFill>
              </a:uFill>
              <a:latin typeface="Arial"/>
            </a:endParaRPr>
          </a:p>
        </p:txBody>
      </p:sp>
    </p:spTree>
    <p:extLst>
      <p:ext uri="{BB962C8B-B14F-4D97-AF65-F5344CB8AC3E}">
        <p14:creationId xmlns:p14="http://schemas.microsoft.com/office/powerpoint/2010/main" val="2300981319"/>
      </p:ext>
    </p:extLst>
  </p:cSld>
  <p:clrMapOvr>
    <a:masterClrMapping/>
  </p:clrMapOvr>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 name="CustomShape 1"/>
          <p:cNvSpPr/>
          <p:nvPr/>
        </p:nvSpPr>
        <p:spPr>
          <a:xfrm>
            <a:off x="0" y="0"/>
            <a:ext cx="10078200" cy="680021"/>
          </a:xfrm>
          <a:prstGeom prst="rect">
            <a:avLst/>
          </a:prstGeom>
          <a:solidFill>
            <a:srgbClr val="FAD9CD"/>
          </a:solidFill>
          <a:ln>
            <a:noFill/>
          </a:ln>
        </p:spPr>
        <p:style>
          <a:lnRef idx="0">
            <a:scrgbClr r="0" g="0" b="0"/>
          </a:lnRef>
          <a:fillRef idx="0">
            <a:scrgbClr r="0" g="0" b="0"/>
          </a:fillRef>
          <a:effectRef idx="0">
            <a:scrgbClr r="0" g="0" b="0"/>
          </a:effectRef>
          <a:fontRef idx="minor"/>
        </p:style>
        <p:txBody>
          <a:bodyPr lIns="0" tIns="38880" rIns="0" bIns="0" anchor="ctr"/>
          <a:lstStyle/>
          <a:p>
            <a:pPr algn="ctr">
              <a:lnSpc>
                <a:spcPct val="93000"/>
              </a:lnSpc>
            </a:pPr>
            <a:r>
              <a:rPr lang="de-DE" sz="2400" b="0" strike="noStrike" spc="-1" dirty="0">
                <a:solidFill>
                  <a:srgbClr val="DF6C5D"/>
                </a:solidFill>
                <a:uFill>
                  <a:solidFill>
                    <a:srgbClr val="FFFFFF"/>
                  </a:solidFill>
                </a:uFill>
                <a:latin typeface="Arial"/>
                <a:ea typeface="DejaVu Sans"/>
              </a:rPr>
              <a:t>Flüchtlinge in Brandenburg </a:t>
            </a:r>
            <a:endParaRPr lang="de-DE" sz="2400" b="0" strike="noStrike" spc="-1" dirty="0">
              <a:solidFill>
                <a:srgbClr val="000000"/>
              </a:solidFill>
              <a:uFill>
                <a:solidFill>
                  <a:srgbClr val="FFFFFF"/>
                </a:solidFill>
              </a:uFill>
              <a:latin typeface="Arial"/>
            </a:endParaRPr>
          </a:p>
        </p:txBody>
      </p:sp>
      <p:sp>
        <p:nvSpPr>
          <p:cNvPr id="9" name="CustomShape 1"/>
          <p:cNvSpPr/>
          <p:nvPr/>
        </p:nvSpPr>
        <p:spPr>
          <a:xfrm>
            <a:off x="0" y="1425240"/>
            <a:ext cx="10078200" cy="680021"/>
          </a:xfrm>
          <a:prstGeom prst="rect">
            <a:avLst/>
          </a:prstGeom>
          <a:solidFill>
            <a:schemeClr val="bg1"/>
          </a:solidFill>
          <a:ln>
            <a:noFill/>
          </a:ln>
        </p:spPr>
        <p:style>
          <a:lnRef idx="0">
            <a:scrgbClr r="0" g="0" b="0"/>
          </a:lnRef>
          <a:fillRef idx="0">
            <a:scrgbClr r="0" g="0" b="0"/>
          </a:fillRef>
          <a:effectRef idx="0">
            <a:scrgbClr r="0" g="0" b="0"/>
          </a:effectRef>
          <a:fontRef idx="minor"/>
        </p:style>
        <p:txBody>
          <a:bodyPr lIns="0" tIns="38880" rIns="0" bIns="0" anchor="ctr"/>
          <a:lstStyle/>
          <a:p>
            <a:pPr algn="ctr">
              <a:lnSpc>
                <a:spcPct val="93000"/>
              </a:lnSpc>
            </a:pPr>
            <a:endParaRPr lang="de-DE" sz="2400" b="0" strike="noStrike" spc="-1" dirty="0">
              <a:solidFill>
                <a:srgbClr val="000000"/>
              </a:solidFill>
              <a:uFill>
                <a:solidFill>
                  <a:srgbClr val="FFFFFF"/>
                </a:solidFill>
              </a:uFill>
              <a:latin typeface="Arial"/>
            </a:endParaRPr>
          </a:p>
        </p:txBody>
      </p:sp>
      <p:sp>
        <p:nvSpPr>
          <p:cNvPr id="157" name="CustomShape 2"/>
          <p:cNvSpPr/>
          <p:nvPr/>
        </p:nvSpPr>
        <p:spPr>
          <a:xfrm>
            <a:off x="720720" y="6767640"/>
            <a:ext cx="8420760" cy="429120"/>
          </a:xfrm>
          <a:prstGeom prst="rect">
            <a:avLst/>
          </a:prstGeom>
          <a:noFill/>
          <a:ln>
            <a:noFill/>
          </a:ln>
        </p:spPr>
        <p:style>
          <a:lnRef idx="0">
            <a:scrgbClr r="0" g="0" b="0"/>
          </a:lnRef>
          <a:fillRef idx="0">
            <a:scrgbClr r="0" g="0" b="0"/>
          </a:fillRef>
          <a:effectRef idx="0">
            <a:scrgbClr r="0" g="0" b="0"/>
          </a:effectRef>
          <a:fontRef idx="minor"/>
        </p:style>
        <p:txBody>
          <a:bodyPr lIns="0" tIns="28080" rIns="0" bIns="0"/>
          <a:lstStyle/>
          <a:p>
            <a:pPr>
              <a:lnSpc>
                <a:spcPct val="100000"/>
              </a:lnSpc>
            </a:pPr>
            <a:endParaRPr lang="de-DE" sz="1800" b="0" strike="noStrike" spc="-1">
              <a:solidFill>
                <a:srgbClr val="000000"/>
              </a:solidFill>
              <a:uFill>
                <a:solidFill>
                  <a:srgbClr val="FFFFFF"/>
                </a:solidFill>
              </a:uFill>
              <a:latin typeface="Arial"/>
            </a:endParaRPr>
          </a:p>
          <a:p>
            <a:pPr>
              <a:lnSpc>
                <a:spcPct val="100000"/>
              </a:lnSpc>
            </a:pPr>
            <a:endParaRPr lang="de-DE" sz="1800" b="0" strike="noStrike" spc="-1">
              <a:solidFill>
                <a:srgbClr val="000000"/>
              </a:solidFill>
              <a:uFill>
                <a:solidFill>
                  <a:srgbClr val="FFFFFF"/>
                </a:solidFill>
              </a:uFill>
              <a:latin typeface="Arial"/>
            </a:endParaRPr>
          </a:p>
          <a:p>
            <a:pPr>
              <a:lnSpc>
                <a:spcPct val="100000"/>
              </a:lnSpc>
            </a:pPr>
            <a:endParaRPr lang="de-DE" sz="1800" b="0" strike="noStrike" spc="-1">
              <a:solidFill>
                <a:srgbClr val="000000"/>
              </a:solidFill>
              <a:uFill>
                <a:solidFill>
                  <a:srgbClr val="FFFFFF"/>
                </a:solidFill>
              </a:uFill>
              <a:latin typeface="Arial"/>
            </a:endParaRPr>
          </a:p>
          <a:p>
            <a:pPr>
              <a:lnSpc>
                <a:spcPct val="100000"/>
              </a:lnSpc>
            </a:pPr>
            <a:endParaRPr lang="de-DE" sz="1800" b="0" strike="noStrike" spc="-1">
              <a:solidFill>
                <a:srgbClr val="000000"/>
              </a:solidFill>
              <a:uFill>
                <a:solidFill>
                  <a:srgbClr val="FFFFFF"/>
                </a:solidFill>
              </a:uFill>
              <a:latin typeface="Arial"/>
            </a:endParaRPr>
          </a:p>
        </p:txBody>
      </p:sp>
      <p:sp>
        <p:nvSpPr>
          <p:cNvPr id="158" name="CustomShape 3"/>
          <p:cNvSpPr/>
          <p:nvPr/>
        </p:nvSpPr>
        <p:spPr>
          <a:xfrm>
            <a:off x="8186040" y="7120800"/>
            <a:ext cx="1082160" cy="3999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lstStyle/>
          <a:p>
            <a:pPr>
              <a:lnSpc>
                <a:spcPct val="100000"/>
              </a:lnSpc>
            </a:pPr>
            <a:fld id="{AA46D97A-6075-441D-B26A-D1187162B2A4}" type="slidenum">
              <a:rPr lang="de-DE" sz="1400" b="1" strike="noStrike" spc="-1">
                <a:solidFill>
                  <a:srgbClr val="FFFFFF"/>
                </a:solidFill>
                <a:uFill>
                  <a:solidFill>
                    <a:srgbClr val="FFFFFF"/>
                  </a:solidFill>
                </a:uFill>
                <a:latin typeface="Arial"/>
                <a:ea typeface="MS PGothic"/>
              </a:rPr>
              <a:t>29</a:t>
            </a:fld>
            <a:endParaRPr lang="de-DE" sz="1800" b="0" strike="noStrike" spc="-1">
              <a:solidFill>
                <a:srgbClr val="000000"/>
              </a:solidFill>
              <a:uFill>
                <a:solidFill>
                  <a:srgbClr val="FFFFFF"/>
                </a:solidFill>
              </a:uFill>
              <a:latin typeface="Arial"/>
            </a:endParaRPr>
          </a:p>
        </p:txBody>
      </p:sp>
      <p:graphicFrame>
        <p:nvGraphicFramePr>
          <p:cNvPr id="159" name="Diagramm 158"/>
          <p:cNvGraphicFramePr/>
          <p:nvPr/>
        </p:nvGraphicFramePr>
        <p:xfrm>
          <a:off x="1481040" y="1641240"/>
          <a:ext cx="5718600" cy="4910400"/>
        </p:xfrm>
        <a:graphic>
          <a:graphicData uri="http://schemas.openxmlformats.org/drawingml/2006/chart">
            <c:chart xmlns:c="http://schemas.openxmlformats.org/drawingml/2006/chart" xmlns:r="http://schemas.openxmlformats.org/officeDocument/2006/relationships" r:id="rId3"/>
          </a:graphicData>
        </a:graphic>
      </p:graphicFrame>
      <p:pic>
        <p:nvPicPr>
          <p:cNvPr id="2" name="Grafik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338260" y="680021"/>
            <a:ext cx="5404104" cy="6199632"/>
          </a:xfrm>
          <a:prstGeom prst="rect">
            <a:avLst/>
          </a:prstGeom>
        </p:spPr>
      </p:pic>
      <p:sp>
        <p:nvSpPr>
          <p:cNvPr id="8" name="Textfeld 10"/>
          <p:cNvSpPr txBox="1">
            <a:spLocks noChangeArrowheads="1"/>
          </p:cNvSpPr>
          <p:nvPr/>
        </p:nvSpPr>
        <p:spPr bwMode="auto">
          <a:xfrm>
            <a:off x="266588" y="6459615"/>
            <a:ext cx="3286125"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de-DE" altLang="de-DE" sz="1000" dirty="0" err="1"/>
              <a:t>Quelle:MASGFF</a:t>
            </a:r>
            <a:r>
              <a:rPr lang="de-DE" altLang="de-DE" sz="1000" dirty="0"/>
              <a:t>, März 2017 </a:t>
            </a:r>
          </a:p>
        </p:txBody>
      </p:sp>
    </p:spTree>
    <p:extLst>
      <p:ext uri="{BB962C8B-B14F-4D97-AF65-F5344CB8AC3E}">
        <p14:creationId xmlns:p14="http://schemas.microsoft.com/office/powerpoint/2010/main" val="3868706009"/>
      </p:ext>
    </p:extLst>
  </p:cSld>
  <p:clrMapOvr>
    <a:masterClrMapping/>
  </p:clrMapOvr>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90" name="CustomShape 1"/>
          <p:cNvSpPr/>
          <p:nvPr/>
        </p:nvSpPr>
        <p:spPr>
          <a:xfrm>
            <a:off x="-69840" y="562680"/>
            <a:ext cx="10148040" cy="1188720"/>
          </a:xfrm>
          <a:prstGeom prst="rect">
            <a:avLst/>
          </a:prstGeom>
          <a:solidFill>
            <a:srgbClr val="FAD9CD"/>
          </a:solidFill>
          <a:ln>
            <a:noFill/>
          </a:ln>
        </p:spPr>
        <p:style>
          <a:lnRef idx="0">
            <a:scrgbClr r="0" g="0" b="0"/>
          </a:lnRef>
          <a:fillRef idx="0">
            <a:scrgbClr r="0" g="0" b="0"/>
          </a:fillRef>
          <a:effectRef idx="0">
            <a:scrgbClr r="0" g="0" b="0"/>
          </a:effectRef>
          <a:fontRef idx="minor"/>
        </p:style>
        <p:txBody>
          <a:bodyPr lIns="0" tIns="38880" rIns="0" bIns="0" anchor="ctr"/>
          <a:lstStyle/>
          <a:p>
            <a:pPr algn="ctr">
              <a:lnSpc>
                <a:spcPct val="93000"/>
              </a:lnSpc>
            </a:pPr>
            <a:r>
              <a:rPr lang="de-DE" sz="4400" b="0" strike="noStrike" spc="-1" dirty="0">
                <a:solidFill>
                  <a:srgbClr val="DF6C5D"/>
                </a:solidFill>
                <a:uFill>
                  <a:solidFill>
                    <a:srgbClr val="FFFFFF"/>
                  </a:solidFill>
                </a:uFill>
                <a:latin typeface="Arial"/>
                <a:ea typeface="DejaVu Sans"/>
              </a:rPr>
              <a:t>Flüchtlinge weltweit </a:t>
            </a:r>
            <a:r>
              <a:rPr lang="de-DE" sz="3200" b="0" strike="noStrike" spc="-1" dirty="0">
                <a:solidFill>
                  <a:srgbClr val="DF6C5D"/>
                </a:solidFill>
                <a:uFill>
                  <a:solidFill>
                    <a:srgbClr val="FFFFFF"/>
                  </a:solidFill>
                </a:uFill>
                <a:latin typeface="Arial"/>
                <a:ea typeface="DejaVu Sans"/>
              </a:rPr>
              <a:t>(Stand </a:t>
            </a:r>
            <a:r>
              <a:rPr lang="de-DE" sz="3200" b="0" strike="noStrike" spc="-1" dirty="0" smtClean="0">
                <a:solidFill>
                  <a:srgbClr val="DF6C5D"/>
                </a:solidFill>
                <a:uFill>
                  <a:solidFill>
                    <a:srgbClr val="FFFFFF"/>
                  </a:solidFill>
                </a:uFill>
                <a:latin typeface="Arial"/>
                <a:ea typeface="DejaVu Sans"/>
              </a:rPr>
              <a:t>2016)</a:t>
            </a:r>
            <a:endParaRPr lang="de-DE" sz="1800" b="0" strike="noStrike" spc="-1" dirty="0">
              <a:solidFill>
                <a:srgbClr val="000000"/>
              </a:solidFill>
              <a:uFill>
                <a:solidFill>
                  <a:srgbClr val="FFFFFF"/>
                </a:solidFill>
              </a:uFill>
              <a:latin typeface="Arial"/>
            </a:endParaRPr>
          </a:p>
        </p:txBody>
      </p:sp>
      <p:sp>
        <p:nvSpPr>
          <p:cNvPr id="91" name="CustomShape 2"/>
          <p:cNvSpPr/>
          <p:nvPr/>
        </p:nvSpPr>
        <p:spPr>
          <a:xfrm>
            <a:off x="502920" y="2063520"/>
            <a:ext cx="9142920" cy="5274000"/>
          </a:xfrm>
          <a:prstGeom prst="rect">
            <a:avLst/>
          </a:prstGeom>
          <a:noFill/>
          <a:ln>
            <a:noFill/>
          </a:ln>
        </p:spPr>
        <p:style>
          <a:lnRef idx="0">
            <a:scrgbClr r="0" g="0" b="0"/>
          </a:lnRef>
          <a:fillRef idx="0">
            <a:scrgbClr r="0" g="0" b="0"/>
          </a:fillRef>
          <a:effectRef idx="0">
            <a:scrgbClr r="0" g="0" b="0"/>
          </a:effectRef>
          <a:fontRef idx="minor"/>
        </p:style>
        <p:txBody>
          <a:bodyPr lIns="0" tIns="28080" rIns="0" bIns="0"/>
          <a:lstStyle/>
          <a:p>
            <a:pPr>
              <a:lnSpc>
                <a:spcPct val="93000"/>
              </a:lnSpc>
            </a:pPr>
            <a:r>
              <a:rPr lang="de-DE" sz="2800" b="0" strike="noStrike" spc="-1" dirty="0">
                <a:solidFill>
                  <a:srgbClr val="000000"/>
                </a:solidFill>
                <a:uFill>
                  <a:solidFill>
                    <a:srgbClr val="FFFFFF"/>
                  </a:solidFill>
                </a:uFill>
                <a:latin typeface="Arial"/>
                <a:ea typeface="DejaVu Sans"/>
              </a:rPr>
              <a:t>Mehr als </a:t>
            </a:r>
            <a:r>
              <a:rPr lang="de-DE" sz="2800" b="0" strike="noStrike" spc="-1" dirty="0" smtClean="0">
                <a:solidFill>
                  <a:srgbClr val="000000"/>
                </a:solidFill>
                <a:uFill>
                  <a:solidFill>
                    <a:srgbClr val="FFFFFF"/>
                  </a:solidFill>
                </a:uFill>
                <a:latin typeface="Arial"/>
                <a:ea typeface="DejaVu Sans"/>
              </a:rPr>
              <a:t>65,6 </a:t>
            </a:r>
            <a:r>
              <a:rPr lang="de-DE" sz="2800" b="0" strike="noStrike" spc="-1" dirty="0">
                <a:solidFill>
                  <a:srgbClr val="000000"/>
                </a:solidFill>
                <a:uFill>
                  <a:solidFill>
                    <a:srgbClr val="FFFFFF"/>
                  </a:solidFill>
                </a:uFill>
                <a:latin typeface="Arial"/>
                <a:ea typeface="DejaVu Sans"/>
              </a:rPr>
              <a:t>Mio. Menschen sind weltweit auf der Flucht: </a:t>
            </a:r>
            <a:endParaRPr lang="de-DE" sz="1800" b="0" strike="noStrike" spc="-1" dirty="0">
              <a:solidFill>
                <a:srgbClr val="000000"/>
              </a:solidFill>
              <a:uFill>
                <a:solidFill>
                  <a:srgbClr val="FFFFFF"/>
                </a:solidFill>
              </a:uFill>
              <a:latin typeface="Arial"/>
            </a:endParaRPr>
          </a:p>
          <a:p>
            <a:pPr marL="432000" lvl="1" indent="-215640">
              <a:lnSpc>
                <a:spcPct val="93000"/>
              </a:lnSpc>
              <a:buClr>
                <a:srgbClr val="000000"/>
              </a:buClr>
              <a:buFont typeface="Arial"/>
              <a:buChar char="•"/>
            </a:pPr>
            <a:r>
              <a:rPr lang="de-DE" sz="2600" b="0" strike="noStrike" spc="-1" dirty="0">
                <a:solidFill>
                  <a:srgbClr val="000000"/>
                </a:solidFill>
                <a:uFill>
                  <a:solidFill>
                    <a:srgbClr val="FFFFFF"/>
                  </a:solidFill>
                </a:uFill>
                <a:latin typeface="Arial"/>
                <a:ea typeface="DejaVu Sans"/>
              </a:rPr>
              <a:t>40,8 Mio. Binnenvertriebene</a:t>
            </a:r>
            <a:endParaRPr lang="de-DE" sz="1800" b="0" strike="noStrike" spc="-1" dirty="0">
              <a:solidFill>
                <a:srgbClr val="000000"/>
              </a:solidFill>
              <a:uFill>
                <a:solidFill>
                  <a:srgbClr val="FFFFFF"/>
                </a:solidFill>
              </a:uFill>
              <a:latin typeface="Arial"/>
            </a:endParaRPr>
          </a:p>
          <a:p>
            <a:pPr marL="432000" lvl="1" indent="-215640">
              <a:lnSpc>
                <a:spcPct val="93000"/>
              </a:lnSpc>
              <a:buClr>
                <a:srgbClr val="000000"/>
              </a:buClr>
              <a:buFont typeface="Arial"/>
              <a:buChar char="•"/>
            </a:pPr>
            <a:r>
              <a:rPr lang="de-DE" sz="2600" b="0" strike="noStrike" spc="-1" dirty="0">
                <a:solidFill>
                  <a:srgbClr val="000000"/>
                </a:solidFill>
                <a:uFill>
                  <a:solidFill>
                    <a:srgbClr val="FFFFFF"/>
                  </a:solidFill>
                </a:uFill>
                <a:latin typeface="Arial"/>
                <a:ea typeface="DejaVu Sans"/>
              </a:rPr>
              <a:t>24,5 Mio. Flüchtlinge (21,3 Mio. Anerkannte, 3,2 Mio. Asylsuchende)</a:t>
            </a:r>
            <a:endParaRPr lang="de-DE" sz="1800" b="0" strike="noStrike" spc="-1" dirty="0">
              <a:solidFill>
                <a:srgbClr val="000000"/>
              </a:solidFill>
              <a:uFill>
                <a:solidFill>
                  <a:srgbClr val="FFFFFF"/>
                </a:solidFill>
              </a:uFill>
              <a:latin typeface="Arial"/>
            </a:endParaRPr>
          </a:p>
          <a:p>
            <a:pPr>
              <a:lnSpc>
                <a:spcPct val="93000"/>
              </a:lnSpc>
            </a:pPr>
            <a:endParaRPr lang="de-DE" sz="1800" b="0" strike="noStrike" spc="-1" dirty="0">
              <a:solidFill>
                <a:srgbClr val="000000"/>
              </a:solidFill>
              <a:uFill>
                <a:solidFill>
                  <a:srgbClr val="FFFFFF"/>
                </a:solidFill>
              </a:uFill>
              <a:latin typeface="Arial"/>
            </a:endParaRPr>
          </a:p>
          <a:p>
            <a:pPr>
              <a:lnSpc>
                <a:spcPct val="93000"/>
              </a:lnSpc>
            </a:pPr>
            <a:r>
              <a:rPr lang="de-DE" sz="3000" b="0" strike="noStrike" spc="-1" dirty="0">
                <a:solidFill>
                  <a:srgbClr val="000000"/>
                </a:solidFill>
                <a:uFill>
                  <a:solidFill>
                    <a:srgbClr val="FFFFFF"/>
                  </a:solidFill>
                </a:uFill>
                <a:latin typeface="Arial"/>
                <a:ea typeface="DejaVu Sans"/>
              </a:rPr>
              <a:t>Die meisten Flüchtlinge bleiben in den Nachbarländern der Herkunftsländer. Neun von zehn Flüchtlingen (86 %) leben in Entwicklungsländern.</a:t>
            </a:r>
            <a:endParaRPr lang="de-DE" sz="1800" b="0" strike="noStrike" spc="-1" dirty="0">
              <a:solidFill>
                <a:srgbClr val="000000"/>
              </a:solidFill>
              <a:uFill>
                <a:solidFill>
                  <a:srgbClr val="FFFFFF"/>
                </a:solidFill>
              </a:uFill>
              <a:latin typeface="Arial"/>
            </a:endParaRPr>
          </a:p>
          <a:p>
            <a:pPr>
              <a:lnSpc>
                <a:spcPct val="93000"/>
              </a:lnSpc>
            </a:pPr>
            <a:endParaRPr lang="de-DE" sz="1800" b="0" strike="noStrike" spc="-1" dirty="0">
              <a:solidFill>
                <a:srgbClr val="000000"/>
              </a:solidFill>
              <a:uFill>
                <a:solidFill>
                  <a:srgbClr val="FFFFFF"/>
                </a:solidFill>
              </a:uFill>
              <a:latin typeface="Arial"/>
            </a:endParaRPr>
          </a:p>
          <a:p>
            <a:pPr>
              <a:lnSpc>
                <a:spcPct val="93000"/>
              </a:lnSpc>
            </a:pPr>
            <a:r>
              <a:rPr lang="de-DE" sz="3000" b="0" strike="noStrike" spc="-1" dirty="0">
                <a:solidFill>
                  <a:srgbClr val="000000"/>
                </a:solidFill>
                <a:uFill>
                  <a:solidFill>
                    <a:srgbClr val="FFFFFF"/>
                  </a:solidFill>
                </a:uFill>
                <a:latin typeface="Arial"/>
                <a:ea typeface="DejaVu Sans"/>
              </a:rPr>
              <a:t>Mehr als die Hälfte der Flüchtlinge kommt aus Syrien, Afghanistan oder Somalia</a:t>
            </a:r>
            <a:endParaRPr lang="de-DE" sz="1800" b="0" strike="noStrike" spc="-1" dirty="0">
              <a:solidFill>
                <a:srgbClr val="000000"/>
              </a:solidFill>
              <a:uFill>
                <a:solidFill>
                  <a:srgbClr val="FFFFFF"/>
                </a:solidFill>
              </a:uFill>
              <a:latin typeface="Arial"/>
            </a:endParaRPr>
          </a:p>
          <a:p>
            <a:pPr>
              <a:lnSpc>
                <a:spcPct val="93000"/>
              </a:lnSpc>
            </a:pPr>
            <a:endParaRPr lang="de-DE" sz="1800" b="0" strike="noStrike" spc="-1" dirty="0">
              <a:solidFill>
                <a:srgbClr val="000000"/>
              </a:solidFill>
              <a:uFill>
                <a:solidFill>
                  <a:srgbClr val="FFFFFF"/>
                </a:solidFill>
              </a:uFill>
              <a:latin typeface="Arial"/>
            </a:endParaRPr>
          </a:p>
        </p:txBody>
      </p:sp>
      <p:sp>
        <p:nvSpPr>
          <p:cNvPr id="92" name="CustomShape 3"/>
          <p:cNvSpPr/>
          <p:nvPr/>
        </p:nvSpPr>
        <p:spPr>
          <a:xfrm>
            <a:off x="502920" y="6743160"/>
            <a:ext cx="8866800" cy="284760"/>
          </a:xfrm>
          <a:prstGeom prst="rect">
            <a:avLst/>
          </a:prstGeom>
          <a:noFill/>
          <a:ln>
            <a:noFill/>
          </a:ln>
        </p:spPr>
        <p:style>
          <a:lnRef idx="0">
            <a:scrgbClr r="0" g="0" b="0"/>
          </a:lnRef>
          <a:fillRef idx="0">
            <a:scrgbClr r="0" g="0" b="0"/>
          </a:fillRef>
          <a:effectRef idx="0">
            <a:scrgbClr r="0" g="0" b="0"/>
          </a:effectRef>
          <a:fontRef idx="minor"/>
        </p:style>
        <p:txBody>
          <a:bodyPr lIns="0" tIns="28080" rIns="0" bIns="0"/>
          <a:lstStyle/>
          <a:p>
            <a:pPr>
              <a:lnSpc>
                <a:spcPct val="93000"/>
              </a:lnSpc>
            </a:pPr>
            <a:r>
              <a:rPr lang="de-DE" sz="1400" b="0" strike="noStrike" spc="-1" dirty="0">
                <a:solidFill>
                  <a:srgbClr val="000000"/>
                </a:solidFill>
                <a:uFill>
                  <a:solidFill>
                    <a:srgbClr val="FFFFFF"/>
                  </a:solidFill>
                </a:uFill>
                <a:latin typeface="Arial"/>
                <a:ea typeface="DejaVu Sans"/>
              </a:rPr>
              <a:t>Quelle: UNHCR Jahresstatistik </a:t>
            </a:r>
            <a:r>
              <a:rPr lang="de-DE" sz="1400" b="0" strike="noStrike" spc="-1" dirty="0" smtClean="0">
                <a:solidFill>
                  <a:srgbClr val="000000"/>
                </a:solidFill>
                <a:uFill>
                  <a:solidFill>
                    <a:srgbClr val="FFFFFF"/>
                  </a:solidFill>
                </a:uFill>
                <a:latin typeface="Arial"/>
                <a:ea typeface="DejaVu Sans"/>
              </a:rPr>
              <a:t>2016</a:t>
            </a:r>
            <a:endParaRPr lang="de-DE" sz="1800" b="0" strike="noStrike" spc="-1" dirty="0">
              <a:solidFill>
                <a:srgbClr val="000000"/>
              </a:solidFill>
              <a:uFill>
                <a:solidFill>
                  <a:srgbClr val="FFFFFF"/>
                </a:solidFill>
              </a:uFill>
              <a:latin typeface="Arial"/>
            </a:endParaRPr>
          </a:p>
        </p:txBody>
      </p:sp>
      <p:sp>
        <p:nvSpPr>
          <p:cNvPr id="93" name="CustomShape 4"/>
          <p:cNvSpPr/>
          <p:nvPr/>
        </p:nvSpPr>
        <p:spPr>
          <a:xfrm>
            <a:off x="8186040" y="7120800"/>
            <a:ext cx="1082160" cy="3999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lstStyle/>
          <a:p>
            <a:pPr>
              <a:lnSpc>
                <a:spcPct val="100000"/>
              </a:lnSpc>
            </a:pPr>
            <a:fld id="{E5C3874E-E5AA-4844-A784-DA368AE84AAB}" type="slidenum">
              <a:rPr lang="de-DE" sz="1400" b="1" strike="noStrike" spc="-1">
                <a:solidFill>
                  <a:srgbClr val="FFFFFF"/>
                </a:solidFill>
                <a:uFill>
                  <a:solidFill>
                    <a:srgbClr val="FFFFFF"/>
                  </a:solidFill>
                </a:uFill>
                <a:latin typeface="Arial"/>
                <a:ea typeface="MS PGothic"/>
              </a:rPr>
              <a:t>3</a:t>
            </a:fld>
            <a:endParaRPr lang="de-DE" sz="1800" b="0" strike="noStrike" spc="-1">
              <a:solidFill>
                <a:srgbClr val="000000"/>
              </a:solidFill>
              <a:uFill>
                <a:solidFill>
                  <a:srgbClr val="FFFFFF"/>
                </a:solidFill>
              </a:uFill>
              <a:latin typeface="Arial"/>
            </a:endParaRPr>
          </a:p>
        </p:txBody>
      </p:sp>
    </p:spTree>
  </p:cSld>
  <p:clrMapOvr>
    <a:masterClrMapping/>
  </p:clrMapOvr>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 name="CustomShape 1"/>
          <p:cNvSpPr/>
          <p:nvPr/>
        </p:nvSpPr>
        <p:spPr>
          <a:xfrm>
            <a:off x="0" y="301680"/>
            <a:ext cx="10078200" cy="1185480"/>
          </a:xfrm>
          <a:prstGeom prst="rect">
            <a:avLst/>
          </a:prstGeom>
          <a:solidFill>
            <a:srgbClr val="FAD9CD"/>
          </a:solidFill>
          <a:ln>
            <a:noFill/>
          </a:ln>
        </p:spPr>
        <p:style>
          <a:lnRef idx="0">
            <a:scrgbClr r="0" g="0" b="0"/>
          </a:lnRef>
          <a:fillRef idx="0">
            <a:scrgbClr r="0" g="0" b="0"/>
          </a:fillRef>
          <a:effectRef idx="0">
            <a:scrgbClr r="0" g="0" b="0"/>
          </a:effectRef>
          <a:fontRef idx="minor"/>
        </p:style>
        <p:txBody>
          <a:bodyPr lIns="0" tIns="38880" rIns="0" bIns="0" anchor="ctr"/>
          <a:lstStyle/>
          <a:p>
            <a:pPr algn="ctr">
              <a:lnSpc>
                <a:spcPct val="93000"/>
              </a:lnSpc>
            </a:pPr>
            <a:r>
              <a:rPr lang="de-DE" sz="4400" b="0" strike="noStrike" spc="-1">
                <a:solidFill>
                  <a:srgbClr val="DF6C5D"/>
                </a:solidFill>
                <a:uFill>
                  <a:solidFill>
                    <a:srgbClr val="FFFFFF"/>
                  </a:solidFill>
                </a:uFill>
                <a:latin typeface="Arial"/>
                <a:ea typeface="DejaVu Sans"/>
              </a:rPr>
              <a:t>Flüchtlinge in Brandenburg </a:t>
            </a:r>
            <a:endParaRPr lang="de-DE" sz="1800" b="0" strike="noStrike" spc="-1">
              <a:solidFill>
                <a:srgbClr val="000000"/>
              </a:solidFill>
              <a:uFill>
                <a:solidFill>
                  <a:srgbClr val="FFFFFF"/>
                </a:solidFill>
              </a:uFill>
              <a:latin typeface="Arial"/>
            </a:endParaRPr>
          </a:p>
        </p:txBody>
      </p:sp>
      <p:sp>
        <p:nvSpPr>
          <p:cNvPr id="157" name="CustomShape 2"/>
          <p:cNvSpPr/>
          <p:nvPr/>
        </p:nvSpPr>
        <p:spPr>
          <a:xfrm>
            <a:off x="720720" y="6767640"/>
            <a:ext cx="8420760" cy="429120"/>
          </a:xfrm>
          <a:prstGeom prst="rect">
            <a:avLst/>
          </a:prstGeom>
          <a:noFill/>
          <a:ln>
            <a:noFill/>
          </a:ln>
        </p:spPr>
        <p:style>
          <a:lnRef idx="0">
            <a:scrgbClr r="0" g="0" b="0"/>
          </a:lnRef>
          <a:fillRef idx="0">
            <a:scrgbClr r="0" g="0" b="0"/>
          </a:fillRef>
          <a:effectRef idx="0">
            <a:scrgbClr r="0" g="0" b="0"/>
          </a:effectRef>
          <a:fontRef idx="minor"/>
        </p:style>
        <p:txBody>
          <a:bodyPr lIns="0" tIns="28080" rIns="0" bIns="0"/>
          <a:lstStyle/>
          <a:p>
            <a:pPr>
              <a:lnSpc>
                <a:spcPct val="100000"/>
              </a:lnSpc>
            </a:pPr>
            <a:endParaRPr lang="de-DE" sz="1800" b="0" strike="noStrike" spc="-1">
              <a:solidFill>
                <a:srgbClr val="000000"/>
              </a:solidFill>
              <a:uFill>
                <a:solidFill>
                  <a:srgbClr val="FFFFFF"/>
                </a:solidFill>
              </a:uFill>
              <a:latin typeface="Arial"/>
            </a:endParaRPr>
          </a:p>
          <a:p>
            <a:pPr>
              <a:lnSpc>
                <a:spcPct val="100000"/>
              </a:lnSpc>
            </a:pPr>
            <a:endParaRPr lang="de-DE" sz="1800" b="0" strike="noStrike" spc="-1">
              <a:solidFill>
                <a:srgbClr val="000000"/>
              </a:solidFill>
              <a:uFill>
                <a:solidFill>
                  <a:srgbClr val="FFFFFF"/>
                </a:solidFill>
              </a:uFill>
              <a:latin typeface="Arial"/>
            </a:endParaRPr>
          </a:p>
          <a:p>
            <a:pPr>
              <a:lnSpc>
                <a:spcPct val="100000"/>
              </a:lnSpc>
            </a:pPr>
            <a:endParaRPr lang="de-DE" sz="1800" b="0" strike="noStrike" spc="-1">
              <a:solidFill>
                <a:srgbClr val="000000"/>
              </a:solidFill>
              <a:uFill>
                <a:solidFill>
                  <a:srgbClr val="FFFFFF"/>
                </a:solidFill>
              </a:uFill>
              <a:latin typeface="Arial"/>
            </a:endParaRPr>
          </a:p>
          <a:p>
            <a:pPr>
              <a:lnSpc>
                <a:spcPct val="100000"/>
              </a:lnSpc>
            </a:pPr>
            <a:endParaRPr lang="de-DE" sz="1800" b="0" strike="noStrike" spc="-1">
              <a:solidFill>
                <a:srgbClr val="000000"/>
              </a:solidFill>
              <a:uFill>
                <a:solidFill>
                  <a:srgbClr val="FFFFFF"/>
                </a:solidFill>
              </a:uFill>
              <a:latin typeface="Arial"/>
            </a:endParaRPr>
          </a:p>
        </p:txBody>
      </p:sp>
      <p:sp>
        <p:nvSpPr>
          <p:cNvPr id="158" name="CustomShape 3"/>
          <p:cNvSpPr/>
          <p:nvPr/>
        </p:nvSpPr>
        <p:spPr>
          <a:xfrm>
            <a:off x="8186040" y="7120800"/>
            <a:ext cx="1082160" cy="3999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lstStyle/>
          <a:p>
            <a:pPr>
              <a:lnSpc>
                <a:spcPct val="100000"/>
              </a:lnSpc>
            </a:pPr>
            <a:fld id="{AA46D97A-6075-441D-B26A-D1187162B2A4}" type="slidenum">
              <a:rPr lang="de-DE" sz="1400" b="1" strike="noStrike" spc="-1">
                <a:solidFill>
                  <a:srgbClr val="FFFFFF"/>
                </a:solidFill>
                <a:uFill>
                  <a:solidFill>
                    <a:srgbClr val="FFFFFF"/>
                  </a:solidFill>
                </a:uFill>
                <a:latin typeface="Arial"/>
                <a:ea typeface="MS PGothic"/>
              </a:rPr>
              <a:t>30</a:t>
            </a:fld>
            <a:endParaRPr lang="de-DE" sz="1800" b="0" strike="noStrike" spc="-1">
              <a:solidFill>
                <a:srgbClr val="000000"/>
              </a:solidFill>
              <a:uFill>
                <a:solidFill>
                  <a:srgbClr val="FFFFFF"/>
                </a:solidFill>
              </a:uFill>
              <a:latin typeface="Arial"/>
            </a:endParaRPr>
          </a:p>
        </p:txBody>
      </p:sp>
      <p:graphicFrame>
        <p:nvGraphicFramePr>
          <p:cNvPr id="159" name="Diagramm 158"/>
          <p:cNvGraphicFramePr/>
          <p:nvPr/>
        </p:nvGraphicFramePr>
        <p:xfrm>
          <a:off x="1481040" y="1641240"/>
          <a:ext cx="5718600" cy="4910400"/>
        </p:xfrm>
        <a:graphic>
          <a:graphicData uri="http://schemas.openxmlformats.org/drawingml/2006/chart">
            <c:chart xmlns:c="http://schemas.openxmlformats.org/drawingml/2006/chart" xmlns:r="http://schemas.openxmlformats.org/officeDocument/2006/relationships" r:id="rId3"/>
          </a:graphicData>
        </a:graphic>
      </p:graphicFrame>
      <p:sp>
        <p:nvSpPr>
          <p:cNvPr id="160" name="CustomShape 4"/>
          <p:cNvSpPr/>
          <p:nvPr/>
        </p:nvSpPr>
        <p:spPr>
          <a:xfrm>
            <a:off x="424543" y="2087999"/>
            <a:ext cx="9079097" cy="4231157"/>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r>
              <a:rPr lang="de-DE" sz="2800" b="0" strike="noStrike" spc="-1" dirty="0">
                <a:solidFill>
                  <a:srgbClr val="000000"/>
                </a:solidFill>
                <a:uFill>
                  <a:solidFill>
                    <a:srgbClr val="FFFFFF"/>
                  </a:solidFill>
                </a:uFill>
                <a:latin typeface="Arial"/>
              </a:rPr>
              <a:t>31.3.2017 lebten in Brandenburg:</a:t>
            </a:r>
          </a:p>
          <a:p>
            <a:endParaRPr lang="de-DE" sz="2800" spc="-1" dirty="0">
              <a:solidFill>
                <a:srgbClr val="000000"/>
              </a:solidFill>
              <a:uFill>
                <a:solidFill>
                  <a:srgbClr val="FFFFFF"/>
                </a:solidFill>
              </a:uFill>
              <a:latin typeface="Arial"/>
            </a:endParaRPr>
          </a:p>
          <a:p>
            <a:r>
              <a:rPr lang="de-DE" sz="2800" b="0" strike="noStrike" spc="-1" dirty="0">
                <a:solidFill>
                  <a:srgbClr val="000000"/>
                </a:solidFill>
                <a:uFill>
                  <a:solidFill>
                    <a:srgbClr val="FFFFFF"/>
                  </a:solidFill>
                </a:uFill>
                <a:latin typeface="Arial"/>
              </a:rPr>
              <a:t>16.809 Flüchtlinge mit Aufenthaltserlaubnis</a:t>
            </a:r>
          </a:p>
          <a:p>
            <a:r>
              <a:rPr lang="de-DE" sz="2800" spc="-1" dirty="0">
                <a:solidFill>
                  <a:srgbClr val="000000"/>
                </a:solidFill>
                <a:uFill>
                  <a:solidFill>
                    <a:srgbClr val="FFFFFF"/>
                  </a:solidFill>
                </a:uFill>
                <a:latin typeface="Arial"/>
              </a:rPr>
              <a:t>5.177   Flüchtlinge mit Duldung</a:t>
            </a:r>
          </a:p>
          <a:p>
            <a:r>
              <a:rPr lang="de-DE" sz="2800" b="0" strike="noStrike" spc="-1" dirty="0">
                <a:solidFill>
                  <a:srgbClr val="000000"/>
                </a:solidFill>
                <a:uFill>
                  <a:solidFill>
                    <a:srgbClr val="FFFFFF"/>
                  </a:solidFill>
                </a:uFill>
                <a:latin typeface="Arial"/>
              </a:rPr>
              <a:t>12.199 Flüchtlinge im Asylverfahren  	(Aufenthaltsgestattung)</a:t>
            </a:r>
          </a:p>
          <a:p>
            <a:endParaRPr lang="de-DE" sz="2800" spc="-1" dirty="0">
              <a:solidFill>
                <a:srgbClr val="000000"/>
              </a:solidFill>
              <a:uFill>
                <a:solidFill>
                  <a:srgbClr val="FFFFFF"/>
                </a:solidFill>
              </a:uFill>
              <a:latin typeface="Arial"/>
            </a:endParaRPr>
          </a:p>
          <a:p>
            <a:r>
              <a:rPr lang="de-DE" sz="2800" b="0" strike="noStrike" spc="-1" dirty="0">
                <a:solidFill>
                  <a:srgbClr val="000000"/>
                </a:solidFill>
                <a:uFill>
                  <a:solidFill>
                    <a:srgbClr val="FFFFFF"/>
                  </a:solidFill>
                </a:uFill>
                <a:latin typeface="Arial"/>
              </a:rPr>
              <a:t>1,4% der Brandenburger Bevölkerung</a:t>
            </a:r>
          </a:p>
          <a:p>
            <a:endParaRPr lang="de-DE" sz="1800" b="0" strike="noStrike" spc="-1" dirty="0">
              <a:solidFill>
                <a:srgbClr val="000000"/>
              </a:solidFill>
              <a:uFill>
                <a:solidFill>
                  <a:srgbClr val="FFFFFF"/>
                </a:solidFill>
              </a:uFill>
              <a:latin typeface="Arial"/>
            </a:endParaRPr>
          </a:p>
        </p:txBody>
      </p:sp>
    </p:spTree>
    <p:extLst>
      <p:ext uri="{BB962C8B-B14F-4D97-AF65-F5344CB8AC3E}">
        <p14:creationId xmlns:p14="http://schemas.microsoft.com/office/powerpoint/2010/main" val="2492271953"/>
      </p:ext>
    </p:extLst>
  </p:cSld>
  <p:clrMapOvr>
    <a:masterClrMapping/>
  </p:clrMapOvr>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39" name="CustomShape 1"/>
          <p:cNvSpPr/>
          <p:nvPr/>
        </p:nvSpPr>
        <p:spPr>
          <a:xfrm>
            <a:off x="4320" y="248760"/>
            <a:ext cx="10073880" cy="1185480"/>
          </a:xfrm>
          <a:prstGeom prst="rect">
            <a:avLst/>
          </a:prstGeom>
          <a:solidFill>
            <a:srgbClr val="FAD9CD"/>
          </a:solidFill>
          <a:ln>
            <a:noFill/>
          </a:ln>
        </p:spPr>
        <p:style>
          <a:lnRef idx="0">
            <a:scrgbClr r="0" g="0" b="0"/>
          </a:lnRef>
          <a:fillRef idx="0">
            <a:scrgbClr r="0" g="0" b="0"/>
          </a:fillRef>
          <a:effectRef idx="0">
            <a:scrgbClr r="0" g="0" b="0"/>
          </a:effectRef>
          <a:fontRef idx="minor"/>
        </p:style>
        <p:txBody>
          <a:bodyPr lIns="0" tIns="38880" rIns="0" bIns="0" anchor="ctr"/>
          <a:lstStyle/>
          <a:p>
            <a:pPr algn="ctr">
              <a:lnSpc>
                <a:spcPct val="93000"/>
              </a:lnSpc>
            </a:pPr>
            <a:r>
              <a:rPr lang="de-DE" sz="4400" b="0" strike="noStrike" spc="-1">
                <a:solidFill>
                  <a:srgbClr val="DF6C5D"/>
                </a:solidFill>
                <a:uFill>
                  <a:solidFill>
                    <a:srgbClr val="FFFFFF"/>
                  </a:solidFill>
                </a:uFill>
                <a:latin typeface="Arial"/>
                <a:ea typeface="DejaVu Sans"/>
              </a:rPr>
              <a:t>Erstaufnahme in Brandenburg</a:t>
            </a:r>
            <a:endParaRPr lang="de-DE" sz="1800" b="0" strike="noStrike" spc="-1">
              <a:solidFill>
                <a:srgbClr val="000000"/>
              </a:solidFill>
              <a:uFill>
                <a:solidFill>
                  <a:srgbClr val="FFFFFF"/>
                </a:solidFill>
              </a:uFill>
              <a:latin typeface="Arial"/>
            </a:endParaRPr>
          </a:p>
        </p:txBody>
      </p:sp>
      <p:sp>
        <p:nvSpPr>
          <p:cNvPr id="140" name="CustomShape 2"/>
          <p:cNvSpPr/>
          <p:nvPr/>
        </p:nvSpPr>
        <p:spPr>
          <a:xfrm>
            <a:off x="502920" y="1768320"/>
            <a:ext cx="8866800" cy="4382280"/>
          </a:xfrm>
          <a:prstGeom prst="rect">
            <a:avLst/>
          </a:prstGeom>
          <a:noFill/>
          <a:ln>
            <a:noFill/>
          </a:ln>
        </p:spPr>
        <p:style>
          <a:lnRef idx="0">
            <a:scrgbClr r="0" g="0" b="0"/>
          </a:lnRef>
          <a:fillRef idx="0">
            <a:scrgbClr r="0" g="0" b="0"/>
          </a:fillRef>
          <a:effectRef idx="0">
            <a:scrgbClr r="0" g="0" b="0"/>
          </a:effectRef>
          <a:fontRef idx="minor"/>
        </p:style>
        <p:txBody>
          <a:bodyPr lIns="0" tIns="28080" rIns="0" bIns="0"/>
          <a:lstStyle/>
          <a:p>
            <a:pPr>
              <a:lnSpc>
                <a:spcPct val="93000"/>
              </a:lnSpc>
            </a:pPr>
            <a:endParaRPr lang="de-DE" sz="1800" b="0" strike="noStrike" spc="-1">
              <a:solidFill>
                <a:srgbClr val="000000"/>
              </a:solidFill>
              <a:uFill>
                <a:solidFill>
                  <a:srgbClr val="FFFFFF"/>
                </a:solidFill>
              </a:uFill>
              <a:latin typeface="Arial"/>
            </a:endParaRPr>
          </a:p>
          <a:p>
            <a:pPr>
              <a:lnSpc>
                <a:spcPct val="93000"/>
              </a:lnSpc>
            </a:pPr>
            <a:endParaRPr lang="de-DE" sz="1800" b="0" strike="noStrike" spc="-1">
              <a:solidFill>
                <a:srgbClr val="000000"/>
              </a:solidFill>
              <a:uFill>
                <a:solidFill>
                  <a:srgbClr val="FFFFFF"/>
                </a:solidFill>
              </a:uFill>
              <a:latin typeface="Arial"/>
            </a:endParaRPr>
          </a:p>
          <a:p>
            <a:pPr>
              <a:lnSpc>
                <a:spcPct val="93000"/>
              </a:lnSpc>
            </a:pPr>
            <a:endParaRPr lang="de-DE" sz="1800" b="0" strike="noStrike" spc="-1">
              <a:solidFill>
                <a:srgbClr val="000000"/>
              </a:solidFill>
              <a:uFill>
                <a:solidFill>
                  <a:srgbClr val="FFFFFF"/>
                </a:solidFill>
              </a:uFill>
              <a:latin typeface="Arial"/>
            </a:endParaRPr>
          </a:p>
        </p:txBody>
      </p:sp>
      <p:sp>
        <p:nvSpPr>
          <p:cNvPr id="141" name="CustomShape 3"/>
          <p:cNvSpPr/>
          <p:nvPr/>
        </p:nvSpPr>
        <p:spPr>
          <a:xfrm>
            <a:off x="398160" y="2053800"/>
            <a:ext cx="9285840" cy="478224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nSpc>
                <a:spcPct val="93000"/>
              </a:lnSpc>
            </a:pPr>
            <a:r>
              <a:rPr lang="de-DE" sz="2600" b="0" strike="noStrike" spc="-1" dirty="0">
                <a:solidFill>
                  <a:srgbClr val="000000"/>
                </a:solidFill>
                <a:uFill>
                  <a:solidFill>
                    <a:srgbClr val="FFFFFF"/>
                  </a:solidFill>
                </a:uFill>
                <a:latin typeface="Arial"/>
                <a:ea typeface="DejaVu Sans"/>
              </a:rPr>
              <a:t>Außenstelle des BAMF und die Zentrale Ausländerbehörde (ZABH) von Brandenburg sind in Eisenhüttenstadt. </a:t>
            </a:r>
            <a:endParaRPr lang="de-DE" sz="1800" b="0" strike="noStrike" spc="-1" dirty="0">
              <a:solidFill>
                <a:srgbClr val="000000"/>
              </a:solidFill>
              <a:uFill>
                <a:solidFill>
                  <a:srgbClr val="FFFFFF"/>
                </a:solidFill>
              </a:uFill>
              <a:latin typeface="Arial"/>
            </a:endParaRPr>
          </a:p>
          <a:p>
            <a:pPr>
              <a:lnSpc>
                <a:spcPct val="93000"/>
              </a:lnSpc>
            </a:pPr>
            <a:r>
              <a:rPr lang="de-DE" sz="2600" b="0" strike="noStrike" spc="-1" dirty="0">
                <a:solidFill>
                  <a:srgbClr val="000000"/>
                </a:solidFill>
                <a:uFill>
                  <a:solidFill>
                    <a:srgbClr val="FFFFFF"/>
                  </a:solidFill>
                </a:uFill>
                <a:latin typeface="Arial"/>
                <a:ea typeface="DejaVu Sans"/>
              </a:rPr>
              <a:t>Weitere Außenstellen der ZABH in Frankfurt (Oder), Potsdam, </a:t>
            </a:r>
            <a:r>
              <a:rPr lang="de-DE" sz="2600" b="0" strike="noStrike" spc="-1" dirty="0" err="1">
                <a:solidFill>
                  <a:srgbClr val="000000"/>
                </a:solidFill>
                <a:uFill>
                  <a:solidFill>
                    <a:srgbClr val="FFFFFF"/>
                  </a:solidFill>
                </a:uFill>
                <a:latin typeface="Arial"/>
                <a:ea typeface="DejaVu Sans"/>
              </a:rPr>
              <a:t>Doberlug</a:t>
            </a:r>
            <a:r>
              <a:rPr lang="de-DE" sz="2600" b="0" strike="noStrike" spc="-1" dirty="0">
                <a:solidFill>
                  <a:srgbClr val="000000"/>
                </a:solidFill>
                <a:uFill>
                  <a:solidFill>
                    <a:srgbClr val="FFFFFF"/>
                  </a:solidFill>
                </a:uFill>
                <a:latin typeface="Arial"/>
                <a:ea typeface="DejaVu Sans"/>
              </a:rPr>
              <a:t>-Kirchhain (EE), </a:t>
            </a:r>
            <a:r>
              <a:rPr lang="de-DE" sz="2600" b="0" strike="noStrike" spc="-1" dirty="0" err="1">
                <a:solidFill>
                  <a:srgbClr val="000000"/>
                </a:solidFill>
                <a:uFill>
                  <a:solidFill>
                    <a:srgbClr val="FFFFFF"/>
                  </a:solidFill>
                </a:uFill>
                <a:latin typeface="Arial"/>
                <a:ea typeface="DejaVu Sans"/>
              </a:rPr>
              <a:t>Wünsdorf</a:t>
            </a:r>
            <a:r>
              <a:rPr lang="de-DE" sz="2600" b="0" strike="noStrike" spc="-1" dirty="0">
                <a:solidFill>
                  <a:srgbClr val="000000"/>
                </a:solidFill>
                <a:uFill>
                  <a:solidFill>
                    <a:srgbClr val="FFFFFF"/>
                  </a:solidFill>
                </a:uFill>
                <a:latin typeface="Arial"/>
                <a:ea typeface="DejaVu Sans"/>
              </a:rPr>
              <a:t> (TF), Schönefeld</a:t>
            </a:r>
            <a:endParaRPr lang="de-DE" sz="1800" b="0" strike="noStrike" spc="-1" dirty="0">
              <a:solidFill>
                <a:srgbClr val="000000"/>
              </a:solidFill>
              <a:uFill>
                <a:solidFill>
                  <a:srgbClr val="FFFFFF"/>
                </a:solidFill>
              </a:uFill>
              <a:latin typeface="Arial"/>
            </a:endParaRPr>
          </a:p>
          <a:p>
            <a:pPr>
              <a:lnSpc>
                <a:spcPct val="93000"/>
              </a:lnSpc>
            </a:pPr>
            <a:endParaRPr lang="de-DE" sz="2600" b="0" strike="noStrike" spc="-1" dirty="0">
              <a:solidFill>
                <a:srgbClr val="000000"/>
              </a:solidFill>
              <a:uFill>
                <a:solidFill>
                  <a:srgbClr val="FFFFFF"/>
                </a:solidFill>
              </a:uFill>
              <a:latin typeface="Arial"/>
              <a:ea typeface="DejaVu Sans"/>
            </a:endParaRPr>
          </a:p>
          <a:p>
            <a:pPr>
              <a:lnSpc>
                <a:spcPct val="93000"/>
              </a:lnSpc>
            </a:pPr>
            <a:r>
              <a:rPr lang="de-DE" sz="2600" b="0" strike="noStrike" spc="-1" dirty="0">
                <a:solidFill>
                  <a:srgbClr val="000000"/>
                </a:solidFill>
                <a:uFill>
                  <a:solidFill>
                    <a:srgbClr val="FFFFFF"/>
                  </a:solidFill>
                </a:uFill>
                <a:latin typeface="Arial"/>
                <a:ea typeface="DejaVu Sans"/>
              </a:rPr>
              <a:t>Derzeitige Kapazität der ZABH: 3.300 Plätze</a:t>
            </a:r>
          </a:p>
          <a:p>
            <a:pPr>
              <a:lnSpc>
                <a:spcPct val="93000"/>
              </a:lnSpc>
            </a:pPr>
            <a:endParaRPr lang="de-DE" sz="2600" spc="-1" dirty="0">
              <a:solidFill>
                <a:srgbClr val="000000"/>
              </a:solidFill>
              <a:uFill>
                <a:solidFill>
                  <a:srgbClr val="FFFFFF"/>
                </a:solidFill>
              </a:uFill>
              <a:latin typeface="Arial"/>
            </a:endParaRPr>
          </a:p>
          <a:p>
            <a:pPr>
              <a:lnSpc>
                <a:spcPct val="93000"/>
              </a:lnSpc>
            </a:pPr>
            <a:r>
              <a:rPr lang="de-DE" sz="2600" b="0" strike="noStrike" spc="-1" dirty="0">
                <a:solidFill>
                  <a:srgbClr val="000000"/>
                </a:solidFill>
                <a:uFill>
                  <a:solidFill>
                    <a:srgbClr val="FFFFFF"/>
                  </a:solidFill>
                </a:uFill>
                <a:latin typeface="Arial"/>
              </a:rPr>
              <a:t>Davon waren im Februar 2017 etwa 50% nicht belegt.</a:t>
            </a:r>
            <a:endParaRPr lang="de-DE" sz="1800" b="0" strike="noStrike" spc="-1" dirty="0">
              <a:solidFill>
                <a:srgbClr val="000000"/>
              </a:solidFill>
              <a:uFill>
                <a:solidFill>
                  <a:srgbClr val="FFFFFF"/>
                </a:solidFill>
              </a:uFill>
              <a:latin typeface="Arial"/>
            </a:endParaRPr>
          </a:p>
          <a:p>
            <a:pPr>
              <a:lnSpc>
                <a:spcPct val="93000"/>
              </a:lnSpc>
            </a:pPr>
            <a:endParaRPr lang="de-DE" sz="1800" b="0" strike="noStrike" spc="-1" dirty="0">
              <a:solidFill>
                <a:srgbClr val="000000"/>
              </a:solidFill>
              <a:uFill>
                <a:solidFill>
                  <a:srgbClr val="FFFFFF"/>
                </a:solidFill>
              </a:uFill>
              <a:latin typeface="Arial"/>
            </a:endParaRPr>
          </a:p>
          <a:p>
            <a:pPr>
              <a:lnSpc>
                <a:spcPct val="93000"/>
              </a:lnSpc>
            </a:pPr>
            <a:r>
              <a:rPr lang="de-DE" sz="2600" b="0" strike="noStrike" spc="-1" dirty="0">
                <a:solidFill>
                  <a:srgbClr val="000000"/>
                </a:solidFill>
                <a:uFill>
                  <a:solidFill>
                    <a:srgbClr val="FFFFFF"/>
                  </a:solidFill>
                </a:uFill>
                <a:latin typeface="Arial"/>
                <a:ea typeface="DejaVu Sans"/>
              </a:rPr>
              <a:t>Zuständig für die Erstaufnahme ist das Brandenburger Innenministerium</a:t>
            </a:r>
            <a:endParaRPr lang="de-DE" sz="1800" b="0" strike="noStrike" spc="-1" dirty="0">
              <a:solidFill>
                <a:srgbClr val="000000"/>
              </a:solidFill>
              <a:uFill>
                <a:solidFill>
                  <a:srgbClr val="FFFFFF"/>
                </a:solidFill>
              </a:uFill>
              <a:latin typeface="Arial"/>
            </a:endParaRPr>
          </a:p>
          <a:p>
            <a:pPr>
              <a:lnSpc>
                <a:spcPct val="93000"/>
              </a:lnSpc>
            </a:pPr>
            <a:endParaRPr lang="de-DE" sz="1800" b="0" strike="noStrike" spc="-1" dirty="0">
              <a:solidFill>
                <a:srgbClr val="000000"/>
              </a:solidFill>
              <a:uFill>
                <a:solidFill>
                  <a:srgbClr val="FFFFFF"/>
                </a:solidFill>
              </a:uFill>
              <a:latin typeface="Arial"/>
            </a:endParaRPr>
          </a:p>
        </p:txBody>
      </p:sp>
      <p:sp>
        <p:nvSpPr>
          <p:cNvPr id="142" name="CustomShape 4"/>
          <p:cNvSpPr/>
          <p:nvPr/>
        </p:nvSpPr>
        <p:spPr>
          <a:xfrm>
            <a:off x="8186040" y="7120800"/>
            <a:ext cx="1082160" cy="3999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lstStyle/>
          <a:p>
            <a:pPr>
              <a:lnSpc>
                <a:spcPct val="100000"/>
              </a:lnSpc>
            </a:pPr>
            <a:fld id="{BE2C8B4B-D649-4666-8AAF-8219C73D081D}" type="slidenum">
              <a:rPr lang="de-DE" sz="1400" b="1" strike="noStrike" spc="-1">
                <a:solidFill>
                  <a:srgbClr val="FFFFFF"/>
                </a:solidFill>
                <a:uFill>
                  <a:solidFill>
                    <a:srgbClr val="FFFFFF"/>
                  </a:solidFill>
                </a:uFill>
                <a:latin typeface="Arial"/>
                <a:ea typeface="MS PGothic"/>
              </a:rPr>
              <a:t>31</a:t>
            </a:fld>
            <a:endParaRPr lang="de-DE" sz="1800" b="0" strike="noStrike" spc="-1">
              <a:solidFill>
                <a:srgbClr val="000000"/>
              </a:solidFill>
              <a:uFill>
                <a:solidFill>
                  <a:srgbClr val="FFFFFF"/>
                </a:solidFill>
              </a:uFill>
              <a:latin typeface="Arial"/>
            </a:endParaRPr>
          </a:p>
        </p:txBody>
      </p:sp>
    </p:spTree>
  </p:cSld>
  <p:clrMapOvr>
    <a:masterClrMapping/>
  </p:clrMapOvr>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43" name="CustomShape 1"/>
          <p:cNvSpPr/>
          <p:nvPr/>
        </p:nvSpPr>
        <p:spPr>
          <a:xfrm>
            <a:off x="0" y="301680"/>
            <a:ext cx="10073880" cy="1185480"/>
          </a:xfrm>
          <a:prstGeom prst="rect">
            <a:avLst/>
          </a:prstGeom>
          <a:solidFill>
            <a:srgbClr val="FAD9CD"/>
          </a:solidFill>
          <a:ln>
            <a:noFill/>
          </a:ln>
        </p:spPr>
        <p:style>
          <a:lnRef idx="0">
            <a:scrgbClr r="0" g="0" b="0"/>
          </a:lnRef>
          <a:fillRef idx="0">
            <a:scrgbClr r="0" g="0" b="0"/>
          </a:fillRef>
          <a:effectRef idx="0">
            <a:scrgbClr r="0" g="0" b="0"/>
          </a:effectRef>
          <a:fontRef idx="minor"/>
        </p:style>
        <p:txBody>
          <a:bodyPr lIns="0" tIns="38880" rIns="0" bIns="0" anchor="ctr"/>
          <a:lstStyle/>
          <a:p>
            <a:pPr algn="ctr">
              <a:lnSpc>
                <a:spcPct val="93000"/>
              </a:lnSpc>
            </a:pPr>
            <a:r>
              <a:rPr lang="de-DE" sz="4400" b="0" strike="noStrike" spc="-1">
                <a:solidFill>
                  <a:srgbClr val="DF6C5D"/>
                </a:solidFill>
                <a:uFill>
                  <a:solidFill>
                    <a:srgbClr val="FFFFFF"/>
                  </a:solidFill>
                </a:uFill>
                <a:latin typeface="Arial"/>
                <a:ea typeface="DejaVu Sans"/>
              </a:rPr>
              <a:t>Erstaufnahme in Brandenburg</a:t>
            </a:r>
            <a:endParaRPr lang="de-DE" sz="1800" b="0" strike="noStrike" spc="-1">
              <a:solidFill>
                <a:srgbClr val="000000"/>
              </a:solidFill>
              <a:uFill>
                <a:solidFill>
                  <a:srgbClr val="FFFFFF"/>
                </a:solidFill>
              </a:uFill>
              <a:latin typeface="Arial"/>
            </a:endParaRPr>
          </a:p>
        </p:txBody>
      </p:sp>
      <p:sp>
        <p:nvSpPr>
          <p:cNvPr id="144" name="CustomShape 2"/>
          <p:cNvSpPr/>
          <p:nvPr/>
        </p:nvSpPr>
        <p:spPr>
          <a:xfrm>
            <a:off x="502920" y="1768320"/>
            <a:ext cx="8866800" cy="4382280"/>
          </a:xfrm>
          <a:prstGeom prst="rect">
            <a:avLst/>
          </a:prstGeom>
          <a:noFill/>
          <a:ln>
            <a:noFill/>
          </a:ln>
        </p:spPr>
        <p:style>
          <a:lnRef idx="0">
            <a:scrgbClr r="0" g="0" b="0"/>
          </a:lnRef>
          <a:fillRef idx="0">
            <a:scrgbClr r="0" g="0" b="0"/>
          </a:fillRef>
          <a:effectRef idx="0">
            <a:scrgbClr r="0" g="0" b="0"/>
          </a:effectRef>
          <a:fontRef idx="minor"/>
        </p:style>
        <p:txBody>
          <a:bodyPr lIns="0" tIns="28080" rIns="0" bIns="0"/>
          <a:lstStyle/>
          <a:p>
            <a:pPr>
              <a:lnSpc>
                <a:spcPct val="93000"/>
              </a:lnSpc>
            </a:pPr>
            <a:endParaRPr lang="de-DE" sz="1800" b="0" strike="noStrike" spc="-1">
              <a:solidFill>
                <a:srgbClr val="000000"/>
              </a:solidFill>
              <a:uFill>
                <a:solidFill>
                  <a:srgbClr val="FFFFFF"/>
                </a:solidFill>
              </a:uFill>
              <a:latin typeface="Arial"/>
            </a:endParaRPr>
          </a:p>
          <a:p>
            <a:pPr>
              <a:lnSpc>
                <a:spcPct val="93000"/>
              </a:lnSpc>
            </a:pPr>
            <a:endParaRPr lang="de-DE" sz="1800" b="0" strike="noStrike" spc="-1">
              <a:solidFill>
                <a:srgbClr val="000000"/>
              </a:solidFill>
              <a:uFill>
                <a:solidFill>
                  <a:srgbClr val="FFFFFF"/>
                </a:solidFill>
              </a:uFill>
              <a:latin typeface="Arial"/>
            </a:endParaRPr>
          </a:p>
          <a:p>
            <a:pPr>
              <a:lnSpc>
                <a:spcPct val="93000"/>
              </a:lnSpc>
            </a:pPr>
            <a:endParaRPr lang="de-DE" sz="1800" b="0" strike="noStrike" spc="-1">
              <a:solidFill>
                <a:srgbClr val="000000"/>
              </a:solidFill>
              <a:uFill>
                <a:solidFill>
                  <a:srgbClr val="FFFFFF"/>
                </a:solidFill>
              </a:uFill>
              <a:latin typeface="Arial"/>
            </a:endParaRPr>
          </a:p>
        </p:txBody>
      </p:sp>
      <p:sp>
        <p:nvSpPr>
          <p:cNvPr id="145" name="CustomShape 3"/>
          <p:cNvSpPr/>
          <p:nvPr/>
        </p:nvSpPr>
        <p:spPr>
          <a:xfrm>
            <a:off x="293400" y="2032200"/>
            <a:ext cx="9285840" cy="51966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r>
              <a:rPr lang="de-DE" sz="2600" b="1" u="sng" strike="noStrike" spc="-1" dirty="0">
                <a:solidFill>
                  <a:srgbClr val="000000"/>
                </a:solidFill>
                <a:uFill>
                  <a:solidFill>
                    <a:srgbClr val="FFFFFF"/>
                  </a:solidFill>
                </a:uFill>
                <a:latin typeface="Arial"/>
                <a:ea typeface="DejaVu Sans"/>
              </a:rPr>
              <a:t>Aufenthaltsdauer:</a:t>
            </a:r>
            <a:endParaRPr lang="de-DE" sz="1800" b="1" strike="noStrike" spc="-1" dirty="0">
              <a:solidFill>
                <a:srgbClr val="000000"/>
              </a:solidFill>
              <a:uFill>
                <a:solidFill>
                  <a:srgbClr val="FFFFFF"/>
                </a:solidFill>
              </a:uFill>
              <a:latin typeface="Arial"/>
            </a:endParaRPr>
          </a:p>
          <a:p>
            <a:pPr>
              <a:lnSpc>
                <a:spcPct val="100000"/>
              </a:lnSpc>
            </a:pPr>
            <a:r>
              <a:rPr lang="de-DE" sz="2600" b="0" strike="noStrike" spc="-1" dirty="0">
                <a:solidFill>
                  <a:srgbClr val="000000"/>
                </a:solidFill>
                <a:uFill>
                  <a:solidFill>
                    <a:srgbClr val="FFFFFF"/>
                  </a:solidFill>
                </a:uFill>
                <a:latin typeface="Arial"/>
                <a:ea typeface="DejaVu Sans"/>
              </a:rPr>
              <a:t>max. 6 Monate. Für Flüchtlinge aus den so genannten sicheren Herkunftsstaaten (z.B. Westbalkan) unbegrenzter Aufenthalt.</a:t>
            </a:r>
            <a:endParaRPr lang="de-DE" sz="1800" b="0" strike="noStrike" spc="-1" dirty="0">
              <a:solidFill>
                <a:srgbClr val="000000"/>
              </a:solidFill>
              <a:uFill>
                <a:solidFill>
                  <a:srgbClr val="FFFFFF"/>
                </a:solidFill>
              </a:uFill>
              <a:latin typeface="Arial"/>
            </a:endParaRPr>
          </a:p>
          <a:p>
            <a:pPr>
              <a:lnSpc>
                <a:spcPct val="100000"/>
              </a:lnSpc>
            </a:pPr>
            <a:r>
              <a:rPr lang="de-DE" sz="2600" b="1" u="sng" strike="noStrike" spc="-1" dirty="0">
                <a:solidFill>
                  <a:srgbClr val="000000"/>
                </a:solidFill>
                <a:uFill>
                  <a:solidFill>
                    <a:srgbClr val="FFFFFF"/>
                  </a:solidFill>
                </a:uFill>
                <a:latin typeface="Arial"/>
                <a:ea typeface="DejaVu Sans"/>
              </a:rPr>
              <a:t>Maßnahmen:</a:t>
            </a:r>
            <a:endParaRPr lang="de-DE" sz="1800" b="1" strike="noStrike" spc="-1" dirty="0">
              <a:solidFill>
                <a:srgbClr val="000000"/>
              </a:solidFill>
              <a:uFill>
                <a:solidFill>
                  <a:srgbClr val="FFFFFF"/>
                </a:solidFill>
              </a:uFill>
              <a:latin typeface="Arial"/>
            </a:endParaRPr>
          </a:p>
          <a:p>
            <a:pPr>
              <a:lnSpc>
                <a:spcPct val="100000"/>
              </a:lnSpc>
            </a:pPr>
            <a:r>
              <a:rPr lang="de-DE" sz="2600" b="0" strike="noStrike" spc="-1" dirty="0">
                <a:solidFill>
                  <a:srgbClr val="000000"/>
                </a:solidFill>
                <a:uFill>
                  <a:solidFill>
                    <a:srgbClr val="FFFFFF"/>
                  </a:solidFill>
                </a:uFill>
                <a:latin typeface="Arial"/>
                <a:ea typeface="DejaVu Sans"/>
              </a:rPr>
              <a:t>Registrierung, Gesundheitscheck, evtl. Anhörung (v.a. Anhörung, um festzustellen, ob ein anderes EU-Land im Rahmen des Dublin-Abkommens für den Asylantrag zuständig ist), Arbeitsverbot, Residenzpflicht</a:t>
            </a:r>
            <a:endParaRPr lang="de-DE" sz="1800" b="0" strike="noStrike" spc="-1" dirty="0">
              <a:solidFill>
                <a:srgbClr val="000000"/>
              </a:solidFill>
              <a:uFill>
                <a:solidFill>
                  <a:srgbClr val="FFFFFF"/>
                </a:solidFill>
              </a:uFill>
              <a:latin typeface="Arial"/>
            </a:endParaRPr>
          </a:p>
          <a:p>
            <a:pPr>
              <a:lnSpc>
                <a:spcPct val="100000"/>
              </a:lnSpc>
            </a:pPr>
            <a:r>
              <a:rPr lang="de-DE" sz="2600" b="1" u="sng" strike="noStrike" spc="-1" dirty="0">
                <a:solidFill>
                  <a:srgbClr val="000000"/>
                </a:solidFill>
                <a:uFill>
                  <a:solidFill>
                    <a:srgbClr val="FFFFFF"/>
                  </a:solidFill>
                </a:uFill>
                <a:latin typeface="Arial"/>
                <a:ea typeface="DejaVu Sans"/>
              </a:rPr>
              <a:t>Versorgung:</a:t>
            </a:r>
            <a:endParaRPr lang="de-DE" sz="1800" b="1" strike="noStrike" spc="-1" dirty="0">
              <a:solidFill>
                <a:srgbClr val="000000"/>
              </a:solidFill>
              <a:uFill>
                <a:solidFill>
                  <a:srgbClr val="FFFFFF"/>
                </a:solidFill>
              </a:uFill>
              <a:latin typeface="Arial"/>
            </a:endParaRPr>
          </a:p>
          <a:p>
            <a:pPr>
              <a:lnSpc>
                <a:spcPct val="100000"/>
              </a:lnSpc>
            </a:pPr>
            <a:r>
              <a:rPr lang="de-DE" sz="2600" b="0" strike="noStrike" spc="-1" dirty="0">
                <a:solidFill>
                  <a:srgbClr val="000000"/>
                </a:solidFill>
                <a:uFill>
                  <a:solidFill>
                    <a:srgbClr val="FFFFFF"/>
                  </a:solidFill>
                </a:uFill>
                <a:latin typeface="Arial"/>
                <a:ea typeface="DejaVu Sans"/>
              </a:rPr>
              <a:t>Zentrale Essensversorgung, gesundheitliche Versorgung</a:t>
            </a:r>
            <a:endParaRPr lang="de-DE" sz="1800" b="0" strike="noStrike" spc="-1" dirty="0">
              <a:solidFill>
                <a:srgbClr val="000000"/>
              </a:solidFill>
              <a:uFill>
                <a:solidFill>
                  <a:srgbClr val="FFFFFF"/>
                </a:solidFill>
              </a:uFill>
              <a:latin typeface="Arial"/>
            </a:endParaRPr>
          </a:p>
        </p:txBody>
      </p:sp>
      <p:sp>
        <p:nvSpPr>
          <p:cNvPr id="146" name="CustomShape 4"/>
          <p:cNvSpPr/>
          <p:nvPr/>
        </p:nvSpPr>
        <p:spPr>
          <a:xfrm>
            <a:off x="8186040" y="7120800"/>
            <a:ext cx="1082160" cy="3999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lstStyle/>
          <a:p>
            <a:pPr>
              <a:lnSpc>
                <a:spcPct val="100000"/>
              </a:lnSpc>
            </a:pPr>
            <a:fld id="{B0EC158E-31F8-4E0D-AADE-9F67F3C10221}" type="slidenum">
              <a:rPr lang="de-DE" sz="1400" b="1" strike="noStrike" spc="-1">
                <a:solidFill>
                  <a:srgbClr val="FFFFFF"/>
                </a:solidFill>
                <a:uFill>
                  <a:solidFill>
                    <a:srgbClr val="FFFFFF"/>
                  </a:solidFill>
                </a:uFill>
                <a:latin typeface="Arial"/>
                <a:ea typeface="MS PGothic"/>
              </a:rPr>
              <a:t>32</a:t>
            </a:fld>
            <a:endParaRPr lang="de-DE" sz="1800" b="0" strike="noStrike" spc="-1">
              <a:solidFill>
                <a:srgbClr val="000000"/>
              </a:solidFill>
              <a:uFill>
                <a:solidFill>
                  <a:srgbClr val="FFFFFF"/>
                </a:solidFill>
              </a:uFill>
              <a:latin typeface="Arial"/>
            </a:endParaRPr>
          </a:p>
        </p:txBody>
      </p:sp>
    </p:spTree>
  </p:cSld>
  <p:clrMapOvr>
    <a:masterClrMapping/>
  </p:clrMapOvr>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51" name="CustomShape 1"/>
          <p:cNvSpPr/>
          <p:nvPr/>
        </p:nvSpPr>
        <p:spPr>
          <a:xfrm>
            <a:off x="0" y="26251"/>
            <a:ext cx="10185400" cy="671120"/>
          </a:xfrm>
          <a:prstGeom prst="rect">
            <a:avLst/>
          </a:prstGeom>
          <a:solidFill>
            <a:srgbClr val="FAD9CD"/>
          </a:solidFill>
          <a:ln>
            <a:noFill/>
          </a:ln>
        </p:spPr>
        <p:style>
          <a:lnRef idx="0">
            <a:scrgbClr r="0" g="0" b="0"/>
          </a:lnRef>
          <a:fillRef idx="0">
            <a:scrgbClr r="0" g="0" b="0"/>
          </a:fillRef>
          <a:effectRef idx="0">
            <a:scrgbClr r="0" g="0" b="0"/>
          </a:effectRef>
          <a:fontRef idx="minor"/>
        </p:style>
        <p:txBody>
          <a:bodyPr lIns="90000" tIns="45000" rIns="90000" bIns="45000"/>
          <a:lstStyle/>
          <a:p>
            <a:pPr algn="ctr">
              <a:lnSpc>
                <a:spcPct val="100000"/>
              </a:lnSpc>
            </a:pPr>
            <a:r>
              <a:rPr lang="de-DE" sz="2800" b="0" strike="noStrike" spc="-1" dirty="0">
                <a:solidFill>
                  <a:srgbClr val="DF6C5D"/>
                </a:solidFill>
                <a:uFill>
                  <a:solidFill>
                    <a:srgbClr val="FFFFFF"/>
                  </a:solidFill>
                </a:uFill>
                <a:latin typeface="Arial"/>
                <a:ea typeface="Arial"/>
              </a:rPr>
              <a:t>Verteilung der Asylsuchenden in Brandenburg</a:t>
            </a:r>
            <a:endParaRPr lang="de-DE" sz="2800" b="0" strike="noStrike" spc="-1" dirty="0">
              <a:solidFill>
                <a:srgbClr val="000000"/>
              </a:solidFill>
              <a:uFill>
                <a:solidFill>
                  <a:srgbClr val="FFFFFF"/>
                </a:solidFill>
              </a:uFill>
              <a:latin typeface="Arial"/>
            </a:endParaRPr>
          </a:p>
        </p:txBody>
      </p:sp>
      <p:sp>
        <p:nvSpPr>
          <p:cNvPr id="5" name="CustomShape 1"/>
          <p:cNvSpPr/>
          <p:nvPr/>
        </p:nvSpPr>
        <p:spPr>
          <a:xfrm>
            <a:off x="0" y="1425240"/>
            <a:ext cx="10078200" cy="680021"/>
          </a:xfrm>
          <a:prstGeom prst="rect">
            <a:avLst/>
          </a:prstGeom>
          <a:solidFill>
            <a:schemeClr val="bg1"/>
          </a:solidFill>
          <a:ln>
            <a:noFill/>
          </a:ln>
        </p:spPr>
        <p:style>
          <a:lnRef idx="0">
            <a:scrgbClr r="0" g="0" b="0"/>
          </a:lnRef>
          <a:fillRef idx="0">
            <a:scrgbClr r="0" g="0" b="0"/>
          </a:fillRef>
          <a:effectRef idx="0">
            <a:scrgbClr r="0" g="0" b="0"/>
          </a:effectRef>
          <a:fontRef idx="minor"/>
        </p:style>
        <p:txBody>
          <a:bodyPr lIns="0" tIns="38880" rIns="0" bIns="0" anchor="ctr"/>
          <a:lstStyle/>
          <a:p>
            <a:pPr algn="ctr">
              <a:lnSpc>
                <a:spcPct val="93000"/>
              </a:lnSpc>
            </a:pPr>
            <a:endParaRPr lang="de-DE" sz="2400" b="0" strike="noStrike" spc="-1" dirty="0">
              <a:solidFill>
                <a:srgbClr val="000000"/>
              </a:solidFill>
              <a:uFill>
                <a:solidFill>
                  <a:srgbClr val="FFFFFF"/>
                </a:solidFill>
              </a:uFill>
              <a:latin typeface="Arial"/>
            </a:endParaRPr>
          </a:p>
        </p:txBody>
      </p:sp>
      <p:sp>
        <p:nvSpPr>
          <p:cNvPr id="152" name="CustomShape 2"/>
          <p:cNvSpPr/>
          <p:nvPr/>
        </p:nvSpPr>
        <p:spPr>
          <a:xfrm>
            <a:off x="8186040" y="7120800"/>
            <a:ext cx="1082160" cy="3999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lstStyle/>
          <a:p>
            <a:pPr>
              <a:lnSpc>
                <a:spcPct val="100000"/>
              </a:lnSpc>
            </a:pPr>
            <a:fld id="{96F328B1-BA83-43F2-9BCD-62C55A6E8F08}" type="slidenum">
              <a:rPr lang="de-DE" sz="1400" b="1" strike="noStrike" spc="-1">
                <a:solidFill>
                  <a:srgbClr val="FFFFFF"/>
                </a:solidFill>
                <a:uFill>
                  <a:solidFill>
                    <a:srgbClr val="FFFFFF"/>
                  </a:solidFill>
                </a:uFill>
                <a:latin typeface="Arial"/>
                <a:ea typeface="MS PGothic"/>
              </a:rPr>
              <a:t>33</a:t>
            </a:fld>
            <a:endParaRPr lang="de-DE" sz="1800" b="0" strike="noStrike" spc="-1">
              <a:solidFill>
                <a:srgbClr val="000000"/>
              </a:solidFill>
              <a:uFill>
                <a:solidFill>
                  <a:srgbClr val="FFFFFF"/>
                </a:solidFill>
              </a:uFill>
              <a:latin typeface="Arial"/>
            </a:endParaRPr>
          </a:p>
        </p:txBody>
      </p:sp>
      <p:graphicFrame>
        <p:nvGraphicFramePr>
          <p:cNvPr id="6" name="Diagramm 5"/>
          <p:cNvGraphicFramePr/>
          <p:nvPr>
            <p:extLst>
              <p:ext uri="{D42A27DB-BD31-4B8C-83A1-F6EECF244321}">
                <p14:modId xmlns:p14="http://schemas.microsoft.com/office/powerpoint/2010/main" val="2468186615"/>
              </p:ext>
            </p:extLst>
          </p:nvPr>
        </p:nvGraphicFramePr>
        <p:xfrm>
          <a:off x="0" y="697371"/>
          <a:ext cx="9764486" cy="6204857"/>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47" name="CustomShape 1"/>
          <p:cNvSpPr/>
          <p:nvPr/>
        </p:nvSpPr>
        <p:spPr>
          <a:xfrm>
            <a:off x="0" y="248760"/>
            <a:ext cx="10073880" cy="1185480"/>
          </a:xfrm>
          <a:prstGeom prst="rect">
            <a:avLst/>
          </a:prstGeom>
          <a:solidFill>
            <a:srgbClr val="FAD9CD"/>
          </a:solidFill>
          <a:ln>
            <a:noFill/>
          </a:ln>
        </p:spPr>
        <p:style>
          <a:lnRef idx="0">
            <a:scrgbClr r="0" g="0" b="0"/>
          </a:lnRef>
          <a:fillRef idx="0">
            <a:scrgbClr r="0" g="0" b="0"/>
          </a:fillRef>
          <a:effectRef idx="0">
            <a:scrgbClr r="0" g="0" b="0"/>
          </a:effectRef>
          <a:fontRef idx="minor"/>
        </p:style>
        <p:txBody>
          <a:bodyPr lIns="0" tIns="38880" rIns="0" bIns="0" anchor="ctr"/>
          <a:lstStyle/>
          <a:p>
            <a:pPr algn="ctr">
              <a:lnSpc>
                <a:spcPct val="93000"/>
              </a:lnSpc>
            </a:pPr>
            <a:r>
              <a:rPr lang="de-DE" sz="4400" b="0" strike="noStrike" spc="-1">
                <a:solidFill>
                  <a:srgbClr val="DF6C5D"/>
                </a:solidFill>
                <a:uFill>
                  <a:solidFill>
                    <a:srgbClr val="FFFFFF"/>
                  </a:solidFill>
                </a:uFill>
                <a:latin typeface="Arial"/>
                <a:ea typeface="DejaVu Sans"/>
              </a:rPr>
              <a:t>Unterbringung in den Landkreisen</a:t>
            </a:r>
            <a:endParaRPr lang="de-DE" sz="1800" b="0" strike="noStrike" spc="-1">
              <a:solidFill>
                <a:srgbClr val="000000"/>
              </a:solidFill>
              <a:uFill>
                <a:solidFill>
                  <a:srgbClr val="FFFFFF"/>
                </a:solidFill>
              </a:uFill>
              <a:latin typeface="Arial"/>
            </a:endParaRPr>
          </a:p>
        </p:txBody>
      </p:sp>
      <p:sp>
        <p:nvSpPr>
          <p:cNvPr id="148" name="CustomShape 2"/>
          <p:cNvSpPr/>
          <p:nvPr/>
        </p:nvSpPr>
        <p:spPr>
          <a:xfrm>
            <a:off x="502920" y="2067120"/>
            <a:ext cx="8866800" cy="5069520"/>
          </a:xfrm>
          <a:prstGeom prst="rect">
            <a:avLst/>
          </a:prstGeom>
          <a:noFill/>
          <a:ln>
            <a:noFill/>
          </a:ln>
        </p:spPr>
        <p:style>
          <a:lnRef idx="0">
            <a:scrgbClr r="0" g="0" b="0"/>
          </a:lnRef>
          <a:fillRef idx="0">
            <a:scrgbClr r="0" g="0" b="0"/>
          </a:fillRef>
          <a:effectRef idx="0">
            <a:scrgbClr r="0" g="0" b="0"/>
          </a:effectRef>
          <a:fontRef idx="minor"/>
        </p:style>
        <p:txBody>
          <a:bodyPr lIns="0" tIns="28080" rIns="0" bIns="0"/>
          <a:lstStyle/>
          <a:p>
            <a:pPr marL="360">
              <a:lnSpc>
                <a:spcPct val="93000"/>
              </a:lnSpc>
              <a:buClr>
                <a:srgbClr val="000000"/>
              </a:buClr>
              <a:buSzPct val="45000"/>
            </a:pPr>
            <a:r>
              <a:rPr lang="de-DE" sz="3200" b="0" strike="noStrike" spc="-1" dirty="0">
                <a:solidFill>
                  <a:srgbClr val="000000"/>
                </a:solidFill>
                <a:uFill>
                  <a:solidFill>
                    <a:srgbClr val="FFFFFF"/>
                  </a:solidFill>
                </a:uFill>
                <a:latin typeface="Arial"/>
                <a:ea typeface="DejaVu Sans"/>
              </a:rPr>
              <a:t>Verteilung der Flüchtlinge nach Zuweisungsschlüssel in die Landkreise</a:t>
            </a:r>
            <a:endParaRPr lang="de-DE" sz="1800" b="0" strike="noStrike" spc="-1" dirty="0">
              <a:solidFill>
                <a:srgbClr val="000000"/>
              </a:solidFill>
              <a:uFill>
                <a:solidFill>
                  <a:srgbClr val="FFFFFF"/>
                </a:solidFill>
              </a:uFill>
              <a:latin typeface="Arial"/>
            </a:endParaRPr>
          </a:p>
          <a:p>
            <a:pPr marL="360">
              <a:lnSpc>
                <a:spcPct val="93000"/>
              </a:lnSpc>
              <a:buClr>
                <a:srgbClr val="000000"/>
              </a:buClr>
              <a:buSzPct val="45000"/>
            </a:pPr>
            <a:endParaRPr lang="de-DE" sz="1800" b="0" strike="noStrike" spc="-1" dirty="0">
              <a:solidFill>
                <a:srgbClr val="000000"/>
              </a:solidFill>
              <a:uFill>
                <a:solidFill>
                  <a:srgbClr val="FFFFFF"/>
                </a:solidFill>
              </a:uFill>
              <a:latin typeface="Arial"/>
            </a:endParaRPr>
          </a:p>
          <a:p>
            <a:pPr>
              <a:lnSpc>
                <a:spcPct val="93000"/>
              </a:lnSpc>
            </a:pPr>
            <a:r>
              <a:rPr lang="de-DE" sz="3200" b="0" strike="noStrike" spc="-1" dirty="0">
                <a:solidFill>
                  <a:srgbClr val="000000"/>
                </a:solidFill>
                <a:uFill>
                  <a:solidFill>
                    <a:srgbClr val="FFFFFF"/>
                  </a:solidFill>
                </a:uFill>
                <a:latin typeface="Arial"/>
                <a:ea typeface="DejaVu Sans"/>
              </a:rPr>
              <a:t>Unterbringung derzeit:</a:t>
            </a:r>
            <a:endParaRPr lang="de-DE" sz="1800" b="0" strike="noStrike" spc="-1" dirty="0">
              <a:solidFill>
                <a:srgbClr val="000000"/>
              </a:solidFill>
              <a:uFill>
                <a:solidFill>
                  <a:srgbClr val="FFFFFF"/>
                </a:solidFill>
              </a:uFill>
              <a:latin typeface="Arial"/>
            </a:endParaRPr>
          </a:p>
          <a:p>
            <a:pPr marL="432000" lvl="1" indent="-215640">
              <a:lnSpc>
                <a:spcPct val="93000"/>
              </a:lnSpc>
              <a:buClr>
                <a:srgbClr val="000000"/>
              </a:buClr>
              <a:buFont typeface="Arial"/>
              <a:buChar char="•"/>
            </a:pPr>
            <a:r>
              <a:rPr lang="de-DE" sz="2800" b="0" strike="noStrike" spc="-1" dirty="0">
                <a:solidFill>
                  <a:srgbClr val="000000"/>
                </a:solidFill>
                <a:uFill>
                  <a:solidFill>
                    <a:srgbClr val="FFFFFF"/>
                  </a:solidFill>
                </a:uFill>
                <a:latin typeface="Arial"/>
                <a:ea typeface="DejaVu Sans"/>
              </a:rPr>
              <a:t>ca.75% in Gemeinschaftsunterkünften (GU) und Wohnverbunden </a:t>
            </a:r>
            <a:endParaRPr lang="de-DE" sz="1800" b="0" strike="noStrike" spc="-1" dirty="0">
              <a:solidFill>
                <a:srgbClr val="000000"/>
              </a:solidFill>
              <a:uFill>
                <a:solidFill>
                  <a:srgbClr val="FFFFFF"/>
                </a:solidFill>
              </a:uFill>
              <a:latin typeface="Arial"/>
            </a:endParaRPr>
          </a:p>
          <a:p>
            <a:pPr marL="432000" lvl="1" indent="-215640">
              <a:lnSpc>
                <a:spcPct val="93000"/>
              </a:lnSpc>
              <a:buClr>
                <a:srgbClr val="000000"/>
              </a:buClr>
              <a:buFont typeface="Arial"/>
              <a:buChar char="•"/>
            </a:pPr>
            <a:r>
              <a:rPr lang="de-DE" sz="2800" b="0" strike="noStrike" spc="-1" dirty="0">
                <a:solidFill>
                  <a:srgbClr val="000000"/>
                </a:solidFill>
                <a:uFill>
                  <a:solidFill>
                    <a:srgbClr val="FFFFFF"/>
                  </a:solidFill>
                </a:uFill>
                <a:latin typeface="Arial"/>
                <a:ea typeface="DejaVu Sans"/>
              </a:rPr>
              <a:t>ca. 25% in Wohnungen</a:t>
            </a:r>
            <a:endParaRPr lang="de-DE" sz="1800" b="0" strike="noStrike" spc="-1" dirty="0">
              <a:solidFill>
                <a:srgbClr val="000000"/>
              </a:solidFill>
              <a:uFill>
                <a:solidFill>
                  <a:srgbClr val="FFFFFF"/>
                </a:solidFill>
              </a:uFill>
              <a:latin typeface="Arial"/>
            </a:endParaRPr>
          </a:p>
          <a:p>
            <a:pPr>
              <a:lnSpc>
                <a:spcPct val="93000"/>
              </a:lnSpc>
            </a:pPr>
            <a:endParaRPr lang="de-DE" sz="1800" b="0" strike="noStrike" spc="-1" dirty="0">
              <a:solidFill>
                <a:srgbClr val="000000"/>
              </a:solidFill>
              <a:uFill>
                <a:solidFill>
                  <a:srgbClr val="FFFFFF"/>
                </a:solidFill>
              </a:uFill>
              <a:latin typeface="Arial"/>
            </a:endParaRPr>
          </a:p>
          <a:p>
            <a:pPr>
              <a:lnSpc>
                <a:spcPct val="93000"/>
              </a:lnSpc>
            </a:pPr>
            <a:r>
              <a:rPr lang="de-DE" sz="3200" b="0" strike="noStrike" spc="-1" dirty="0">
                <a:solidFill>
                  <a:srgbClr val="000000"/>
                </a:solidFill>
                <a:uFill>
                  <a:solidFill>
                    <a:srgbClr val="FFFFFF"/>
                  </a:solidFill>
                </a:uFill>
                <a:latin typeface="Arial"/>
                <a:ea typeface="DejaVu Sans"/>
              </a:rPr>
              <a:t>Mindeststandards: </a:t>
            </a:r>
            <a:endParaRPr lang="de-DE" sz="1800" b="0" strike="noStrike" spc="-1" dirty="0">
              <a:solidFill>
                <a:srgbClr val="000000"/>
              </a:solidFill>
              <a:uFill>
                <a:solidFill>
                  <a:srgbClr val="FFFFFF"/>
                </a:solidFill>
              </a:uFill>
              <a:latin typeface="Arial"/>
            </a:endParaRPr>
          </a:p>
          <a:p>
            <a:pPr marL="432000" lvl="1" indent="-215640">
              <a:lnSpc>
                <a:spcPct val="93000"/>
              </a:lnSpc>
              <a:buClr>
                <a:srgbClr val="000000"/>
              </a:buClr>
              <a:buFont typeface="Arial"/>
              <a:buChar char="•"/>
            </a:pPr>
            <a:r>
              <a:rPr lang="de-DE" sz="2800" b="0" strike="noStrike" spc="-1" dirty="0">
                <a:solidFill>
                  <a:srgbClr val="000000"/>
                </a:solidFill>
                <a:uFill>
                  <a:solidFill>
                    <a:srgbClr val="FFFFFF"/>
                  </a:solidFill>
                </a:uFill>
                <a:latin typeface="Arial"/>
                <a:ea typeface="DejaVu Sans"/>
              </a:rPr>
              <a:t>6qm Wohnfläche pro Person</a:t>
            </a:r>
            <a:endParaRPr lang="de-DE" sz="1800" b="0" strike="noStrike" spc="-1" dirty="0">
              <a:solidFill>
                <a:srgbClr val="000000"/>
              </a:solidFill>
              <a:uFill>
                <a:solidFill>
                  <a:srgbClr val="FFFFFF"/>
                </a:solidFill>
              </a:uFill>
              <a:latin typeface="Arial"/>
            </a:endParaRPr>
          </a:p>
          <a:p>
            <a:pPr marL="432000" lvl="1" indent="-215640">
              <a:lnSpc>
                <a:spcPct val="93000"/>
              </a:lnSpc>
              <a:buClr>
                <a:srgbClr val="000000"/>
              </a:buClr>
              <a:buFont typeface="Arial"/>
              <a:buChar char="•"/>
            </a:pPr>
            <a:r>
              <a:rPr lang="de-DE" sz="2800" b="0" strike="noStrike" spc="-1" dirty="0" err="1">
                <a:solidFill>
                  <a:srgbClr val="000000"/>
                </a:solidFill>
                <a:uFill>
                  <a:solidFill>
                    <a:srgbClr val="FFFFFF"/>
                  </a:solidFill>
                </a:uFill>
                <a:latin typeface="Arial"/>
                <a:ea typeface="DejaVu Sans"/>
              </a:rPr>
              <a:t>sozialarbeiterischer</a:t>
            </a:r>
            <a:r>
              <a:rPr lang="de-DE" sz="2800" b="0" strike="noStrike" spc="-1" dirty="0">
                <a:solidFill>
                  <a:srgbClr val="000000"/>
                </a:solidFill>
                <a:uFill>
                  <a:solidFill>
                    <a:srgbClr val="FFFFFF"/>
                  </a:solidFill>
                </a:uFill>
                <a:latin typeface="Arial"/>
                <a:ea typeface="DejaVu Sans"/>
              </a:rPr>
              <a:t> Betreuungsschlüssel von 1:80</a:t>
            </a:r>
            <a:endParaRPr lang="de-DE" sz="1800" b="0" strike="noStrike" spc="-1" dirty="0">
              <a:solidFill>
                <a:srgbClr val="000000"/>
              </a:solidFill>
              <a:uFill>
                <a:solidFill>
                  <a:srgbClr val="FFFFFF"/>
                </a:solidFill>
              </a:uFill>
              <a:latin typeface="Arial"/>
            </a:endParaRPr>
          </a:p>
        </p:txBody>
      </p:sp>
      <p:sp>
        <p:nvSpPr>
          <p:cNvPr id="149" name="CustomShape 3"/>
          <p:cNvSpPr/>
          <p:nvPr/>
        </p:nvSpPr>
        <p:spPr>
          <a:xfrm>
            <a:off x="8186040" y="7120800"/>
            <a:ext cx="1082160" cy="3999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lstStyle/>
          <a:p>
            <a:pPr>
              <a:lnSpc>
                <a:spcPct val="100000"/>
              </a:lnSpc>
            </a:pPr>
            <a:fld id="{9D522A4C-1C4B-47FE-864D-B891E37E8D77}" type="slidenum">
              <a:rPr lang="de-DE" sz="1400" b="1" strike="noStrike" spc="-1">
                <a:solidFill>
                  <a:srgbClr val="FFFFFF"/>
                </a:solidFill>
                <a:uFill>
                  <a:solidFill>
                    <a:srgbClr val="FFFFFF"/>
                  </a:solidFill>
                </a:uFill>
                <a:latin typeface="Arial"/>
                <a:ea typeface="MS PGothic"/>
              </a:rPr>
              <a:t>34</a:t>
            </a:fld>
            <a:endParaRPr lang="de-DE" sz="1800" b="0" strike="noStrike" spc="-1">
              <a:solidFill>
                <a:srgbClr val="000000"/>
              </a:solidFill>
              <a:uFill>
                <a:solidFill>
                  <a:srgbClr val="FFFFFF"/>
                </a:solidFill>
              </a:uFill>
              <a:latin typeface="Arial"/>
            </a:endParaRPr>
          </a:p>
        </p:txBody>
      </p:sp>
    </p:spTree>
  </p:cSld>
  <p:clrMapOvr>
    <a:masterClrMapping/>
  </p:clrMapOvr>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47" name="CustomShape 1"/>
          <p:cNvSpPr/>
          <p:nvPr/>
        </p:nvSpPr>
        <p:spPr>
          <a:xfrm>
            <a:off x="0" y="248760"/>
            <a:ext cx="10073880" cy="1185480"/>
          </a:xfrm>
          <a:prstGeom prst="rect">
            <a:avLst/>
          </a:prstGeom>
          <a:solidFill>
            <a:srgbClr val="FAD9CD"/>
          </a:solidFill>
          <a:ln>
            <a:noFill/>
          </a:ln>
        </p:spPr>
        <p:style>
          <a:lnRef idx="0">
            <a:scrgbClr r="0" g="0" b="0"/>
          </a:lnRef>
          <a:fillRef idx="0">
            <a:scrgbClr r="0" g="0" b="0"/>
          </a:fillRef>
          <a:effectRef idx="0">
            <a:scrgbClr r="0" g="0" b="0"/>
          </a:effectRef>
          <a:fontRef idx="minor"/>
        </p:style>
        <p:txBody>
          <a:bodyPr lIns="0" tIns="38880" rIns="0" bIns="0" anchor="ctr"/>
          <a:lstStyle/>
          <a:p>
            <a:pPr algn="ctr">
              <a:lnSpc>
                <a:spcPct val="93000"/>
              </a:lnSpc>
            </a:pPr>
            <a:r>
              <a:rPr lang="de-DE" sz="4400" b="0" strike="noStrike" spc="-1">
                <a:solidFill>
                  <a:srgbClr val="DF6C5D"/>
                </a:solidFill>
                <a:uFill>
                  <a:solidFill>
                    <a:srgbClr val="FFFFFF"/>
                  </a:solidFill>
                </a:uFill>
                <a:latin typeface="Arial"/>
                <a:ea typeface="DejaVu Sans"/>
              </a:rPr>
              <a:t>Unterbringung in den Landkreisen</a:t>
            </a:r>
            <a:endParaRPr lang="de-DE" sz="1800" b="0" strike="noStrike" spc="-1">
              <a:solidFill>
                <a:srgbClr val="000000"/>
              </a:solidFill>
              <a:uFill>
                <a:solidFill>
                  <a:srgbClr val="FFFFFF"/>
                </a:solidFill>
              </a:uFill>
              <a:latin typeface="Arial"/>
            </a:endParaRPr>
          </a:p>
        </p:txBody>
      </p:sp>
      <p:sp>
        <p:nvSpPr>
          <p:cNvPr id="149" name="CustomShape 3"/>
          <p:cNvSpPr/>
          <p:nvPr/>
        </p:nvSpPr>
        <p:spPr>
          <a:xfrm>
            <a:off x="8186040" y="7120800"/>
            <a:ext cx="1082160" cy="3999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lstStyle/>
          <a:p>
            <a:pPr>
              <a:lnSpc>
                <a:spcPct val="100000"/>
              </a:lnSpc>
            </a:pPr>
            <a:fld id="{9D522A4C-1C4B-47FE-864D-B891E37E8D77}" type="slidenum">
              <a:rPr lang="de-DE" sz="1400" b="1" strike="noStrike" spc="-1">
                <a:solidFill>
                  <a:srgbClr val="FFFFFF"/>
                </a:solidFill>
                <a:uFill>
                  <a:solidFill>
                    <a:srgbClr val="FFFFFF"/>
                  </a:solidFill>
                </a:uFill>
                <a:latin typeface="Arial"/>
                <a:ea typeface="MS PGothic"/>
              </a:rPr>
              <a:t>35</a:t>
            </a:fld>
            <a:endParaRPr lang="de-DE" sz="1800" b="0" strike="noStrike" spc="-1">
              <a:solidFill>
                <a:srgbClr val="000000"/>
              </a:solidFill>
              <a:uFill>
                <a:solidFill>
                  <a:srgbClr val="FFFFFF"/>
                </a:solidFill>
              </a:uFill>
              <a:latin typeface="Arial"/>
            </a:endParaRPr>
          </a:p>
        </p:txBody>
      </p:sp>
      <p:graphicFrame>
        <p:nvGraphicFramePr>
          <p:cNvPr id="5" name="Inhaltsplatzhalter 9"/>
          <p:cNvGraphicFramePr>
            <a:graphicFrameLocks/>
          </p:cNvGraphicFramePr>
          <p:nvPr>
            <p:extLst>
              <p:ext uri="{D42A27DB-BD31-4B8C-83A1-F6EECF244321}">
                <p14:modId xmlns:p14="http://schemas.microsoft.com/office/powerpoint/2010/main" val="1088210645"/>
              </p:ext>
            </p:extLst>
          </p:nvPr>
        </p:nvGraphicFramePr>
        <p:xfrm>
          <a:off x="119063" y="1431925"/>
          <a:ext cx="9759950" cy="5703888"/>
        </p:xfrm>
        <a:graphic>
          <a:graphicData uri="http://schemas.openxmlformats.org/presentationml/2006/ole">
            <mc:AlternateContent xmlns:mc="http://schemas.openxmlformats.org/markup-compatibility/2006">
              <mc:Choice xmlns:v="urn:schemas-microsoft-com:vml" Requires="v">
                <p:oleObj spid="_x0000_s1081" name="Chart" r:id="rId4" imgW="8505661" imgH="4972074" progId="Excel.Chart.8">
                  <p:embed/>
                </p:oleObj>
              </mc:Choice>
              <mc:Fallback>
                <p:oleObj name="Chart" r:id="rId4" imgW="8505661" imgH="4972074" progId="Excel.Chart.8">
                  <p:embed/>
                  <p:pic>
                    <p:nvPicPr>
                      <p:cNvPr id="6147" name="Inhaltsplatzhalter 9"/>
                      <p:cNvPicPr>
                        <a:picLocks noGrp="1" noChangeArrowheads="1"/>
                      </p:cNvPicPr>
                      <p:nvPr/>
                    </p:nvPicPr>
                    <p:blipFill>
                      <a:blip r:embed="rId5"/>
                      <a:srcRect/>
                      <a:stretch>
                        <a:fillRect/>
                      </a:stretch>
                    </p:blipFill>
                    <p:spPr bwMode="auto">
                      <a:xfrm>
                        <a:off x="119063" y="1431925"/>
                        <a:ext cx="9759950" cy="5703888"/>
                      </a:xfrm>
                      <a:prstGeom prst="rect">
                        <a:avLst/>
                      </a:prstGeom>
                    </p:spPr>
                  </p:pic>
                </p:oleObj>
              </mc:Fallback>
            </mc:AlternateContent>
          </a:graphicData>
        </a:graphic>
      </p:graphicFrame>
      <p:sp>
        <p:nvSpPr>
          <p:cNvPr id="6" name="Textfeld 10"/>
          <p:cNvSpPr txBox="1">
            <a:spLocks noChangeArrowheads="1"/>
          </p:cNvSpPr>
          <p:nvPr/>
        </p:nvSpPr>
        <p:spPr bwMode="auto">
          <a:xfrm>
            <a:off x="282575" y="6275388"/>
            <a:ext cx="328612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de-DE" altLang="de-DE" sz="1000" dirty="0"/>
              <a:t>Quelle: Antwort der LR auf Kleine Anfrage im LT, </a:t>
            </a:r>
            <a:r>
              <a:rPr lang="de-DE" altLang="de-DE" sz="1000" dirty="0" err="1"/>
              <a:t>Drs</a:t>
            </a:r>
            <a:r>
              <a:rPr lang="de-DE" altLang="de-DE" sz="1000" dirty="0"/>
              <a:t>. 6/4954, 30.6.2016 und </a:t>
            </a:r>
            <a:r>
              <a:rPr lang="de-DE" altLang="de-DE" sz="1000" dirty="0" err="1"/>
              <a:t>Drs</a:t>
            </a:r>
            <a:r>
              <a:rPr lang="de-DE" altLang="de-DE" sz="1000" dirty="0"/>
              <a:t> 6/2443, 30.6.2015</a:t>
            </a:r>
          </a:p>
        </p:txBody>
      </p:sp>
    </p:spTree>
    <p:extLst>
      <p:ext uri="{BB962C8B-B14F-4D97-AF65-F5344CB8AC3E}">
        <p14:creationId xmlns:p14="http://schemas.microsoft.com/office/powerpoint/2010/main" val="3845926697"/>
      </p:ext>
    </p:extLst>
  </p:cSld>
  <p:clrMapOvr>
    <a:masterClrMapping/>
  </p:clrMapOvr>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53" name="CustomShape 1"/>
          <p:cNvSpPr/>
          <p:nvPr/>
        </p:nvSpPr>
        <p:spPr>
          <a:xfrm>
            <a:off x="0" y="266400"/>
            <a:ext cx="10073880" cy="1185480"/>
          </a:xfrm>
          <a:prstGeom prst="rect">
            <a:avLst/>
          </a:prstGeom>
          <a:solidFill>
            <a:srgbClr val="FAD9CD"/>
          </a:solidFill>
          <a:ln>
            <a:noFill/>
          </a:ln>
        </p:spPr>
        <p:style>
          <a:lnRef idx="0">
            <a:scrgbClr r="0" g="0" b="0"/>
          </a:lnRef>
          <a:fillRef idx="0">
            <a:scrgbClr r="0" g="0" b="0"/>
          </a:fillRef>
          <a:effectRef idx="0">
            <a:scrgbClr r="0" g="0" b="0"/>
          </a:effectRef>
          <a:fontRef idx="minor"/>
        </p:style>
        <p:txBody>
          <a:bodyPr lIns="0" tIns="38880" rIns="0" bIns="0" anchor="ctr"/>
          <a:lstStyle/>
          <a:p>
            <a:pPr algn="ctr">
              <a:lnSpc>
                <a:spcPct val="93000"/>
              </a:lnSpc>
            </a:pPr>
            <a:r>
              <a:rPr lang="de-DE" sz="4400" b="0" strike="noStrike" spc="-1">
                <a:solidFill>
                  <a:srgbClr val="DF6C5D"/>
                </a:solidFill>
                <a:uFill>
                  <a:solidFill>
                    <a:srgbClr val="FFFFFF"/>
                  </a:solidFill>
                </a:uFill>
                <a:latin typeface="Arial"/>
                <a:ea typeface="DejaVu Sans"/>
              </a:rPr>
              <a:t>Unterbringung in den Landkreisen</a:t>
            </a:r>
            <a:endParaRPr lang="de-DE" sz="1800" b="0" strike="noStrike" spc="-1">
              <a:solidFill>
                <a:srgbClr val="000000"/>
              </a:solidFill>
              <a:uFill>
                <a:solidFill>
                  <a:srgbClr val="FFFFFF"/>
                </a:solidFill>
              </a:uFill>
              <a:latin typeface="Arial"/>
            </a:endParaRPr>
          </a:p>
        </p:txBody>
      </p:sp>
      <p:sp>
        <p:nvSpPr>
          <p:cNvPr id="154" name="CustomShape 2"/>
          <p:cNvSpPr/>
          <p:nvPr/>
        </p:nvSpPr>
        <p:spPr>
          <a:xfrm>
            <a:off x="351720" y="2034360"/>
            <a:ext cx="9018000" cy="5141160"/>
          </a:xfrm>
          <a:prstGeom prst="rect">
            <a:avLst/>
          </a:prstGeom>
          <a:noFill/>
          <a:ln>
            <a:noFill/>
          </a:ln>
        </p:spPr>
        <p:style>
          <a:lnRef idx="0">
            <a:scrgbClr r="0" g="0" b="0"/>
          </a:lnRef>
          <a:fillRef idx="0">
            <a:scrgbClr r="0" g="0" b="0"/>
          </a:fillRef>
          <a:effectRef idx="0">
            <a:scrgbClr r="0" g="0" b="0"/>
          </a:effectRef>
          <a:fontRef idx="minor"/>
        </p:style>
        <p:txBody>
          <a:bodyPr lIns="0" tIns="28080" rIns="0" bIns="0"/>
          <a:lstStyle/>
          <a:p>
            <a:pPr>
              <a:lnSpc>
                <a:spcPct val="93000"/>
              </a:lnSpc>
            </a:pPr>
            <a:r>
              <a:rPr lang="de-DE" sz="3200" b="0" strike="noStrike" spc="-1" dirty="0">
                <a:solidFill>
                  <a:srgbClr val="000000"/>
                </a:solidFill>
                <a:uFill>
                  <a:solidFill>
                    <a:srgbClr val="FFFFFF"/>
                  </a:solidFill>
                </a:uFill>
                <a:latin typeface="Arial"/>
                <a:ea typeface="DejaVu Sans"/>
              </a:rPr>
              <a:t> </a:t>
            </a:r>
            <a:r>
              <a:rPr lang="de-DE" sz="3200" b="0" u="sng" strike="noStrike" spc="-1" dirty="0">
                <a:solidFill>
                  <a:srgbClr val="000000"/>
                </a:solidFill>
                <a:uFill>
                  <a:solidFill>
                    <a:srgbClr val="FFFFFF"/>
                  </a:solidFill>
                </a:uFill>
                <a:latin typeface="Arial"/>
                <a:ea typeface="DejaVu Sans"/>
              </a:rPr>
              <a:t>Lebensbedingungen in den Sammelunterkünften:</a:t>
            </a:r>
            <a:endParaRPr lang="de-DE" sz="1800" b="0" strike="noStrike" spc="-1" dirty="0">
              <a:solidFill>
                <a:srgbClr val="000000"/>
              </a:solidFill>
              <a:uFill>
                <a:solidFill>
                  <a:srgbClr val="FFFFFF"/>
                </a:solidFill>
              </a:uFill>
              <a:latin typeface="Arial"/>
            </a:endParaRPr>
          </a:p>
          <a:p>
            <a:pPr>
              <a:lnSpc>
                <a:spcPct val="93000"/>
              </a:lnSpc>
            </a:pPr>
            <a:endParaRPr lang="de-DE" sz="1800" b="0" strike="noStrike" spc="-1" dirty="0">
              <a:solidFill>
                <a:srgbClr val="000000"/>
              </a:solidFill>
              <a:uFill>
                <a:solidFill>
                  <a:srgbClr val="FFFFFF"/>
                </a:solidFill>
              </a:uFill>
              <a:latin typeface="Arial"/>
            </a:endParaRPr>
          </a:p>
          <a:p>
            <a:pPr marL="216000" indent="-215640">
              <a:lnSpc>
                <a:spcPct val="93000"/>
              </a:lnSpc>
              <a:buClr>
                <a:srgbClr val="000000"/>
              </a:buClr>
              <a:buSzPct val="45000"/>
              <a:buFont typeface="Arial"/>
              <a:buChar char="•"/>
            </a:pPr>
            <a:r>
              <a:rPr lang="de-DE" sz="3200" b="0" strike="noStrike" spc="-1" dirty="0">
                <a:solidFill>
                  <a:srgbClr val="000000"/>
                </a:solidFill>
                <a:uFill>
                  <a:solidFill>
                    <a:srgbClr val="FFFFFF"/>
                  </a:solidFill>
                </a:uFill>
                <a:latin typeface="Arial"/>
                <a:ea typeface="DejaVu Sans"/>
              </a:rPr>
              <a:t>Gemeinschaftsküchen und Duschen</a:t>
            </a:r>
            <a:endParaRPr lang="de-DE" sz="1800" b="0" strike="noStrike" spc="-1" dirty="0">
              <a:solidFill>
                <a:srgbClr val="000000"/>
              </a:solidFill>
              <a:uFill>
                <a:solidFill>
                  <a:srgbClr val="FFFFFF"/>
                </a:solidFill>
              </a:uFill>
              <a:latin typeface="Arial"/>
            </a:endParaRPr>
          </a:p>
          <a:p>
            <a:pPr marL="216000" indent="-215640">
              <a:lnSpc>
                <a:spcPct val="93000"/>
              </a:lnSpc>
              <a:buClr>
                <a:srgbClr val="000000"/>
              </a:buClr>
              <a:buSzPct val="45000"/>
              <a:buFont typeface="Arial"/>
              <a:buChar char="•"/>
            </a:pPr>
            <a:r>
              <a:rPr lang="de-DE" sz="3200" b="0" strike="noStrike" spc="-1" dirty="0">
                <a:solidFill>
                  <a:srgbClr val="000000"/>
                </a:solidFill>
                <a:uFill>
                  <a:solidFill>
                    <a:srgbClr val="FFFFFF"/>
                  </a:solidFill>
                </a:uFill>
                <a:latin typeface="Arial"/>
                <a:ea typeface="DejaVu Sans"/>
              </a:rPr>
              <a:t>Lärm, wenig Platz</a:t>
            </a:r>
            <a:endParaRPr lang="de-DE" sz="1800" b="0" strike="noStrike" spc="-1" dirty="0">
              <a:solidFill>
                <a:srgbClr val="000000"/>
              </a:solidFill>
              <a:uFill>
                <a:solidFill>
                  <a:srgbClr val="FFFFFF"/>
                </a:solidFill>
              </a:uFill>
              <a:latin typeface="Arial"/>
            </a:endParaRPr>
          </a:p>
          <a:p>
            <a:pPr marL="216000" indent="-215640">
              <a:lnSpc>
                <a:spcPct val="93000"/>
              </a:lnSpc>
              <a:buClr>
                <a:srgbClr val="000000"/>
              </a:buClr>
              <a:buSzPct val="45000"/>
              <a:buFont typeface="Arial"/>
              <a:buChar char="•"/>
            </a:pPr>
            <a:r>
              <a:rPr lang="de-DE" sz="3200" b="0" strike="noStrike" spc="-1" dirty="0">
                <a:solidFill>
                  <a:srgbClr val="000000"/>
                </a:solidFill>
                <a:uFill>
                  <a:solidFill>
                    <a:srgbClr val="FFFFFF"/>
                  </a:solidFill>
                </a:uFill>
                <a:latin typeface="Arial"/>
                <a:ea typeface="DejaVu Sans"/>
              </a:rPr>
              <a:t>kaum Privatsphäre</a:t>
            </a:r>
            <a:endParaRPr lang="de-DE" sz="1800" b="0" strike="noStrike" spc="-1" dirty="0">
              <a:solidFill>
                <a:srgbClr val="000000"/>
              </a:solidFill>
              <a:uFill>
                <a:solidFill>
                  <a:srgbClr val="FFFFFF"/>
                </a:solidFill>
              </a:uFill>
              <a:latin typeface="Arial"/>
            </a:endParaRPr>
          </a:p>
          <a:p>
            <a:pPr marL="216000" indent="-215640">
              <a:lnSpc>
                <a:spcPct val="93000"/>
              </a:lnSpc>
              <a:buClr>
                <a:srgbClr val="000000"/>
              </a:buClr>
              <a:buSzPct val="45000"/>
              <a:buFont typeface="Arial"/>
              <a:buChar char="•"/>
            </a:pPr>
            <a:r>
              <a:rPr lang="de-DE" sz="3200" b="0" strike="noStrike" spc="-1" dirty="0">
                <a:solidFill>
                  <a:srgbClr val="000000"/>
                </a:solidFill>
                <a:uFill>
                  <a:solidFill>
                    <a:srgbClr val="FFFFFF"/>
                  </a:solidFill>
                </a:uFill>
                <a:latin typeface="Arial"/>
                <a:ea typeface="DejaVu Sans"/>
              </a:rPr>
              <a:t>Isolierte Lage, Massenunterkünfte</a:t>
            </a:r>
            <a:endParaRPr lang="de-DE" sz="1800" b="0" strike="noStrike" spc="-1" dirty="0">
              <a:solidFill>
                <a:srgbClr val="000000"/>
              </a:solidFill>
              <a:uFill>
                <a:solidFill>
                  <a:srgbClr val="FFFFFF"/>
                </a:solidFill>
              </a:uFill>
              <a:latin typeface="Arial"/>
            </a:endParaRPr>
          </a:p>
          <a:p>
            <a:pPr marL="216000" indent="-215640">
              <a:lnSpc>
                <a:spcPct val="93000"/>
              </a:lnSpc>
              <a:buClr>
                <a:srgbClr val="000000"/>
              </a:buClr>
              <a:buSzPct val="45000"/>
              <a:buFont typeface="Arial"/>
              <a:buChar char="•"/>
            </a:pPr>
            <a:r>
              <a:rPr lang="de-DE" sz="3200" b="0" strike="noStrike" spc="-1" dirty="0">
                <a:solidFill>
                  <a:srgbClr val="000000"/>
                </a:solidFill>
                <a:uFill>
                  <a:solidFill>
                    <a:srgbClr val="FFFFFF"/>
                  </a:solidFill>
                </a:uFill>
                <a:latin typeface="Arial"/>
                <a:ea typeface="DejaVu Sans"/>
              </a:rPr>
              <a:t>Potentielle Ursachen von Gewalt, Aggressivität</a:t>
            </a:r>
            <a:endParaRPr lang="de-DE" sz="1800" b="0" strike="noStrike" spc="-1" dirty="0">
              <a:solidFill>
                <a:srgbClr val="000000"/>
              </a:solidFill>
              <a:uFill>
                <a:solidFill>
                  <a:srgbClr val="FFFFFF"/>
                </a:solidFill>
              </a:uFill>
              <a:latin typeface="Arial"/>
            </a:endParaRPr>
          </a:p>
          <a:p>
            <a:pPr marL="216000" indent="-215640">
              <a:lnSpc>
                <a:spcPct val="93000"/>
              </a:lnSpc>
              <a:buClr>
                <a:srgbClr val="000000"/>
              </a:buClr>
              <a:buSzPct val="45000"/>
              <a:buFont typeface="Arial"/>
              <a:buChar char="•"/>
            </a:pPr>
            <a:r>
              <a:rPr lang="de-DE" sz="3200" b="0" strike="noStrike" spc="-1" dirty="0">
                <a:solidFill>
                  <a:srgbClr val="000000"/>
                </a:solidFill>
                <a:uFill>
                  <a:solidFill>
                    <a:srgbClr val="FFFFFF"/>
                  </a:solidFill>
                </a:uFill>
                <a:latin typeface="Arial"/>
                <a:ea typeface="DejaVu Sans"/>
              </a:rPr>
              <a:t>Abhängigkeit Geflüchteter von Sozialarbeitern und Heimleitung</a:t>
            </a:r>
            <a:endParaRPr lang="de-DE" sz="1800" b="0" strike="noStrike" spc="-1" dirty="0">
              <a:solidFill>
                <a:srgbClr val="000000"/>
              </a:solidFill>
              <a:uFill>
                <a:solidFill>
                  <a:srgbClr val="FFFFFF"/>
                </a:solidFill>
              </a:uFill>
              <a:latin typeface="Arial"/>
            </a:endParaRPr>
          </a:p>
        </p:txBody>
      </p:sp>
      <p:sp>
        <p:nvSpPr>
          <p:cNvPr id="155" name="CustomShape 3"/>
          <p:cNvSpPr/>
          <p:nvPr/>
        </p:nvSpPr>
        <p:spPr>
          <a:xfrm>
            <a:off x="8186040" y="7120800"/>
            <a:ext cx="1082160" cy="3999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lstStyle/>
          <a:p>
            <a:pPr>
              <a:lnSpc>
                <a:spcPct val="100000"/>
              </a:lnSpc>
            </a:pPr>
            <a:fld id="{6BA163E4-92A1-4AF8-A8C5-4CA02F3F66B7}" type="slidenum">
              <a:rPr lang="de-DE" sz="1400" b="1" strike="noStrike" spc="-1">
                <a:solidFill>
                  <a:srgbClr val="FFFFFF"/>
                </a:solidFill>
                <a:uFill>
                  <a:solidFill>
                    <a:srgbClr val="FFFFFF"/>
                  </a:solidFill>
                </a:uFill>
                <a:latin typeface="Arial"/>
                <a:ea typeface="MS PGothic"/>
              </a:rPr>
              <a:t>36</a:t>
            </a:fld>
            <a:endParaRPr lang="de-DE" sz="1800" b="0" strike="noStrike" spc="-1">
              <a:solidFill>
                <a:srgbClr val="000000"/>
              </a:solidFill>
              <a:uFill>
                <a:solidFill>
                  <a:srgbClr val="FFFFFF"/>
                </a:solidFill>
              </a:uFill>
              <a:latin typeface="Arial"/>
            </a:endParaRPr>
          </a:p>
        </p:txBody>
      </p:sp>
    </p:spTree>
  </p:cSld>
  <p:clrMapOvr>
    <a:masterClrMapping/>
  </p:clrMapOvr>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CustomShape 1"/>
          <p:cNvSpPr/>
          <p:nvPr/>
        </p:nvSpPr>
        <p:spPr>
          <a:xfrm>
            <a:off x="0" y="1425240"/>
            <a:ext cx="10078200" cy="680021"/>
          </a:xfrm>
          <a:prstGeom prst="rect">
            <a:avLst/>
          </a:prstGeom>
          <a:solidFill>
            <a:schemeClr val="bg1"/>
          </a:solidFill>
          <a:ln>
            <a:noFill/>
          </a:ln>
        </p:spPr>
        <p:style>
          <a:lnRef idx="0">
            <a:scrgbClr r="0" g="0" b="0"/>
          </a:lnRef>
          <a:fillRef idx="0">
            <a:scrgbClr r="0" g="0" b="0"/>
          </a:fillRef>
          <a:effectRef idx="0">
            <a:scrgbClr r="0" g="0" b="0"/>
          </a:effectRef>
          <a:fontRef idx="minor"/>
        </p:style>
        <p:txBody>
          <a:bodyPr lIns="0" tIns="38880" rIns="0" bIns="0" anchor="ctr"/>
          <a:lstStyle/>
          <a:p>
            <a:pPr algn="ctr">
              <a:lnSpc>
                <a:spcPct val="93000"/>
              </a:lnSpc>
            </a:pPr>
            <a:endParaRPr lang="de-DE" sz="2400" b="0" strike="noStrike" spc="-1" dirty="0">
              <a:solidFill>
                <a:srgbClr val="000000"/>
              </a:solidFill>
              <a:uFill>
                <a:solidFill>
                  <a:srgbClr val="FFFFFF"/>
                </a:solidFill>
              </a:uFill>
              <a:latin typeface="Arial"/>
            </a:endParaRPr>
          </a:p>
        </p:txBody>
      </p:sp>
      <p:pic>
        <p:nvPicPr>
          <p:cNvPr id="248" name="Bild 253"/>
          <p:cNvPicPr/>
          <p:nvPr/>
        </p:nvPicPr>
        <p:blipFill>
          <a:blip r:embed="rId3"/>
          <a:stretch/>
        </p:blipFill>
        <p:spPr>
          <a:xfrm>
            <a:off x="4658760" y="1718640"/>
            <a:ext cx="5171040" cy="5253840"/>
          </a:xfrm>
          <a:prstGeom prst="rect">
            <a:avLst/>
          </a:prstGeom>
          <a:ln>
            <a:noFill/>
          </a:ln>
        </p:spPr>
      </p:pic>
      <p:sp>
        <p:nvSpPr>
          <p:cNvPr id="249" name="CustomShape 1"/>
          <p:cNvSpPr/>
          <p:nvPr/>
        </p:nvSpPr>
        <p:spPr>
          <a:xfrm>
            <a:off x="6745" y="137699"/>
            <a:ext cx="10073880" cy="1185480"/>
          </a:xfrm>
          <a:prstGeom prst="rect">
            <a:avLst/>
          </a:prstGeom>
          <a:solidFill>
            <a:srgbClr val="FAD9CD"/>
          </a:solidFill>
          <a:ln>
            <a:noFill/>
          </a:ln>
        </p:spPr>
        <p:style>
          <a:lnRef idx="0">
            <a:scrgbClr r="0" g="0" b="0"/>
          </a:lnRef>
          <a:fillRef idx="0">
            <a:scrgbClr r="0" g="0" b="0"/>
          </a:fillRef>
          <a:effectRef idx="0">
            <a:scrgbClr r="0" g="0" b="0"/>
          </a:effectRef>
          <a:fontRef idx="minor"/>
        </p:style>
        <p:txBody>
          <a:bodyPr lIns="0" tIns="38880" rIns="0" bIns="0" anchor="ctr"/>
          <a:lstStyle/>
          <a:p>
            <a:pPr algn="ctr">
              <a:lnSpc>
                <a:spcPct val="93000"/>
              </a:lnSpc>
            </a:pPr>
            <a:r>
              <a:rPr lang="de-DE" sz="4400" b="0" strike="noStrike" spc="-1">
                <a:solidFill>
                  <a:srgbClr val="DF6C5D"/>
                </a:solidFill>
                <a:uFill>
                  <a:solidFill>
                    <a:srgbClr val="FFFFFF"/>
                  </a:solidFill>
                </a:uFill>
                <a:latin typeface="Arial"/>
                <a:ea typeface="DejaVu Sans"/>
              </a:rPr>
              <a:t>Aufenthaltsgestattung</a:t>
            </a:r>
            <a:endParaRPr lang="de-DE" sz="1800" b="0" strike="noStrike" spc="-1">
              <a:solidFill>
                <a:srgbClr val="000000"/>
              </a:solidFill>
              <a:uFill>
                <a:solidFill>
                  <a:srgbClr val="FFFFFF"/>
                </a:solidFill>
              </a:uFill>
              <a:latin typeface="Arial"/>
            </a:endParaRPr>
          </a:p>
        </p:txBody>
      </p:sp>
      <p:sp>
        <p:nvSpPr>
          <p:cNvPr id="250" name="CustomShape 2"/>
          <p:cNvSpPr/>
          <p:nvPr/>
        </p:nvSpPr>
        <p:spPr>
          <a:xfrm>
            <a:off x="293913" y="1920239"/>
            <a:ext cx="4702629" cy="4905103"/>
          </a:xfrm>
          <a:prstGeom prst="rect">
            <a:avLst/>
          </a:prstGeom>
          <a:noFill/>
          <a:ln>
            <a:noFill/>
          </a:ln>
        </p:spPr>
        <p:style>
          <a:lnRef idx="0">
            <a:scrgbClr r="0" g="0" b="0"/>
          </a:lnRef>
          <a:fillRef idx="0">
            <a:scrgbClr r="0" g="0" b="0"/>
          </a:fillRef>
          <a:effectRef idx="0">
            <a:scrgbClr r="0" g="0" b="0"/>
          </a:effectRef>
          <a:fontRef idx="minor"/>
        </p:style>
        <p:txBody>
          <a:bodyPr lIns="0" tIns="28080" rIns="0" bIns="0"/>
          <a:lstStyle/>
          <a:p>
            <a:pPr>
              <a:lnSpc>
                <a:spcPct val="100000"/>
              </a:lnSpc>
            </a:pPr>
            <a:r>
              <a:rPr lang="de-DE" sz="3200" b="0" strike="noStrike" spc="-1" dirty="0">
                <a:solidFill>
                  <a:srgbClr val="000000"/>
                </a:solidFill>
                <a:uFill>
                  <a:solidFill>
                    <a:srgbClr val="FFFFFF"/>
                  </a:solidFill>
                </a:uFill>
                <a:latin typeface="Arial"/>
                <a:ea typeface="DejaVu Sans"/>
              </a:rPr>
              <a:t>Während des Asylverfahrens erhalten die Geflüchteten eine Aufenthaltsgestattung.</a:t>
            </a:r>
          </a:p>
          <a:p>
            <a:pPr>
              <a:lnSpc>
                <a:spcPct val="100000"/>
              </a:lnSpc>
            </a:pPr>
            <a:endParaRPr lang="de-DE" sz="3200" b="0" strike="noStrike" spc="-1" dirty="0">
              <a:solidFill>
                <a:srgbClr val="000000"/>
              </a:solidFill>
              <a:uFill>
                <a:solidFill>
                  <a:srgbClr val="FFFFFF"/>
                </a:solidFill>
              </a:uFill>
              <a:latin typeface="Arial"/>
              <a:ea typeface="DejaVu Sans"/>
            </a:endParaRPr>
          </a:p>
        </p:txBody>
      </p:sp>
      <p:sp>
        <p:nvSpPr>
          <p:cNvPr id="251" name="CustomShape 3"/>
          <p:cNvSpPr/>
          <p:nvPr/>
        </p:nvSpPr>
        <p:spPr>
          <a:xfrm>
            <a:off x="480960" y="7129440"/>
            <a:ext cx="8866800" cy="284760"/>
          </a:xfrm>
          <a:prstGeom prst="rect">
            <a:avLst/>
          </a:prstGeom>
          <a:noFill/>
          <a:ln>
            <a:noFill/>
          </a:ln>
        </p:spPr>
        <p:style>
          <a:lnRef idx="0">
            <a:scrgbClr r="0" g="0" b="0"/>
          </a:lnRef>
          <a:fillRef idx="0">
            <a:scrgbClr r="0" g="0" b="0"/>
          </a:fillRef>
          <a:effectRef idx="0">
            <a:scrgbClr r="0" g="0" b="0"/>
          </a:effectRef>
          <a:fontRef idx="minor"/>
        </p:style>
        <p:txBody>
          <a:bodyPr lIns="0" tIns="28080" rIns="0" bIns="0"/>
          <a:lstStyle/>
          <a:p>
            <a:pPr>
              <a:lnSpc>
                <a:spcPct val="93000"/>
              </a:lnSpc>
            </a:pPr>
            <a:r>
              <a:rPr lang="de-DE" sz="1000" b="0" strike="noStrike" spc="-1">
                <a:solidFill>
                  <a:srgbClr val="000000"/>
                </a:solidFill>
                <a:uFill>
                  <a:solidFill>
                    <a:srgbClr val="FFFFFF"/>
                  </a:solidFill>
                </a:uFill>
                <a:latin typeface="Arial"/>
                <a:ea typeface="DejaVu Sans"/>
              </a:rPr>
              <a:t>Quelle: Antwort der Bundesregierung auf eine Kleine Anfrage, Juni 2016</a:t>
            </a:r>
            <a:endParaRPr lang="de-DE" sz="1800" b="0" strike="noStrike" spc="-1">
              <a:solidFill>
                <a:srgbClr val="000000"/>
              </a:solidFill>
              <a:uFill>
                <a:solidFill>
                  <a:srgbClr val="FFFFFF"/>
                </a:solidFill>
              </a:uFill>
              <a:latin typeface="Arial"/>
            </a:endParaRPr>
          </a:p>
        </p:txBody>
      </p:sp>
      <p:sp>
        <p:nvSpPr>
          <p:cNvPr id="252" name="CustomShape 4"/>
          <p:cNvSpPr/>
          <p:nvPr/>
        </p:nvSpPr>
        <p:spPr>
          <a:xfrm>
            <a:off x="8186040" y="7120800"/>
            <a:ext cx="1082160" cy="3999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lstStyle/>
          <a:p>
            <a:pPr>
              <a:lnSpc>
                <a:spcPct val="100000"/>
              </a:lnSpc>
            </a:pPr>
            <a:fld id="{1881D8CD-23CA-44D0-92D6-DE45CCED00B2}" type="slidenum">
              <a:rPr lang="de-DE" sz="1400" b="1" strike="noStrike" spc="-1">
                <a:solidFill>
                  <a:srgbClr val="FFFFFF"/>
                </a:solidFill>
                <a:uFill>
                  <a:solidFill>
                    <a:srgbClr val="FFFFFF"/>
                  </a:solidFill>
                </a:uFill>
                <a:latin typeface="Arial"/>
                <a:ea typeface="MS PGothic"/>
              </a:rPr>
              <a:t>37</a:t>
            </a:fld>
            <a:endParaRPr lang="de-DE" sz="1800" b="0" strike="noStrike" spc="-1">
              <a:solidFill>
                <a:srgbClr val="000000"/>
              </a:solidFill>
              <a:uFill>
                <a:solidFill>
                  <a:srgbClr val="FFFFFF"/>
                </a:solidFill>
              </a:uFill>
              <a:latin typeface="Arial"/>
            </a:endParaRPr>
          </a:p>
        </p:txBody>
      </p:sp>
    </p:spTree>
  </p:cSld>
  <p:clrMapOvr>
    <a:masterClrMapping/>
  </p:clrMapOvr>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53" name="CustomShape 1"/>
          <p:cNvSpPr/>
          <p:nvPr/>
        </p:nvSpPr>
        <p:spPr>
          <a:xfrm>
            <a:off x="0" y="301680"/>
            <a:ext cx="10073880" cy="1185480"/>
          </a:xfrm>
          <a:prstGeom prst="rect">
            <a:avLst/>
          </a:prstGeom>
          <a:solidFill>
            <a:srgbClr val="FAD9CD"/>
          </a:solidFill>
          <a:ln>
            <a:noFill/>
          </a:ln>
        </p:spPr>
        <p:style>
          <a:lnRef idx="0">
            <a:scrgbClr r="0" g="0" b="0"/>
          </a:lnRef>
          <a:fillRef idx="0">
            <a:scrgbClr r="0" g="0" b="0"/>
          </a:fillRef>
          <a:effectRef idx="0">
            <a:scrgbClr r="0" g="0" b="0"/>
          </a:effectRef>
          <a:fontRef idx="minor"/>
        </p:style>
        <p:txBody>
          <a:bodyPr lIns="0" tIns="38880" rIns="0" bIns="0" anchor="ctr"/>
          <a:lstStyle/>
          <a:p>
            <a:pPr algn="ctr">
              <a:lnSpc>
                <a:spcPct val="93000"/>
              </a:lnSpc>
            </a:pPr>
            <a:r>
              <a:rPr lang="de-DE" sz="4400" b="0" strike="noStrike" spc="-1">
                <a:solidFill>
                  <a:srgbClr val="DF6C5D"/>
                </a:solidFill>
                <a:uFill>
                  <a:solidFill>
                    <a:srgbClr val="FFFFFF"/>
                  </a:solidFill>
                </a:uFill>
                <a:latin typeface="Arial"/>
                <a:ea typeface="DejaVu Sans"/>
              </a:rPr>
              <a:t>Residenzpflicht</a:t>
            </a:r>
            <a:endParaRPr lang="de-DE" sz="1800" b="0" strike="noStrike" spc="-1">
              <a:solidFill>
                <a:srgbClr val="000000"/>
              </a:solidFill>
              <a:uFill>
                <a:solidFill>
                  <a:srgbClr val="FFFFFF"/>
                </a:solidFill>
              </a:uFill>
              <a:latin typeface="Arial"/>
            </a:endParaRPr>
          </a:p>
        </p:txBody>
      </p:sp>
      <p:sp>
        <p:nvSpPr>
          <p:cNvPr id="254" name="CustomShape 2"/>
          <p:cNvSpPr/>
          <p:nvPr/>
        </p:nvSpPr>
        <p:spPr>
          <a:xfrm>
            <a:off x="783720" y="3816000"/>
            <a:ext cx="8506440" cy="1942200"/>
          </a:xfrm>
          <a:prstGeom prst="rect">
            <a:avLst/>
          </a:prstGeom>
          <a:noFill/>
          <a:ln>
            <a:noFill/>
          </a:ln>
        </p:spPr>
        <p:style>
          <a:lnRef idx="0">
            <a:scrgbClr r="0" g="0" b="0"/>
          </a:lnRef>
          <a:fillRef idx="0">
            <a:scrgbClr r="0" g="0" b="0"/>
          </a:fillRef>
          <a:effectRef idx="0">
            <a:scrgbClr r="0" g="0" b="0"/>
          </a:effectRef>
          <a:fontRef idx="minor"/>
        </p:style>
        <p:txBody>
          <a:bodyPr lIns="0" tIns="28080" rIns="0" bIns="0"/>
          <a:lstStyle/>
          <a:p>
            <a:pPr>
              <a:lnSpc>
                <a:spcPct val="93000"/>
              </a:lnSpc>
            </a:pPr>
            <a:r>
              <a:rPr lang="de-DE" sz="3200" b="0" strike="noStrike" spc="-1" dirty="0">
                <a:solidFill>
                  <a:srgbClr val="000000"/>
                </a:solidFill>
                <a:uFill>
                  <a:solidFill>
                    <a:srgbClr val="FFFFFF"/>
                  </a:solidFill>
                </a:uFill>
                <a:latin typeface="Arial"/>
                <a:ea typeface="DejaVu Sans"/>
              </a:rPr>
              <a:t>Seit 01.01.15:</a:t>
            </a:r>
            <a:endParaRPr lang="de-DE" sz="1800" b="0" strike="noStrike" spc="-1" dirty="0">
              <a:solidFill>
                <a:srgbClr val="000000"/>
              </a:solidFill>
              <a:uFill>
                <a:solidFill>
                  <a:srgbClr val="FFFFFF"/>
                </a:solidFill>
              </a:uFill>
              <a:latin typeface="Arial"/>
            </a:endParaRPr>
          </a:p>
          <a:p>
            <a:pPr>
              <a:lnSpc>
                <a:spcPct val="93000"/>
              </a:lnSpc>
            </a:pPr>
            <a:r>
              <a:rPr lang="de-DE" sz="3200" b="1" strike="noStrike" spc="-1" dirty="0">
                <a:solidFill>
                  <a:srgbClr val="000000"/>
                </a:solidFill>
                <a:uFill>
                  <a:solidFill>
                    <a:srgbClr val="FFFFFF"/>
                  </a:solidFill>
                </a:uFill>
                <a:latin typeface="Arial"/>
                <a:ea typeface="DejaVu Sans"/>
              </a:rPr>
              <a:t>Keine „Räumliche Beschränkung“ nach 3 Monaten Aufenthalt in Deutschland, wenn der Asylsuchende nicht mehr in der Erstaufnahmeeinrichtung lebt.</a:t>
            </a:r>
            <a:r>
              <a:rPr lang="de-DE" sz="3200" b="0" strike="noStrike" spc="-1" dirty="0">
                <a:solidFill>
                  <a:srgbClr val="000000"/>
                </a:solidFill>
                <a:uFill>
                  <a:solidFill>
                    <a:srgbClr val="FFFFFF"/>
                  </a:solidFill>
                </a:uFill>
                <a:latin typeface="Arial"/>
                <a:ea typeface="DejaVu Sans"/>
              </a:rPr>
              <a:t> (§59a(1) </a:t>
            </a:r>
            <a:r>
              <a:rPr lang="de-DE" sz="3200" b="0" strike="noStrike" spc="-1" dirty="0" err="1">
                <a:solidFill>
                  <a:srgbClr val="000000"/>
                </a:solidFill>
                <a:uFill>
                  <a:solidFill>
                    <a:srgbClr val="FFFFFF"/>
                  </a:solidFill>
                </a:uFill>
                <a:latin typeface="Arial"/>
                <a:ea typeface="DejaVu Sans"/>
              </a:rPr>
              <a:t>AsylG</a:t>
            </a:r>
            <a:r>
              <a:rPr lang="de-DE" sz="3200" b="0" strike="noStrike" spc="-1" dirty="0">
                <a:solidFill>
                  <a:srgbClr val="000000"/>
                </a:solidFill>
                <a:uFill>
                  <a:solidFill>
                    <a:srgbClr val="FFFFFF"/>
                  </a:solidFill>
                </a:uFill>
                <a:latin typeface="Arial"/>
                <a:ea typeface="DejaVu Sans"/>
              </a:rPr>
              <a:t>)</a:t>
            </a:r>
            <a:endParaRPr lang="de-DE" sz="1800" b="0" strike="noStrike" spc="-1" dirty="0">
              <a:solidFill>
                <a:srgbClr val="000000"/>
              </a:solidFill>
              <a:uFill>
                <a:solidFill>
                  <a:srgbClr val="FFFFFF"/>
                </a:solidFill>
              </a:uFill>
              <a:latin typeface="Arial"/>
            </a:endParaRPr>
          </a:p>
          <a:p>
            <a:pPr>
              <a:lnSpc>
                <a:spcPct val="93000"/>
              </a:lnSpc>
            </a:pPr>
            <a:endParaRPr lang="de-DE" sz="1800" b="0" strike="noStrike" spc="-1" dirty="0">
              <a:solidFill>
                <a:srgbClr val="000000"/>
              </a:solidFill>
              <a:uFill>
                <a:solidFill>
                  <a:srgbClr val="FFFFFF"/>
                </a:solidFill>
              </a:uFill>
              <a:latin typeface="Arial"/>
            </a:endParaRPr>
          </a:p>
          <a:p>
            <a:pPr>
              <a:lnSpc>
                <a:spcPct val="93000"/>
              </a:lnSpc>
            </a:pPr>
            <a:endParaRPr lang="de-DE" sz="1800" b="0" strike="noStrike" spc="-1" dirty="0">
              <a:solidFill>
                <a:srgbClr val="000000"/>
              </a:solidFill>
              <a:uFill>
                <a:solidFill>
                  <a:srgbClr val="FFFFFF"/>
                </a:solidFill>
              </a:uFill>
              <a:latin typeface="Arial"/>
            </a:endParaRPr>
          </a:p>
          <a:p>
            <a:pPr>
              <a:lnSpc>
                <a:spcPct val="93000"/>
              </a:lnSpc>
            </a:pPr>
            <a:endParaRPr lang="de-DE" sz="1800" b="0" strike="noStrike" spc="-1" dirty="0">
              <a:solidFill>
                <a:srgbClr val="000000"/>
              </a:solidFill>
              <a:uFill>
                <a:solidFill>
                  <a:srgbClr val="FFFFFF"/>
                </a:solidFill>
              </a:uFill>
              <a:latin typeface="Arial"/>
            </a:endParaRPr>
          </a:p>
          <a:p>
            <a:pPr>
              <a:lnSpc>
                <a:spcPct val="93000"/>
              </a:lnSpc>
            </a:pPr>
            <a:endParaRPr lang="de-DE" sz="1800" b="0" strike="noStrike" spc="-1" dirty="0">
              <a:solidFill>
                <a:srgbClr val="000000"/>
              </a:solidFill>
              <a:uFill>
                <a:solidFill>
                  <a:srgbClr val="FFFFFF"/>
                </a:solidFill>
              </a:uFill>
              <a:latin typeface="Arial"/>
            </a:endParaRPr>
          </a:p>
        </p:txBody>
      </p:sp>
      <p:sp>
        <p:nvSpPr>
          <p:cNvPr id="255" name="CustomShape 3"/>
          <p:cNvSpPr/>
          <p:nvPr/>
        </p:nvSpPr>
        <p:spPr>
          <a:xfrm>
            <a:off x="8186040" y="7120800"/>
            <a:ext cx="1082160" cy="3999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lstStyle/>
          <a:p>
            <a:pPr>
              <a:lnSpc>
                <a:spcPct val="100000"/>
              </a:lnSpc>
            </a:pPr>
            <a:fld id="{6426F137-EBE3-4BCF-B8AC-C2931D4E7918}" type="slidenum">
              <a:rPr lang="de-DE" sz="1400" b="1" strike="noStrike" spc="-1">
                <a:solidFill>
                  <a:srgbClr val="FFFFFF"/>
                </a:solidFill>
                <a:uFill>
                  <a:solidFill>
                    <a:srgbClr val="FFFFFF"/>
                  </a:solidFill>
                </a:uFill>
                <a:latin typeface="Arial"/>
                <a:ea typeface="MS PGothic"/>
              </a:rPr>
              <a:t>38</a:t>
            </a:fld>
            <a:endParaRPr lang="de-DE" sz="1800" b="0" strike="noStrike" spc="-1">
              <a:solidFill>
                <a:srgbClr val="000000"/>
              </a:solidFill>
              <a:uFill>
                <a:solidFill>
                  <a:srgbClr val="FFFFFF"/>
                </a:solidFill>
              </a:uFill>
              <a:latin typeface="Arial"/>
            </a:endParaRPr>
          </a:p>
        </p:txBody>
      </p:sp>
      <p:sp>
        <p:nvSpPr>
          <p:cNvPr id="256" name="CustomShape 4"/>
          <p:cNvSpPr/>
          <p:nvPr/>
        </p:nvSpPr>
        <p:spPr>
          <a:xfrm>
            <a:off x="648000" y="2016000"/>
            <a:ext cx="8494200" cy="13917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nSpc>
                <a:spcPct val="93000"/>
              </a:lnSpc>
            </a:pPr>
            <a:r>
              <a:rPr lang="de-DE" sz="3200" b="0" strike="noStrike" spc="-1" dirty="0">
                <a:solidFill>
                  <a:srgbClr val="000000"/>
                </a:solidFill>
                <a:uFill>
                  <a:solidFill>
                    <a:srgbClr val="FFFFFF"/>
                  </a:solidFill>
                </a:uFill>
                <a:latin typeface="Arial"/>
                <a:ea typeface="DejaVu Sans"/>
              </a:rPr>
              <a:t>„Räumliche Beschränkung“ §56ff </a:t>
            </a:r>
            <a:r>
              <a:rPr lang="de-DE" sz="3200" b="0" strike="noStrike" spc="-1" dirty="0" err="1">
                <a:solidFill>
                  <a:srgbClr val="000000"/>
                </a:solidFill>
                <a:uFill>
                  <a:solidFill>
                    <a:srgbClr val="FFFFFF"/>
                  </a:solidFill>
                </a:uFill>
                <a:latin typeface="Arial"/>
                <a:ea typeface="DejaVu Sans"/>
              </a:rPr>
              <a:t>AsylG</a:t>
            </a:r>
            <a:r>
              <a:rPr lang="de-DE" sz="3200" b="0" strike="noStrike" spc="-1" dirty="0">
                <a:solidFill>
                  <a:srgbClr val="000000"/>
                </a:solidFill>
                <a:uFill>
                  <a:solidFill>
                    <a:srgbClr val="FFFFFF"/>
                  </a:solidFill>
                </a:uFill>
                <a:latin typeface="Arial"/>
                <a:ea typeface="DejaVu Sans"/>
              </a:rPr>
              <a:t> verbietet den Asylsuchenden das Verlassen des Geltungsbereichs ohne Erlaubnis.</a:t>
            </a:r>
            <a:endParaRPr lang="de-DE" sz="1800" b="0" strike="noStrike" spc="-1" dirty="0">
              <a:solidFill>
                <a:srgbClr val="000000"/>
              </a:solidFill>
              <a:uFill>
                <a:solidFill>
                  <a:srgbClr val="FFFFFF"/>
                </a:solidFill>
              </a:uFill>
              <a:latin typeface="Arial"/>
            </a:endParaRPr>
          </a:p>
        </p:txBody>
      </p:sp>
    </p:spTree>
  </p:cSld>
  <p:clrMapOvr>
    <a:masterClrMapping/>
  </p:clrMapOvr>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57" name="CustomShape 1"/>
          <p:cNvSpPr/>
          <p:nvPr/>
        </p:nvSpPr>
        <p:spPr>
          <a:xfrm>
            <a:off x="0" y="301680"/>
            <a:ext cx="10073880" cy="1185480"/>
          </a:xfrm>
          <a:prstGeom prst="rect">
            <a:avLst/>
          </a:prstGeom>
          <a:solidFill>
            <a:srgbClr val="FAD9CD"/>
          </a:solidFill>
          <a:ln>
            <a:noFill/>
          </a:ln>
        </p:spPr>
        <p:style>
          <a:lnRef idx="0">
            <a:scrgbClr r="0" g="0" b="0"/>
          </a:lnRef>
          <a:fillRef idx="0">
            <a:scrgbClr r="0" g="0" b="0"/>
          </a:fillRef>
          <a:effectRef idx="0">
            <a:scrgbClr r="0" g="0" b="0"/>
          </a:effectRef>
          <a:fontRef idx="minor"/>
        </p:style>
        <p:txBody>
          <a:bodyPr lIns="0" tIns="38880" rIns="0" bIns="0" anchor="ctr"/>
          <a:lstStyle/>
          <a:p>
            <a:pPr algn="ctr">
              <a:lnSpc>
                <a:spcPct val="93000"/>
              </a:lnSpc>
            </a:pPr>
            <a:r>
              <a:rPr lang="de-DE" sz="4400" b="0" strike="noStrike" spc="-1">
                <a:solidFill>
                  <a:srgbClr val="DF6C5D"/>
                </a:solidFill>
                <a:uFill>
                  <a:solidFill>
                    <a:srgbClr val="FFFFFF"/>
                  </a:solidFill>
                </a:uFill>
                <a:latin typeface="Arial"/>
                <a:ea typeface="DejaVu Sans"/>
              </a:rPr>
              <a:t>Wohnsitzauflage</a:t>
            </a:r>
            <a:endParaRPr lang="de-DE" sz="1800" b="0" strike="noStrike" spc="-1">
              <a:solidFill>
                <a:srgbClr val="000000"/>
              </a:solidFill>
              <a:uFill>
                <a:solidFill>
                  <a:srgbClr val="FFFFFF"/>
                </a:solidFill>
              </a:uFill>
              <a:latin typeface="Arial"/>
            </a:endParaRPr>
          </a:p>
        </p:txBody>
      </p:sp>
      <p:sp>
        <p:nvSpPr>
          <p:cNvPr id="258" name="CustomShape 2"/>
          <p:cNvSpPr/>
          <p:nvPr/>
        </p:nvSpPr>
        <p:spPr>
          <a:xfrm>
            <a:off x="783720" y="3816000"/>
            <a:ext cx="8506440" cy="1942200"/>
          </a:xfrm>
          <a:prstGeom prst="rect">
            <a:avLst/>
          </a:prstGeom>
          <a:noFill/>
          <a:ln>
            <a:noFill/>
          </a:ln>
        </p:spPr>
        <p:style>
          <a:lnRef idx="0">
            <a:scrgbClr r="0" g="0" b="0"/>
          </a:lnRef>
          <a:fillRef idx="0">
            <a:scrgbClr r="0" g="0" b="0"/>
          </a:fillRef>
          <a:effectRef idx="0">
            <a:scrgbClr r="0" g="0" b="0"/>
          </a:effectRef>
          <a:fontRef idx="minor"/>
        </p:style>
        <p:txBody>
          <a:bodyPr lIns="0" tIns="28080" rIns="0" bIns="0"/>
          <a:lstStyle/>
          <a:p>
            <a:pPr>
              <a:lnSpc>
                <a:spcPct val="93000"/>
              </a:lnSpc>
            </a:pPr>
            <a:endParaRPr lang="de-DE" sz="1800" b="0" strike="noStrike" spc="-1">
              <a:solidFill>
                <a:srgbClr val="000000"/>
              </a:solidFill>
              <a:uFill>
                <a:solidFill>
                  <a:srgbClr val="FFFFFF"/>
                </a:solidFill>
              </a:uFill>
              <a:latin typeface="Arial"/>
            </a:endParaRPr>
          </a:p>
          <a:p>
            <a:pPr>
              <a:lnSpc>
                <a:spcPct val="93000"/>
              </a:lnSpc>
            </a:pPr>
            <a:endParaRPr lang="de-DE" sz="1800" b="0" strike="noStrike" spc="-1">
              <a:solidFill>
                <a:srgbClr val="000000"/>
              </a:solidFill>
              <a:uFill>
                <a:solidFill>
                  <a:srgbClr val="FFFFFF"/>
                </a:solidFill>
              </a:uFill>
              <a:latin typeface="Arial"/>
            </a:endParaRPr>
          </a:p>
          <a:p>
            <a:pPr>
              <a:lnSpc>
                <a:spcPct val="93000"/>
              </a:lnSpc>
            </a:pPr>
            <a:endParaRPr lang="de-DE" sz="1800" b="0" strike="noStrike" spc="-1">
              <a:solidFill>
                <a:srgbClr val="000000"/>
              </a:solidFill>
              <a:uFill>
                <a:solidFill>
                  <a:srgbClr val="FFFFFF"/>
                </a:solidFill>
              </a:uFill>
              <a:latin typeface="Arial"/>
            </a:endParaRPr>
          </a:p>
          <a:p>
            <a:pPr>
              <a:lnSpc>
                <a:spcPct val="93000"/>
              </a:lnSpc>
            </a:pPr>
            <a:endParaRPr lang="de-DE" sz="1800" b="0" strike="noStrike" spc="-1">
              <a:solidFill>
                <a:srgbClr val="000000"/>
              </a:solidFill>
              <a:uFill>
                <a:solidFill>
                  <a:srgbClr val="FFFFFF"/>
                </a:solidFill>
              </a:uFill>
              <a:latin typeface="Arial"/>
            </a:endParaRPr>
          </a:p>
          <a:p>
            <a:pPr>
              <a:lnSpc>
                <a:spcPct val="93000"/>
              </a:lnSpc>
            </a:pPr>
            <a:endParaRPr lang="de-DE" sz="1800" b="0" strike="noStrike" spc="-1">
              <a:solidFill>
                <a:srgbClr val="000000"/>
              </a:solidFill>
              <a:uFill>
                <a:solidFill>
                  <a:srgbClr val="FFFFFF"/>
                </a:solidFill>
              </a:uFill>
              <a:latin typeface="Arial"/>
            </a:endParaRPr>
          </a:p>
        </p:txBody>
      </p:sp>
      <p:sp>
        <p:nvSpPr>
          <p:cNvPr id="259" name="CustomShape 3"/>
          <p:cNvSpPr/>
          <p:nvPr/>
        </p:nvSpPr>
        <p:spPr>
          <a:xfrm>
            <a:off x="8186040" y="7120800"/>
            <a:ext cx="1082160" cy="3999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lstStyle/>
          <a:p>
            <a:pPr>
              <a:lnSpc>
                <a:spcPct val="100000"/>
              </a:lnSpc>
            </a:pPr>
            <a:fld id="{015AAE11-6DC2-4C7C-9BD7-769886FDCBD6}" type="slidenum">
              <a:rPr lang="de-DE" sz="1400" b="1" strike="noStrike" spc="-1">
                <a:solidFill>
                  <a:srgbClr val="FFFFFF"/>
                </a:solidFill>
                <a:uFill>
                  <a:solidFill>
                    <a:srgbClr val="FFFFFF"/>
                  </a:solidFill>
                </a:uFill>
                <a:latin typeface="Arial"/>
                <a:ea typeface="MS PGothic"/>
              </a:rPr>
              <a:t>39</a:t>
            </a:fld>
            <a:endParaRPr lang="de-DE" sz="1800" b="0" strike="noStrike" spc="-1">
              <a:solidFill>
                <a:srgbClr val="000000"/>
              </a:solidFill>
              <a:uFill>
                <a:solidFill>
                  <a:srgbClr val="FFFFFF"/>
                </a:solidFill>
              </a:uFill>
              <a:latin typeface="Arial"/>
            </a:endParaRPr>
          </a:p>
        </p:txBody>
      </p:sp>
      <p:sp>
        <p:nvSpPr>
          <p:cNvPr id="260" name="CustomShape 4"/>
          <p:cNvSpPr/>
          <p:nvPr/>
        </p:nvSpPr>
        <p:spPr>
          <a:xfrm>
            <a:off x="408214" y="2016000"/>
            <a:ext cx="9310346" cy="50385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nSpc>
                <a:spcPct val="93000"/>
              </a:lnSpc>
            </a:pPr>
            <a:r>
              <a:rPr lang="de-DE" sz="3200" b="0" strike="noStrike" spc="-1" dirty="0">
                <a:solidFill>
                  <a:srgbClr val="000000"/>
                </a:solidFill>
                <a:uFill>
                  <a:solidFill>
                    <a:srgbClr val="FFFFFF"/>
                  </a:solidFill>
                </a:uFill>
                <a:latin typeface="Arial"/>
                <a:ea typeface="DejaVu Sans"/>
              </a:rPr>
              <a:t>Verpflichtet Asylsuchende, an einem bestimmten Wohnort zu wohnen. (§60 (1) </a:t>
            </a:r>
            <a:r>
              <a:rPr lang="de-DE" sz="3200" b="0" strike="noStrike" spc="-1" dirty="0" err="1">
                <a:solidFill>
                  <a:srgbClr val="000000"/>
                </a:solidFill>
                <a:uFill>
                  <a:solidFill>
                    <a:srgbClr val="FFFFFF"/>
                  </a:solidFill>
                </a:uFill>
                <a:latin typeface="Arial"/>
                <a:ea typeface="DejaVu Sans"/>
              </a:rPr>
              <a:t>AsylG</a:t>
            </a:r>
            <a:r>
              <a:rPr lang="de-DE" sz="3200" b="0" strike="noStrike" spc="-1" dirty="0">
                <a:solidFill>
                  <a:srgbClr val="000000"/>
                </a:solidFill>
                <a:uFill>
                  <a:solidFill>
                    <a:srgbClr val="FFFFFF"/>
                  </a:solidFill>
                </a:uFill>
                <a:latin typeface="Arial"/>
                <a:ea typeface="DejaVu Sans"/>
              </a:rPr>
              <a:t>)</a:t>
            </a:r>
            <a:endParaRPr lang="de-DE" sz="1800" b="0" strike="noStrike" spc="-1" dirty="0">
              <a:solidFill>
                <a:srgbClr val="000000"/>
              </a:solidFill>
              <a:uFill>
                <a:solidFill>
                  <a:srgbClr val="FFFFFF"/>
                </a:solidFill>
              </a:uFill>
              <a:latin typeface="Arial"/>
            </a:endParaRPr>
          </a:p>
          <a:p>
            <a:pPr>
              <a:lnSpc>
                <a:spcPct val="93000"/>
              </a:lnSpc>
            </a:pPr>
            <a:endParaRPr lang="de-DE" sz="1800" b="0" strike="noStrike" spc="-1" dirty="0">
              <a:solidFill>
                <a:srgbClr val="000000"/>
              </a:solidFill>
              <a:uFill>
                <a:solidFill>
                  <a:srgbClr val="FFFFFF"/>
                </a:solidFill>
              </a:uFill>
              <a:latin typeface="Arial"/>
            </a:endParaRPr>
          </a:p>
          <a:p>
            <a:pPr>
              <a:lnSpc>
                <a:spcPct val="93000"/>
              </a:lnSpc>
            </a:pPr>
            <a:r>
              <a:rPr lang="de-DE" sz="3200" b="0" strike="noStrike" spc="-1" dirty="0">
                <a:solidFill>
                  <a:srgbClr val="000000"/>
                </a:solidFill>
                <a:uFill>
                  <a:solidFill>
                    <a:srgbClr val="FFFFFF"/>
                  </a:solidFill>
                </a:uFill>
                <a:latin typeface="Arial"/>
                <a:ea typeface="DejaVu Sans"/>
              </a:rPr>
              <a:t>Umzug an jede andere Adresse muss </a:t>
            </a:r>
            <a:r>
              <a:rPr lang="de-DE" sz="3200" b="1" strike="noStrike" spc="-1" dirty="0">
                <a:solidFill>
                  <a:srgbClr val="000000"/>
                </a:solidFill>
                <a:uFill>
                  <a:solidFill>
                    <a:srgbClr val="FFFFFF"/>
                  </a:solidFill>
                </a:uFill>
                <a:latin typeface="Arial"/>
                <a:ea typeface="DejaVu Sans"/>
              </a:rPr>
              <a:t>von der Ausländerbehörde genehmigt</a:t>
            </a:r>
            <a:r>
              <a:rPr lang="de-DE" sz="3200" b="0" strike="noStrike" spc="-1" dirty="0">
                <a:solidFill>
                  <a:srgbClr val="000000"/>
                </a:solidFill>
                <a:uFill>
                  <a:solidFill>
                    <a:srgbClr val="FFFFFF"/>
                  </a:solidFill>
                </a:uFill>
                <a:latin typeface="Arial"/>
                <a:ea typeface="DejaVu Sans"/>
              </a:rPr>
              <a:t> werden. Wohnort darf ohne Erlaubnis vorübergehend verlassen werden.</a:t>
            </a:r>
            <a:endParaRPr lang="de-DE" sz="1800" b="0" strike="noStrike" spc="-1" dirty="0">
              <a:solidFill>
                <a:srgbClr val="000000"/>
              </a:solidFill>
              <a:uFill>
                <a:solidFill>
                  <a:srgbClr val="FFFFFF"/>
                </a:solidFill>
              </a:uFill>
              <a:latin typeface="Arial"/>
            </a:endParaRPr>
          </a:p>
          <a:p>
            <a:pPr>
              <a:lnSpc>
                <a:spcPct val="93000"/>
              </a:lnSpc>
            </a:pPr>
            <a:endParaRPr lang="de-DE" sz="1800" b="0" strike="noStrike" spc="-1" dirty="0">
              <a:solidFill>
                <a:srgbClr val="000000"/>
              </a:solidFill>
              <a:uFill>
                <a:solidFill>
                  <a:srgbClr val="FFFFFF"/>
                </a:solidFill>
              </a:uFill>
              <a:latin typeface="Arial"/>
            </a:endParaRPr>
          </a:p>
          <a:p>
            <a:pPr>
              <a:lnSpc>
                <a:spcPct val="93000"/>
              </a:lnSpc>
            </a:pPr>
            <a:r>
              <a:rPr lang="de-DE" sz="3200" b="1" strike="noStrike" spc="-1" dirty="0">
                <a:solidFill>
                  <a:srgbClr val="000000"/>
                </a:solidFill>
                <a:uFill>
                  <a:solidFill>
                    <a:srgbClr val="FFFFFF"/>
                  </a:solidFill>
                </a:uFill>
                <a:latin typeface="Arial"/>
                <a:ea typeface="DejaVu Sans"/>
              </a:rPr>
              <a:t>→ Reisefreiheit in Deutschland</a:t>
            </a:r>
            <a:endParaRPr lang="de-DE" sz="1800" b="0" strike="noStrike" spc="-1" dirty="0">
              <a:solidFill>
                <a:srgbClr val="000000"/>
              </a:solidFill>
              <a:uFill>
                <a:solidFill>
                  <a:srgbClr val="FFFFFF"/>
                </a:solidFill>
              </a:uFill>
              <a:latin typeface="Arial"/>
            </a:endParaRPr>
          </a:p>
        </p:txBody>
      </p:sp>
    </p:spTree>
  </p:cSld>
  <p:clrMapOvr>
    <a:masterClrMapping/>
  </p:clrMapOvr>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94" name="Bild 120"/>
          <p:cNvPicPr/>
          <p:nvPr/>
        </p:nvPicPr>
        <p:blipFill>
          <a:blip r:embed="rId3"/>
          <a:srcRect t="11238"/>
          <a:stretch/>
        </p:blipFill>
        <p:spPr>
          <a:xfrm>
            <a:off x="558360" y="1152000"/>
            <a:ext cx="8729280" cy="5684760"/>
          </a:xfrm>
          <a:prstGeom prst="rect">
            <a:avLst/>
          </a:prstGeom>
          <a:ln>
            <a:noFill/>
          </a:ln>
        </p:spPr>
      </p:pic>
      <p:sp>
        <p:nvSpPr>
          <p:cNvPr id="95" name="CustomShape 1"/>
          <p:cNvSpPr/>
          <p:nvPr/>
        </p:nvSpPr>
        <p:spPr>
          <a:xfrm>
            <a:off x="3259080" y="2016000"/>
            <a:ext cx="1651680" cy="632520"/>
          </a:xfrm>
          <a:prstGeom prst="rect">
            <a:avLst/>
          </a:prstGeom>
          <a:noFill/>
          <a:ln>
            <a:noFill/>
          </a:ln>
        </p:spPr>
        <p:style>
          <a:lnRef idx="0">
            <a:scrgbClr r="0" g="0" b="0"/>
          </a:lnRef>
          <a:fillRef idx="0">
            <a:scrgbClr r="0" g="0" b="0"/>
          </a:fillRef>
          <a:effectRef idx="0">
            <a:scrgbClr r="0" g="0" b="0"/>
          </a:effectRef>
          <a:fontRef idx="minor"/>
        </p:style>
        <p:txBody>
          <a:bodyPr lIns="0" tIns="0" rIns="0" bIns="0" anchor="ctr"/>
          <a:lstStyle/>
          <a:p>
            <a:pPr algn="ctr">
              <a:lnSpc>
                <a:spcPct val="100000"/>
              </a:lnSpc>
            </a:pPr>
            <a:r>
              <a:rPr lang="de-DE" sz="1800" b="1" strike="noStrike" spc="-1" dirty="0" smtClean="0">
                <a:solidFill>
                  <a:srgbClr val="000000"/>
                </a:solidFill>
                <a:uFill>
                  <a:solidFill>
                    <a:srgbClr val="FFFFFF"/>
                  </a:solidFill>
                </a:uFill>
                <a:latin typeface="Arial"/>
                <a:ea typeface="DejaVu Sans"/>
              </a:rPr>
              <a:t>2,9 </a:t>
            </a:r>
            <a:r>
              <a:rPr lang="de-DE" sz="1800" b="1" strike="noStrike" spc="-1" dirty="0" err="1">
                <a:solidFill>
                  <a:srgbClr val="000000"/>
                </a:solidFill>
                <a:uFill>
                  <a:solidFill>
                    <a:srgbClr val="FFFFFF"/>
                  </a:solidFill>
                </a:uFill>
                <a:latin typeface="Arial"/>
                <a:ea typeface="DejaVu Sans"/>
              </a:rPr>
              <a:t>Mio</a:t>
            </a:r>
            <a:endParaRPr lang="de-DE" sz="1800" b="0" strike="noStrike" spc="-1" dirty="0">
              <a:solidFill>
                <a:srgbClr val="000000"/>
              </a:solidFill>
              <a:uFill>
                <a:solidFill>
                  <a:srgbClr val="FFFFFF"/>
                </a:solidFill>
              </a:uFill>
              <a:latin typeface="Arial"/>
            </a:endParaRPr>
          </a:p>
        </p:txBody>
      </p:sp>
      <p:sp>
        <p:nvSpPr>
          <p:cNvPr id="96" name="CustomShape 2"/>
          <p:cNvSpPr/>
          <p:nvPr/>
        </p:nvSpPr>
        <p:spPr>
          <a:xfrm>
            <a:off x="6551640" y="3384720"/>
            <a:ext cx="2031120" cy="4546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r>
              <a:rPr lang="de-DE" sz="1800" b="1" strike="noStrike" spc="-1" dirty="0" smtClean="0">
                <a:solidFill>
                  <a:srgbClr val="000000"/>
                </a:solidFill>
                <a:uFill>
                  <a:solidFill>
                    <a:srgbClr val="FFFFFF"/>
                  </a:solidFill>
                </a:uFill>
                <a:latin typeface="Arial"/>
                <a:ea typeface="DejaVu Sans"/>
              </a:rPr>
              <a:t>1,4 </a:t>
            </a:r>
            <a:r>
              <a:rPr lang="de-DE" sz="1800" b="1" strike="noStrike" spc="-1" dirty="0" err="1">
                <a:solidFill>
                  <a:srgbClr val="000000"/>
                </a:solidFill>
                <a:uFill>
                  <a:solidFill>
                    <a:srgbClr val="FFFFFF"/>
                  </a:solidFill>
                </a:uFill>
                <a:latin typeface="Arial"/>
                <a:ea typeface="DejaVu Sans"/>
              </a:rPr>
              <a:t>Mio</a:t>
            </a:r>
            <a:endParaRPr lang="de-DE" sz="1800" b="0" strike="noStrike" spc="-1" dirty="0">
              <a:solidFill>
                <a:srgbClr val="000000"/>
              </a:solidFill>
              <a:uFill>
                <a:solidFill>
                  <a:srgbClr val="FFFFFF"/>
                </a:solidFill>
              </a:uFill>
              <a:latin typeface="Arial"/>
            </a:endParaRPr>
          </a:p>
        </p:txBody>
      </p:sp>
      <p:sp>
        <p:nvSpPr>
          <p:cNvPr id="97" name="CustomShape 3"/>
          <p:cNvSpPr/>
          <p:nvPr/>
        </p:nvSpPr>
        <p:spPr>
          <a:xfrm>
            <a:off x="2933640" y="3071880"/>
            <a:ext cx="2031120" cy="4546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r>
              <a:rPr lang="de-DE" sz="1800" b="1" strike="noStrike" spc="-1" dirty="0" smtClean="0">
                <a:solidFill>
                  <a:srgbClr val="000000"/>
                </a:solidFill>
                <a:uFill>
                  <a:solidFill>
                    <a:srgbClr val="FFFFFF"/>
                  </a:solidFill>
                </a:uFill>
                <a:latin typeface="Arial"/>
                <a:ea typeface="DejaVu Sans"/>
              </a:rPr>
              <a:t>1 </a:t>
            </a:r>
            <a:r>
              <a:rPr lang="de-DE" sz="1800" b="1" strike="noStrike" spc="-1" dirty="0" err="1">
                <a:solidFill>
                  <a:srgbClr val="000000"/>
                </a:solidFill>
                <a:uFill>
                  <a:solidFill>
                    <a:srgbClr val="FFFFFF"/>
                  </a:solidFill>
                </a:uFill>
                <a:latin typeface="Arial"/>
                <a:ea typeface="DejaVu Sans"/>
              </a:rPr>
              <a:t>Mio</a:t>
            </a:r>
            <a:endParaRPr lang="de-DE" sz="1800" b="0" strike="noStrike" spc="-1" dirty="0">
              <a:solidFill>
                <a:srgbClr val="000000"/>
              </a:solidFill>
              <a:uFill>
                <a:solidFill>
                  <a:srgbClr val="FFFFFF"/>
                </a:solidFill>
              </a:uFill>
              <a:latin typeface="Arial"/>
            </a:endParaRPr>
          </a:p>
        </p:txBody>
      </p:sp>
      <p:sp>
        <p:nvSpPr>
          <p:cNvPr id="98" name="CustomShape 4"/>
          <p:cNvSpPr/>
          <p:nvPr/>
        </p:nvSpPr>
        <p:spPr>
          <a:xfrm>
            <a:off x="3456000" y="3863880"/>
            <a:ext cx="1880280" cy="4546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r>
              <a:rPr lang="de-DE" sz="1800" b="1" strike="noStrike" spc="-1">
                <a:solidFill>
                  <a:srgbClr val="000000"/>
                </a:solidFill>
                <a:uFill>
                  <a:solidFill>
                    <a:srgbClr val="FFFFFF"/>
                  </a:solidFill>
                </a:uFill>
                <a:latin typeface="Arial"/>
                <a:ea typeface="DejaVu Sans"/>
              </a:rPr>
              <a:t>664.100</a:t>
            </a:r>
            <a:endParaRPr lang="de-DE" sz="1800" b="0" strike="noStrike" spc="-1">
              <a:solidFill>
                <a:srgbClr val="000000"/>
              </a:solidFill>
              <a:uFill>
                <a:solidFill>
                  <a:srgbClr val="FFFFFF"/>
                </a:solidFill>
              </a:uFill>
              <a:latin typeface="Arial"/>
            </a:endParaRPr>
          </a:p>
        </p:txBody>
      </p:sp>
      <p:sp>
        <p:nvSpPr>
          <p:cNvPr id="99" name="CustomShape 5"/>
          <p:cNvSpPr/>
          <p:nvPr/>
        </p:nvSpPr>
        <p:spPr>
          <a:xfrm>
            <a:off x="2006640" y="5078520"/>
            <a:ext cx="1880280" cy="454680"/>
          </a:xfrm>
          <a:prstGeom prst="rect">
            <a:avLst/>
          </a:prstGeom>
          <a:noFill/>
          <a:ln>
            <a:noFill/>
          </a:ln>
        </p:spPr>
        <p:style>
          <a:lnRef idx="0">
            <a:scrgbClr r="0" g="0" b="0"/>
          </a:lnRef>
          <a:fillRef idx="0">
            <a:scrgbClr r="0" g="0" b="0"/>
          </a:fillRef>
          <a:effectRef idx="0">
            <a:scrgbClr r="0" g="0" b="0"/>
          </a:effectRef>
          <a:fontRef idx="minor"/>
        </p:style>
      </p:sp>
      <p:sp>
        <p:nvSpPr>
          <p:cNvPr id="100" name="CustomShape 6"/>
          <p:cNvSpPr/>
          <p:nvPr/>
        </p:nvSpPr>
        <p:spPr>
          <a:xfrm>
            <a:off x="5149800" y="3384720"/>
            <a:ext cx="1880280" cy="4546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r>
              <a:rPr lang="de-DE" sz="1800" b="1" strike="noStrike" spc="-1">
                <a:solidFill>
                  <a:srgbClr val="000000"/>
                </a:solidFill>
                <a:uFill>
                  <a:solidFill>
                    <a:srgbClr val="FFFFFF"/>
                  </a:solidFill>
                </a:uFill>
                <a:latin typeface="Arial"/>
                <a:ea typeface="DejaVu Sans"/>
              </a:rPr>
              <a:t>979.400</a:t>
            </a:r>
            <a:endParaRPr lang="de-DE" sz="1800" b="0" strike="noStrike" spc="-1">
              <a:solidFill>
                <a:srgbClr val="000000"/>
              </a:solidFill>
              <a:uFill>
                <a:solidFill>
                  <a:srgbClr val="FFFFFF"/>
                </a:solidFill>
              </a:uFill>
              <a:latin typeface="Arial"/>
            </a:endParaRPr>
          </a:p>
        </p:txBody>
      </p:sp>
      <p:sp>
        <p:nvSpPr>
          <p:cNvPr id="101" name="CustomShape 7"/>
          <p:cNvSpPr/>
          <p:nvPr/>
        </p:nvSpPr>
        <p:spPr>
          <a:xfrm>
            <a:off x="3951360" y="5520960"/>
            <a:ext cx="1880280" cy="4546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r>
              <a:rPr lang="de-DE" sz="1800" b="1" strike="noStrike" spc="-1" dirty="0" smtClean="0">
                <a:solidFill>
                  <a:srgbClr val="000000"/>
                </a:solidFill>
                <a:uFill>
                  <a:solidFill>
                    <a:srgbClr val="FFFFFF"/>
                  </a:solidFill>
                </a:uFill>
                <a:latin typeface="Arial"/>
                <a:ea typeface="DejaVu Sans"/>
              </a:rPr>
              <a:t>791.600</a:t>
            </a:r>
            <a:endParaRPr lang="de-DE" sz="1800" b="0" strike="noStrike" spc="-1" dirty="0">
              <a:solidFill>
                <a:srgbClr val="000000"/>
              </a:solidFill>
              <a:uFill>
                <a:solidFill>
                  <a:srgbClr val="FFFFFF"/>
                </a:solidFill>
              </a:uFill>
              <a:latin typeface="Arial"/>
            </a:endParaRPr>
          </a:p>
        </p:txBody>
      </p:sp>
      <p:sp>
        <p:nvSpPr>
          <p:cNvPr id="102" name="CustomShape 8"/>
          <p:cNvSpPr/>
          <p:nvPr/>
        </p:nvSpPr>
        <p:spPr>
          <a:xfrm>
            <a:off x="431640" y="7056360"/>
            <a:ext cx="8867160" cy="284760"/>
          </a:xfrm>
          <a:prstGeom prst="rect">
            <a:avLst/>
          </a:prstGeom>
          <a:noFill/>
          <a:ln>
            <a:noFill/>
          </a:ln>
        </p:spPr>
        <p:style>
          <a:lnRef idx="0">
            <a:scrgbClr r="0" g="0" b="0"/>
          </a:lnRef>
          <a:fillRef idx="0">
            <a:scrgbClr r="0" g="0" b="0"/>
          </a:fillRef>
          <a:effectRef idx="0">
            <a:scrgbClr r="0" g="0" b="0"/>
          </a:effectRef>
          <a:fontRef idx="minor"/>
        </p:style>
        <p:txBody>
          <a:bodyPr lIns="0" tIns="28080" rIns="0" bIns="0"/>
          <a:lstStyle/>
          <a:p>
            <a:pPr>
              <a:lnSpc>
                <a:spcPct val="93000"/>
              </a:lnSpc>
            </a:pPr>
            <a:r>
              <a:rPr lang="de-DE" sz="1000" b="0" strike="noStrike" spc="-1" dirty="0">
                <a:solidFill>
                  <a:srgbClr val="000000"/>
                </a:solidFill>
                <a:uFill>
                  <a:solidFill>
                    <a:srgbClr val="FFFFFF"/>
                  </a:solidFill>
                </a:uFill>
                <a:latin typeface="Arial"/>
                <a:ea typeface="DejaVu Sans"/>
              </a:rPr>
              <a:t>Quelle: UNHCR Jahresbericht </a:t>
            </a:r>
            <a:r>
              <a:rPr lang="de-DE" sz="1000" b="0" strike="noStrike" spc="-1" dirty="0" smtClean="0">
                <a:solidFill>
                  <a:srgbClr val="000000"/>
                </a:solidFill>
                <a:uFill>
                  <a:solidFill>
                    <a:srgbClr val="FFFFFF"/>
                  </a:solidFill>
                </a:uFill>
                <a:latin typeface="Arial"/>
                <a:ea typeface="DejaVu Sans"/>
              </a:rPr>
              <a:t>2016</a:t>
            </a:r>
            <a:endParaRPr lang="de-DE" sz="1800" b="0" strike="noStrike" spc="-1" dirty="0">
              <a:solidFill>
                <a:srgbClr val="000000"/>
              </a:solidFill>
              <a:uFill>
                <a:solidFill>
                  <a:srgbClr val="FFFFFF"/>
                </a:solidFill>
              </a:uFill>
              <a:latin typeface="Arial"/>
            </a:endParaRPr>
          </a:p>
        </p:txBody>
      </p:sp>
      <p:sp>
        <p:nvSpPr>
          <p:cNvPr id="103" name="CustomShape 9"/>
          <p:cNvSpPr/>
          <p:nvPr/>
        </p:nvSpPr>
        <p:spPr>
          <a:xfrm>
            <a:off x="0" y="70560"/>
            <a:ext cx="10078200" cy="389880"/>
          </a:xfrm>
          <a:prstGeom prst="rect">
            <a:avLst/>
          </a:prstGeom>
          <a:solidFill>
            <a:srgbClr val="FAD9CD"/>
          </a:solidFill>
          <a:ln>
            <a:noFill/>
          </a:ln>
        </p:spPr>
        <p:style>
          <a:lnRef idx="0">
            <a:scrgbClr r="0" g="0" b="0"/>
          </a:lnRef>
          <a:fillRef idx="0">
            <a:scrgbClr r="0" g="0" b="0"/>
          </a:fillRef>
          <a:effectRef idx="0">
            <a:scrgbClr r="0" g="0" b="0"/>
          </a:effectRef>
          <a:fontRef idx="minor"/>
        </p:style>
        <p:txBody>
          <a:bodyPr lIns="90000" tIns="45000" rIns="90000" bIns="45000"/>
          <a:lstStyle/>
          <a:p>
            <a:pPr algn="ctr">
              <a:lnSpc>
                <a:spcPct val="93000"/>
              </a:lnSpc>
            </a:pPr>
            <a:r>
              <a:rPr lang="de-DE" sz="2600" b="0" strike="noStrike" spc="-1" dirty="0">
                <a:solidFill>
                  <a:srgbClr val="DF6C5D"/>
                </a:solidFill>
                <a:uFill>
                  <a:solidFill>
                    <a:srgbClr val="FFFFFF"/>
                  </a:solidFill>
                </a:uFill>
                <a:latin typeface="Arial"/>
                <a:ea typeface="DejaVu Sans"/>
              </a:rPr>
              <a:t>Die wichtigsten Flüchtlingsaufnahmeländer </a:t>
            </a:r>
            <a:r>
              <a:rPr lang="de-DE" sz="2600" b="0" strike="noStrike" spc="-1" dirty="0" smtClean="0">
                <a:solidFill>
                  <a:srgbClr val="DF6C5D"/>
                </a:solidFill>
                <a:uFill>
                  <a:solidFill>
                    <a:srgbClr val="FFFFFF"/>
                  </a:solidFill>
                </a:uFill>
                <a:latin typeface="Arial"/>
                <a:ea typeface="DejaVu Sans"/>
              </a:rPr>
              <a:t>2016</a:t>
            </a:r>
            <a:endParaRPr lang="de-DE" sz="1800" b="0" strike="noStrike" spc="-1" dirty="0">
              <a:solidFill>
                <a:srgbClr val="000000"/>
              </a:solidFill>
              <a:uFill>
                <a:solidFill>
                  <a:srgbClr val="FFFFFF"/>
                </a:solidFill>
              </a:uFill>
              <a:latin typeface="Arial"/>
            </a:endParaRPr>
          </a:p>
        </p:txBody>
      </p:sp>
      <p:sp>
        <p:nvSpPr>
          <p:cNvPr id="104" name="CustomShape 10"/>
          <p:cNvSpPr/>
          <p:nvPr/>
        </p:nvSpPr>
        <p:spPr>
          <a:xfrm>
            <a:off x="8186040" y="7120800"/>
            <a:ext cx="1082160" cy="3999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lstStyle/>
          <a:p>
            <a:pPr>
              <a:lnSpc>
                <a:spcPct val="100000"/>
              </a:lnSpc>
            </a:pPr>
            <a:fld id="{6D2DD211-1D4F-4F17-B617-D938BBAED789}" type="slidenum">
              <a:rPr lang="de-DE" sz="1400" b="1" strike="noStrike" spc="-1">
                <a:solidFill>
                  <a:srgbClr val="FFFFFF"/>
                </a:solidFill>
                <a:uFill>
                  <a:solidFill>
                    <a:srgbClr val="FFFFFF"/>
                  </a:solidFill>
                </a:uFill>
                <a:latin typeface="Arial"/>
                <a:ea typeface="MS PGothic"/>
              </a:rPr>
              <a:t>4</a:t>
            </a:fld>
            <a:endParaRPr lang="de-DE" sz="1800" b="0" strike="noStrike" spc="-1">
              <a:solidFill>
                <a:srgbClr val="000000"/>
              </a:solidFill>
              <a:uFill>
                <a:solidFill>
                  <a:srgbClr val="FFFFFF"/>
                </a:solidFill>
              </a:uFill>
              <a:latin typeface="Arial"/>
            </a:endParaRPr>
          </a:p>
        </p:txBody>
      </p:sp>
      <p:sp>
        <p:nvSpPr>
          <p:cNvPr id="13" name="CustomShape 7"/>
          <p:cNvSpPr/>
          <p:nvPr/>
        </p:nvSpPr>
        <p:spPr>
          <a:xfrm>
            <a:off x="2846460" y="6120360"/>
            <a:ext cx="1320295" cy="353176"/>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r>
              <a:rPr lang="de-DE" sz="1800" b="1" strike="noStrike" spc="-1" dirty="0" smtClean="0">
                <a:solidFill>
                  <a:srgbClr val="000000"/>
                </a:solidFill>
                <a:uFill>
                  <a:solidFill>
                    <a:srgbClr val="FFFFFF"/>
                  </a:solidFill>
                </a:uFill>
                <a:latin typeface="Arial"/>
                <a:ea typeface="DejaVu Sans"/>
              </a:rPr>
              <a:t>940.800</a:t>
            </a:r>
            <a:endParaRPr lang="de-DE" sz="1800" b="0" strike="noStrike" spc="-1" dirty="0">
              <a:solidFill>
                <a:srgbClr val="000000"/>
              </a:solidFill>
              <a:uFill>
                <a:solidFill>
                  <a:srgbClr val="FFFFFF"/>
                </a:solidFill>
              </a:uFill>
              <a:latin typeface="Arial"/>
            </a:endParaRPr>
          </a:p>
        </p:txBody>
      </p:sp>
    </p:spTree>
  </p:cSld>
  <p:clrMapOvr>
    <a:masterClrMapping/>
  </p:clrMapOvr>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61" name="CustomShape 1"/>
          <p:cNvSpPr/>
          <p:nvPr/>
        </p:nvSpPr>
        <p:spPr>
          <a:xfrm>
            <a:off x="4320" y="354600"/>
            <a:ext cx="10073880" cy="1185480"/>
          </a:xfrm>
          <a:prstGeom prst="rect">
            <a:avLst/>
          </a:prstGeom>
          <a:solidFill>
            <a:srgbClr val="FAD9CD"/>
          </a:solidFill>
          <a:ln>
            <a:noFill/>
          </a:ln>
        </p:spPr>
        <p:style>
          <a:lnRef idx="0">
            <a:scrgbClr r="0" g="0" b="0"/>
          </a:lnRef>
          <a:fillRef idx="0">
            <a:scrgbClr r="0" g="0" b="0"/>
          </a:fillRef>
          <a:effectRef idx="0">
            <a:scrgbClr r="0" g="0" b="0"/>
          </a:effectRef>
          <a:fontRef idx="minor"/>
        </p:style>
        <p:txBody>
          <a:bodyPr lIns="0" tIns="38880" rIns="0" bIns="0" anchor="ctr"/>
          <a:lstStyle/>
          <a:p>
            <a:pPr algn="ctr">
              <a:lnSpc>
                <a:spcPct val="93000"/>
              </a:lnSpc>
            </a:pPr>
            <a:r>
              <a:rPr lang="de-DE" sz="4400" spc="-1" dirty="0">
                <a:solidFill>
                  <a:srgbClr val="DF6C5D"/>
                </a:solidFill>
                <a:uFill>
                  <a:solidFill>
                    <a:srgbClr val="FFFFFF"/>
                  </a:solidFill>
                </a:uFill>
              </a:rPr>
              <a:t>Sozialleistungen - Geld</a:t>
            </a:r>
            <a:endParaRPr lang="de-DE" sz="1800" b="0" strike="noStrike" spc="-1" dirty="0">
              <a:solidFill>
                <a:srgbClr val="000000"/>
              </a:solidFill>
              <a:uFill>
                <a:solidFill>
                  <a:srgbClr val="FFFFFF"/>
                </a:solidFill>
              </a:uFill>
              <a:latin typeface="Arial"/>
            </a:endParaRPr>
          </a:p>
        </p:txBody>
      </p:sp>
      <p:sp>
        <p:nvSpPr>
          <p:cNvPr id="262" name="CustomShape 2"/>
          <p:cNvSpPr/>
          <p:nvPr/>
        </p:nvSpPr>
        <p:spPr>
          <a:xfrm>
            <a:off x="502920" y="1935360"/>
            <a:ext cx="9789120" cy="5868000"/>
          </a:xfrm>
          <a:prstGeom prst="rect">
            <a:avLst/>
          </a:prstGeom>
          <a:noFill/>
          <a:ln>
            <a:noFill/>
          </a:ln>
        </p:spPr>
        <p:style>
          <a:lnRef idx="0">
            <a:scrgbClr r="0" g="0" b="0"/>
          </a:lnRef>
          <a:fillRef idx="0">
            <a:scrgbClr r="0" g="0" b="0"/>
          </a:fillRef>
          <a:effectRef idx="0">
            <a:scrgbClr r="0" g="0" b="0"/>
          </a:effectRef>
          <a:fontRef idx="minor"/>
        </p:style>
        <p:txBody>
          <a:bodyPr lIns="0" tIns="28080" rIns="0" bIns="0"/>
          <a:lstStyle/>
          <a:p>
            <a:pPr>
              <a:lnSpc>
                <a:spcPct val="93000"/>
              </a:lnSpc>
            </a:pPr>
            <a:endParaRPr lang="de-DE" sz="1800" b="0" strike="noStrike" spc="-1">
              <a:solidFill>
                <a:srgbClr val="000000"/>
              </a:solidFill>
              <a:uFill>
                <a:solidFill>
                  <a:srgbClr val="FFFFFF"/>
                </a:solidFill>
              </a:uFill>
              <a:latin typeface="Arial"/>
            </a:endParaRPr>
          </a:p>
          <a:p>
            <a:pPr>
              <a:lnSpc>
                <a:spcPct val="93000"/>
              </a:lnSpc>
            </a:pPr>
            <a:endParaRPr lang="de-DE" sz="1800" b="0" strike="noStrike" spc="-1">
              <a:solidFill>
                <a:srgbClr val="000000"/>
              </a:solidFill>
              <a:uFill>
                <a:solidFill>
                  <a:srgbClr val="FFFFFF"/>
                </a:solidFill>
              </a:uFill>
              <a:latin typeface="Arial"/>
            </a:endParaRPr>
          </a:p>
          <a:p>
            <a:pPr>
              <a:lnSpc>
                <a:spcPct val="93000"/>
              </a:lnSpc>
            </a:pPr>
            <a:endParaRPr lang="de-DE" sz="1800" b="0" strike="noStrike" spc="-1">
              <a:solidFill>
                <a:srgbClr val="000000"/>
              </a:solidFill>
              <a:uFill>
                <a:solidFill>
                  <a:srgbClr val="FFFFFF"/>
                </a:solidFill>
              </a:uFill>
              <a:latin typeface="Arial"/>
            </a:endParaRPr>
          </a:p>
        </p:txBody>
      </p:sp>
      <p:sp>
        <p:nvSpPr>
          <p:cNvPr id="263" name="CustomShape 3"/>
          <p:cNvSpPr/>
          <p:nvPr/>
        </p:nvSpPr>
        <p:spPr>
          <a:xfrm>
            <a:off x="8186040" y="7120800"/>
            <a:ext cx="1082160" cy="3999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lstStyle/>
          <a:p>
            <a:pPr>
              <a:lnSpc>
                <a:spcPct val="100000"/>
              </a:lnSpc>
            </a:pPr>
            <a:fld id="{E8C73031-4429-4413-99DD-8697E4A5409B}" type="slidenum">
              <a:rPr lang="de-DE" sz="1400" b="1" strike="noStrike" spc="-1">
                <a:solidFill>
                  <a:srgbClr val="FFFFFF"/>
                </a:solidFill>
                <a:uFill>
                  <a:solidFill>
                    <a:srgbClr val="FFFFFF"/>
                  </a:solidFill>
                </a:uFill>
                <a:latin typeface="Arial"/>
                <a:ea typeface="MS PGothic"/>
              </a:rPr>
              <a:t>40</a:t>
            </a:fld>
            <a:endParaRPr lang="de-DE" sz="1800" b="0" strike="noStrike" spc="-1">
              <a:solidFill>
                <a:srgbClr val="000000"/>
              </a:solidFill>
              <a:uFill>
                <a:solidFill>
                  <a:srgbClr val="FFFFFF"/>
                </a:solidFill>
              </a:uFill>
              <a:latin typeface="Arial"/>
            </a:endParaRPr>
          </a:p>
        </p:txBody>
      </p:sp>
      <p:graphicFrame>
        <p:nvGraphicFramePr>
          <p:cNvPr id="264" name="Table 4"/>
          <p:cNvGraphicFramePr/>
          <p:nvPr>
            <p:extLst>
              <p:ext uri="{D42A27DB-BD31-4B8C-83A1-F6EECF244321}">
                <p14:modId xmlns:p14="http://schemas.microsoft.com/office/powerpoint/2010/main" val="579017150"/>
              </p:ext>
            </p:extLst>
          </p:nvPr>
        </p:nvGraphicFramePr>
        <p:xfrm>
          <a:off x="592560" y="1595160"/>
          <a:ext cx="8630280" cy="5093656"/>
        </p:xfrm>
        <a:graphic>
          <a:graphicData uri="http://schemas.openxmlformats.org/drawingml/2006/table">
            <a:tbl>
              <a:tblPr>
                <a:tableStyleId>{08FB837D-C827-4EFA-A057-4D05807E0F7C}</a:tableStyleId>
              </a:tblPr>
              <a:tblGrid>
                <a:gridCol w="3580560">
                  <a:extLst>
                    <a:ext uri="{9D8B030D-6E8A-4147-A177-3AD203B41FA5}">
                      <a16:colId xmlns:a16="http://schemas.microsoft.com/office/drawing/2014/main" val="20000"/>
                    </a:ext>
                  </a:extLst>
                </a:gridCol>
                <a:gridCol w="1496880">
                  <a:extLst>
                    <a:ext uri="{9D8B030D-6E8A-4147-A177-3AD203B41FA5}">
                      <a16:colId xmlns:a16="http://schemas.microsoft.com/office/drawing/2014/main" val="20001"/>
                    </a:ext>
                  </a:extLst>
                </a:gridCol>
                <a:gridCol w="1511640">
                  <a:extLst>
                    <a:ext uri="{9D8B030D-6E8A-4147-A177-3AD203B41FA5}">
                      <a16:colId xmlns:a16="http://schemas.microsoft.com/office/drawing/2014/main" val="20002"/>
                    </a:ext>
                  </a:extLst>
                </a:gridCol>
                <a:gridCol w="2041200">
                  <a:extLst>
                    <a:ext uri="{9D8B030D-6E8A-4147-A177-3AD203B41FA5}">
                      <a16:colId xmlns:a16="http://schemas.microsoft.com/office/drawing/2014/main" val="20003"/>
                    </a:ext>
                  </a:extLst>
                </a:gridCol>
              </a:tblGrid>
              <a:tr h="678240">
                <a:tc>
                  <a:txBody>
                    <a:bodyPr/>
                    <a:lstStyle/>
                    <a:p>
                      <a:endParaRPr lang="de-DE" dirty="0"/>
                    </a:p>
                  </a:txBody>
                  <a:tcPr/>
                </a:tc>
                <a:tc>
                  <a:txBody>
                    <a:bodyPr/>
                    <a:lstStyle/>
                    <a:p>
                      <a:pPr algn="ctr">
                        <a:lnSpc>
                          <a:spcPct val="74000"/>
                        </a:lnSpc>
                      </a:pPr>
                      <a:endParaRPr lang="de-DE" sz="2400" b="1" strike="noStrike" spc="-1" dirty="0" smtClean="0">
                        <a:uFill>
                          <a:solidFill>
                            <a:srgbClr val="FFFFFF"/>
                          </a:solidFill>
                        </a:uFill>
                      </a:endParaRPr>
                    </a:p>
                    <a:p>
                      <a:pPr algn="ctr">
                        <a:lnSpc>
                          <a:spcPct val="74000"/>
                        </a:lnSpc>
                      </a:pPr>
                      <a:r>
                        <a:rPr lang="de-DE" sz="2400" b="1" strike="noStrike" spc="-1" dirty="0" smtClean="0">
                          <a:uFill>
                            <a:solidFill>
                              <a:srgbClr val="FFFFFF"/>
                            </a:solidFill>
                          </a:uFill>
                        </a:rPr>
                        <a:t>AsylbLG</a:t>
                      </a:r>
                      <a:endParaRPr lang="de-DE" sz="1800" b="1" strike="noStrike" spc="-1" dirty="0">
                        <a:solidFill>
                          <a:srgbClr val="000000"/>
                        </a:solidFill>
                        <a:uFill>
                          <a:solidFill>
                            <a:srgbClr val="FFFFFF"/>
                          </a:solidFill>
                        </a:uFill>
                        <a:latin typeface="Arial"/>
                      </a:endParaRPr>
                    </a:p>
                  </a:txBody>
                  <a:tcPr/>
                </a:tc>
                <a:tc>
                  <a:txBody>
                    <a:bodyPr/>
                    <a:lstStyle/>
                    <a:p>
                      <a:pPr algn="ctr">
                        <a:lnSpc>
                          <a:spcPct val="74000"/>
                        </a:lnSpc>
                      </a:pPr>
                      <a:endParaRPr lang="de-DE" sz="2400" b="1" strike="noStrike" spc="-1" dirty="0" smtClean="0">
                        <a:uFill>
                          <a:solidFill>
                            <a:srgbClr val="FFFFFF"/>
                          </a:solidFill>
                        </a:uFill>
                      </a:endParaRPr>
                    </a:p>
                    <a:p>
                      <a:pPr algn="ctr">
                        <a:lnSpc>
                          <a:spcPct val="74000"/>
                        </a:lnSpc>
                      </a:pPr>
                      <a:r>
                        <a:rPr lang="de-DE" sz="2400" b="1" strike="noStrike" spc="-1" dirty="0" smtClean="0">
                          <a:uFill>
                            <a:solidFill>
                              <a:srgbClr val="FFFFFF"/>
                            </a:solidFill>
                          </a:uFill>
                        </a:rPr>
                        <a:t>ALG </a:t>
                      </a:r>
                      <a:r>
                        <a:rPr lang="de-DE" sz="2400" b="1" strike="noStrike" spc="-1" dirty="0">
                          <a:uFill>
                            <a:solidFill>
                              <a:srgbClr val="FFFFFF"/>
                            </a:solidFill>
                          </a:uFill>
                        </a:rPr>
                        <a:t>II</a:t>
                      </a:r>
                      <a:endParaRPr lang="de-DE" sz="1800" b="1" strike="noStrike" spc="-1" dirty="0">
                        <a:solidFill>
                          <a:srgbClr val="000000"/>
                        </a:solidFill>
                        <a:uFill>
                          <a:solidFill>
                            <a:srgbClr val="FFFFFF"/>
                          </a:solidFill>
                        </a:uFill>
                        <a:latin typeface="Arial"/>
                      </a:endParaRPr>
                    </a:p>
                  </a:txBody>
                  <a:tcPr/>
                </a:tc>
                <a:tc>
                  <a:txBody>
                    <a:bodyPr/>
                    <a:lstStyle/>
                    <a:p>
                      <a:pPr algn="ctr">
                        <a:lnSpc>
                          <a:spcPct val="74000"/>
                        </a:lnSpc>
                      </a:pPr>
                      <a:endParaRPr lang="de-DE" sz="2400" b="1" strike="noStrike" spc="-1" dirty="0" smtClean="0">
                        <a:uFill>
                          <a:solidFill>
                            <a:srgbClr val="FFFFFF"/>
                          </a:solidFill>
                        </a:uFill>
                      </a:endParaRPr>
                    </a:p>
                    <a:p>
                      <a:pPr algn="ctr">
                        <a:lnSpc>
                          <a:spcPct val="74000"/>
                        </a:lnSpc>
                      </a:pPr>
                      <a:r>
                        <a:rPr lang="de-DE" sz="2400" b="1" strike="noStrike" spc="-1" dirty="0" smtClean="0">
                          <a:uFill>
                            <a:solidFill>
                              <a:srgbClr val="FFFFFF"/>
                            </a:solidFill>
                          </a:uFill>
                        </a:rPr>
                        <a:t>Relation</a:t>
                      </a:r>
                      <a:endParaRPr lang="de-DE" sz="1800" b="1" strike="noStrike" spc="-1" dirty="0">
                        <a:solidFill>
                          <a:srgbClr val="000000"/>
                        </a:solidFill>
                        <a:uFill>
                          <a:solidFill>
                            <a:srgbClr val="FFFFFF"/>
                          </a:solidFill>
                        </a:uFill>
                        <a:latin typeface="Arial"/>
                      </a:endParaRPr>
                    </a:p>
                  </a:txBody>
                  <a:tcPr/>
                </a:tc>
                <a:extLst>
                  <a:ext uri="{0D108BD9-81ED-4DB2-BD59-A6C34878D82A}">
                    <a16:rowId xmlns:a16="http://schemas.microsoft.com/office/drawing/2014/main" val="10000"/>
                  </a:ext>
                </a:extLst>
              </a:tr>
              <a:tr h="771136">
                <a:tc>
                  <a:txBody>
                    <a:bodyPr/>
                    <a:lstStyle/>
                    <a:p>
                      <a:pPr>
                        <a:lnSpc>
                          <a:spcPct val="55000"/>
                        </a:lnSpc>
                      </a:pPr>
                      <a:endParaRPr lang="de-DE" sz="2400" strike="noStrike" spc="-1" dirty="0" smtClean="0">
                        <a:uFill>
                          <a:solidFill>
                            <a:srgbClr val="FFFFFF"/>
                          </a:solidFill>
                        </a:uFill>
                      </a:endParaRPr>
                    </a:p>
                    <a:p>
                      <a:pPr>
                        <a:lnSpc>
                          <a:spcPct val="55000"/>
                        </a:lnSpc>
                      </a:pPr>
                      <a:endParaRPr lang="de-DE" sz="2400" strike="noStrike" spc="-1" dirty="0" smtClean="0">
                        <a:uFill>
                          <a:solidFill>
                            <a:srgbClr val="FFFFFF"/>
                          </a:solidFill>
                        </a:uFill>
                      </a:endParaRPr>
                    </a:p>
                    <a:p>
                      <a:pPr>
                        <a:lnSpc>
                          <a:spcPct val="55000"/>
                        </a:lnSpc>
                      </a:pPr>
                      <a:r>
                        <a:rPr lang="de-DE" sz="2400" strike="noStrike" spc="-1" dirty="0" smtClean="0">
                          <a:uFill>
                            <a:solidFill>
                              <a:srgbClr val="FFFFFF"/>
                            </a:solidFill>
                          </a:uFill>
                        </a:rPr>
                        <a:t>Alleinstehende </a:t>
                      </a:r>
                      <a:endParaRPr lang="de-DE" sz="1800" b="0" strike="noStrike" spc="-1" dirty="0">
                        <a:solidFill>
                          <a:srgbClr val="000000"/>
                        </a:solidFill>
                        <a:uFill>
                          <a:solidFill>
                            <a:srgbClr val="FFFFFF"/>
                          </a:solidFill>
                        </a:uFill>
                        <a:latin typeface="Arial"/>
                      </a:endParaRPr>
                    </a:p>
                  </a:txBody>
                  <a:tcPr/>
                </a:tc>
                <a:tc>
                  <a:txBody>
                    <a:bodyPr/>
                    <a:lstStyle/>
                    <a:p>
                      <a:pPr algn="ctr">
                        <a:lnSpc>
                          <a:spcPct val="74000"/>
                        </a:lnSpc>
                      </a:pPr>
                      <a:endParaRPr lang="de-DE" sz="2400" strike="noStrike" spc="-1" dirty="0" smtClean="0">
                        <a:uFill>
                          <a:solidFill>
                            <a:srgbClr val="FFFFFF"/>
                          </a:solidFill>
                        </a:uFill>
                      </a:endParaRPr>
                    </a:p>
                    <a:p>
                      <a:pPr algn="ctr">
                        <a:lnSpc>
                          <a:spcPct val="74000"/>
                        </a:lnSpc>
                      </a:pPr>
                      <a:r>
                        <a:rPr lang="de-DE" sz="2400" strike="noStrike" spc="-1" dirty="0" smtClean="0">
                          <a:uFill>
                            <a:solidFill>
                              <a:srgbClr val="FFFFFF"/>
                            </a:solidFill>
                          </a:uFill>
                        </a:rPr>
                        <a:t>354</a:t>
                      </a:r>
                      <a:r>
                        <a:rPr lang="de-DE" sz="2400" strike="noStrike" spc="-1" dirty="0">
                          <a:uFill>
                            <a:solidFill>
                              <a:srgbClr val="FFFFFF"/>
                            </a:solidFill>
                          </a:uFill>
                        </a:rPr>
                        <a:t>€</a:t>
                      </a:r>
                      <a:endParaRPr lang="de-DE" sz="1800" b="0" strike="noStrike" spc="-1" dirty="0">
                        <a:solidFill>
                          <a:srgbClr val="000000"/>
                        </a:solidFill>
                        <a:uFill>
                          <a:solidFill>
                            <a:srgbClr val="FFFFFF"/>
                          </a:solidFill>
                        </a:uFill>
                        <a:latin typeface="Arial"/>
                      </a:endParaRPr>
                    </a:p>
                  </a:txBody>
                  <a:tcPr/>
                </a:tc>
                <a:tc>
                  <a:txBody>
                    <a:bodyPr/>
                    <a:lstStyle/>
                    <a:p>
                      <a:pPr algn="ctr">
                        <a:lnSpc>
                          <a:spcPct val="74000"/>
                        </a:lnSpc>
                      </a:pPr>
                      <a:endParaRPr lang="de-DE" sz="2400" strike="noStrike" spc="-1" dirty="0" smtClean="0">
                        <a:uFill>
                          <a:solidFill>
                            <a:srgbClr val="FFFFFF"/>
                          </a:solidFill>
                        </a:uFill>
                      </a:endParaRPr>
                    </a:p>
                    <a:p>
                      <a:pPr algn="ctr">
                        <a:lnSpc>
                          <a:spcPct val="74000"/>
                        </a:lnSpc>
                      </a:pPr>
                      <a:r>
                        <a:rPr lang="de-DE" sz="2400" strike="noStrike" spc="-1" dirty="0" smtClean="0">
                          <a:uFill>
                            <a:solidFill>
                              <a:srgbClr val="FFFFFF"/>
                            </a:solidFill>
                          </a:uFill>
                        </a:rPr>
                        <a:t>404</a:t>
                      </a:r>
                      <a:r>
                        <a:rPr lang="de-DE" sz="2400" strike="noStrike" spc="-1" dirty="0">
                          <a:uFill>
                            <a:solidFill>
                              <a:srgbClr val="FFFFFF"/>
                            </a:solidFill>
                          </a:uFill>
                        </a:rPr>
                        <a:t>€</a:t>
                      </a:r>
                      <a:endParaRPr lang="de-DE" sz="1800" b="0" strike="noStrike" spc="-1" dirty="0">
                        <a:solidFill>
                          <a:srgbClr val="000000"/>
                        </a:solidFill>
                        <a:uFill>
                          <a:solidFill>
                            <a:srgbClr val="FFFFFF"/>
                          </a:solidFill>
                        </a:uFill>
                        <a:latin typeface="Arial"/>
                      </a:endParaRPr>
                    </a:p>
                  </a:txBody>
                  <a:tcPr/>
                </a:tc>
                <a:tc>
                  <a:txBody>
                    <a:bodyPr/>
                    <a:lstStyle/>
                    <a:p>
                      <a:pPr algn="ctr">
                        <a:lnSpc>
                          <a:spcPct val="74000"/>
                        </a:lnSpc>
                      </a:pPr>
                      <a:endParaRPr lang="de-DE" sz="2400" strike="noStrike" spc="-1" dirty="0" smtClean="0">
                        <a:uFill>
                          <a:solidFill>
                            <a:srgbClr val="FFFFFF"/>
                          </a:solidFill>
                        </a:uFill>
                      </a:endParaRPr>
                    </a:p>
                    <a:p>
                      <a:pPr algn="ctr">
                        <a:lnSpc>
                          <a:spcPct val="74000"/>
                        </a:lnSpc>
                      </a:pPr>
                      <a:r>
                        <a:rPr lang="de-DE" sz="2400" strike="noStrike" spc="-1" dirty="0" smtClean="0">
                          <a:uFill>
                            <a:solidFill>
                              <a:srgbClr val="FFFFFF"/>
                            </a:solidFill>
                          </a:uFill>
                        </a:rPr>
                        <a:t>90</a:t>
                      </a:r>
                      <a:r>
                        <a:rPr lang="de-DE" sz="2400" strike="noStrike" spc="-1" dirty="0">
                          <a:uFill>
                            <a:solidFill>
                              <a:srgbClr val="FFFFFF"/>
                            </a:solidFill>
                          </a:uFill>
                        </a:rPr>
                        <a:t>%</a:t>
                      </a:r>
                      <a:endParaRPr lang="de-DE" sz="1800" b="0" strike="noStrike" spc="-1" dirty="0">
                        <a:solidFill>
                          <a:srgbClr val="000000"/>
                        </a:solidFill>
                        <a:uFill>
                          <a:solidFill>
                            <a:srgbClr val="FFFFFF"/>
                          </a:solidFill>
                        </a:uFill>
                        <a:latin typeface="Arial"/>
                      </a:endParaRPr>
                    </a:p>
                  </a:txBody>
                  <a:tcPr/>
                </a:tc>
                <a:extLst>
                  <a:ext uri="{0D108BD9-81ED-4DB2-BD59-A6C34878D82A}">
                    <a16:rowId xmlns:a16="http://schemas.microsoft.com/office/drawing/2014/main" val="10001"/>
                  </a:ext>
                </a:extLst>
              </a:tr>
              <a:tr h="678240">
                <a:tc>
                  <a:txBody>
                    <a:bodyPr/>
                    <a:lstStyle/>
                    <a:p>
                      <a:pPr>
                        <a:lnSpc>
                          <a:spcPct val="74000"/>
                        </a:lnSpc>
                      </a:pPr>
                      <a:r>
                        <a:rPr lang="de-DE" sz="2400" strike="noStrike" spc="-1" dirty="0" smtClean="0">
                          <a:uFill>
                            <a:solidFill>
                              <a:srgbClr val="FFFFFF"/>
                            </a:solidFill>
                          </a:uFill>
                        </a:rPr>
                        <a:t>Ehe- </a:t>
                      </a:r>
                      <a:r>
                        <a:rPr lang="de-DE" sz="2400" strike="noStrike" spc="-1" dirty="0">
                          <a:uFill>
                            <a:solidFill>
                              <a:srgbClr val="FFFFFF"/>
                            </a:solidFill>
                          </a:uFill>
                        </a:rPr>
                        <a:t>Lebenspartner</a:t>
                      </a:r>
                      <a:endParaRPr lang="de-DE" sz="1800" b="0" strike="noStrike" spc="-1" dirty="0">
                        <a:solidFill>
                          <a:srgbClr val="000000"/>
                        </a:solidFill>
                        <a:uFill>
                          <a:solidFill>
                            <a:srgbClr val="FFFFFF"/>
                          </a:solidFill>
                        </a:uFill>
                        <a:latin typeface="Arial"/>
                      </a:endParaRPr>
                    </a:p>
                  </a:txBody>
                  <a:tcPr/>
                </a:tc>
                <a:tc>
                  <a:txBody>
                    <a:bodyPr/>
                    <a:lstStyle/>
                    <a:p>
                      <a:pPr algn="ctr">
                        <a:lnSpc>
                          <a:spcPct val="74000"/>
                        </a:lnSpc>
                      </a:pPr>
                      <a:r>
                        <a:rPr lang="de-DE" sz="2400" strike="noStrike" spc="-1" dirty="0" smtClean="0">
                          <a:uFill>
                            <a:solidFill>
                              <a:srgbClr val="FFFFFF"/>
                            </a:solidFill>
                          </a:uFill>
                        </a:rPr>
                        <a:t>318</a:t>
                      </a:r>
                      <a:r>
                        <a:rPr lang="de-DE" sz="2400" strike="noStrike" spc="-1" dirty="0">
                          <a:uFill>
                            <a:solidFill>
                              <a:srgbClr val="FFFFFF"/>
                            </a:solidFill>
                          </a:uFill>
                        </a:rPr>
                        <a:t>€</a:t>
                      </a:r>
                      <a:endParaRPr lang="de-DE" sz="1800" b="0" strike="noStrike" spc="-1" dirty="0">
                        <a:solidFill>
                          <a:srgbClr val="000000"/>
                        </a:solidFill>
                        <a:uFill>
                          <a:solidFill>
                            <a:srgbClr val="FFFFFF"/>
                          </a:solidFill>
                        </a:uFill>
                        <a:latin typeface="Arial"/>
                      </a:endParaRPr>
                    </a:p>
                  </a:txBody>
                  <a:tcPr/>
                </a:tc>
                <a:tc>
                  <a:txBody>
                    <a:bodyPr/>
                    <a:lstStyle/>
                    <a:p>
                      <a:pPr algn="ctr">
                        <a:lnSpc>
                          <a:spcPct val="74000"/>
                        </a:lnSpc>
                      </a:pPr>
                      <a:r>
                        <a:rPr lang="de-DE" sz="2400" strike="noStrike" spc="-1" dirty="0">
                          <a:uFill>
                            <a:solidFill>
                              <a:srgbClr val="FFFFFF"/>
                            </a:solidFill>
                          </a:uFill>
                        </a:rPr>
                        <a:t>364€</a:t>
                      </a:r>
                      <a:endParaRPr lang="de-DE" sz="1800" b="0" strike="noStrike" spc="-1" dirty="0">
                        <a:solidFill>
                          <a:srgbClr val="000000"/>
                        </a:solidFill>
                        <a:uFill>
                          <a:solidFill>
                            <a:srgbClr val="FFFFFF"/>
                          </a:solidFill>
                        </a:uFill>
                        <a:latin typeface="Arial"/>
                      </a:endParaRPr>
                    </a:p>
                  </a:txBody>
                  <a:tcPr/>
                </a:tc>
                <a:tc>
                  <a:txBody>
                    <a:bodyPr/>
                    <a:lstStyle/>
                    <a:p>
                      <a:pPr algn="ctr">
                        <a:lnSpc>
                          <a:spcPct val="74000"/>
                        </a:lnSpc>
                      </a:pPr>
                      <a:r>
                        <a:rPr lang="de-DE" sz="2400" strike="noStrike" spc="-1" dirty="0">
                          <a:uFill>
                            <a:solidFill>
                              <a:srgbClr val="FFFFFF"/>
                            </a:solidFill>
                          </a:uFill>
                        </a:rPr>
                        <a:t>89,8%</a:t>
                      </a:r>
                      <a:endParaRPr lang="de-DE" sz="1800" b="0" strike="noStrike" spc="-1" dirty="0">
                        <a:solidFill>
                          <a:srgbClr val="000000"/>
                        </a:solidFill>
                        <a:uFill>
                          <a:solidFill>
                            <a:srgbClr val="FFFFFF"/>
                          </a:solidFill>
                        </a:uFill>
                        <a:latin typeface="Arial"/>
                      </a:endParaRPr>
                    </a:p>
                  </a:txBody>
                  <a:tcPr/>
                </a:tc>
                <a:extLst>
                  <a:ext uri="{0D108BD9-81ED-4DB2-BD59-A6C34878D82A}">
                    <a16:rowId xmlns:a16="http://schemas.microsoft.com/office/drawing/2014/main" val="10002"/>
                  </a:ext>
                </a:extLst>
              </a:tr>
              <a:tr h="932040">
                <a:tc>
                  <a:txBody>
                    <a:bodyPr/>
                    <a:lstStyle/>
                    <a:p>
                      <a:pPr>
                        <a:lnSpc>
                          <a:spcPct val="74000"/>
                        </a:lnSpc>
                      </a:pPr>
                      <a:r>
                        <a:rPr lang="de-DE" sz="2400" strike="noStrike" spc="-1">
                          <a:uFill>
                            <a:solidFill>
                              <a:srgbClr val="FFFFFF"/>
                            </a:solidFill>
                          </a:uFill>
                        </a:rPr>
                        <a:t>18 – 24-Jährige im Haushalt</a:t>
                      </a:r>
                      <a:endParaRPr lang="de-DE" sz="1800" b="0" strike="noStrike" spc="-1">
                        <a:solidFill>
                          <a:srgbClr val="000000"/>
                        </a:solidFill>
                        <a:uFill>
                          <a:solidFill>
                            <a:srgbClr val="FFFFFF"/>
                          </a:solidFill>
                        </a:uFill>
                        <a:latin typeface="Arial"/>
                      </a:endParaRPr>
                    </a:p>
                  </a:txBody>
                  <a:tcPr/>
                </a:tc>
                <a:tc>
                  <a:txBody>
                    <a:bodyPr/>
                    <a:lstStyle/>
                    <a:p>
                      <a:pPr algn="ctr">
                        <a:lnSpc>
                          <a:spcPct val="74000"/>
                        </a:lnSpc>
                      </a:pPr>
                      <a:r>
                        <a:rPr lang="de-DE" sz="2400" strike="noStrike" spc="-1" dirty="0">
                          <a:uFill>
                            <a:solidFill>
                              <a:srgbClr val="FFFFFF"/>
                            </a:solidFill>
                          </a:uFill>
                        </a:rPr>
                        <a:t>284€</a:t>
                      </a:r>
                      <a:endParaRPr lang="de-DE" sz="1800" b="0" strike="noStrike" spc="-1" dirty="0">
                        <a:solidFill>
                          <a:srgbClr val="000000"/>
                        </a:solidFill>
                        <a:uFill>
                          <a:solidFill>
                            <a:srgbClr val="FFFFFF"/>
                          </a:solidFill>
                        </a:uFill>
                        <a:latin typeface="Arial"/>
                      </a:endParaRPr>
                    </a:p>
                  </a:txBody>
                  <a:tcPr/>
                </a:tc>
                <a:tc>
                  <a:txBody>
                    <a:bodyPr/>
                    <a:lstStyle/>
                    <a:p>
                      <a:pPr algn="ctr">
                        <a:lnSpc>
                          <a:spcPct val="74000"/>
                        </a:lnSpc>
                      </a:pPr>
                      <a:r>
                        <a:rPr lang="de-DE" sz="2400" strike="noStrike" spc="-1">
                          <a:uFill>
                            <a:solidFill>
                              <a:srgbClr val="FFFFFF"/>
                            </a:solidFill>
                          </a:uFill>
                        </a:rPr>
                        <a:t>324€</a:t>
                      </a:r>
                      <a:endParaRPr lang="de-DE" sz="1800" b="0" strike="noStrike" spc="-1">
                        <a:solidFill>
                          <a:srgbClr val="000000"/>
                        </a:solidFill>
                        <a:uFill>
                          <a:solidFill>
                            <a:srgbClr val="FFFFFF"/>
                          </a:solidFill>
                        </a:uFill>
                        <a:latin typeface="Arial"/>
                      </a:endParaRPr>
                    </a:p>
                  </a:txBody>
                  <a:tcPr/>
                </a:tc>
                <a:tc>
                  <a:txBody>
                    <a:bodyPr/>
                    <a:lstStyle/>
                    <a:p>
                      <a:pPr algn="ctr">
                        <a:lnSpc>
                          <a:spcPct val="74000"/>
                        </a:lnSpc>
                      </a:pPr>
                      <a:r>
                        <a:rPr lang="de-DE" sz="2400" strike="noStrike" spc="-1" dirty="0">
                          <a:uFill>
                            <a:solidFill>
                              <a:srgbClr val="FFFFFF"/>
                            </a:solidFill>
                          </a:uFill>
                        </a:rPr>
                        <a:t>89,5%</a:t>
                      </a:r>
                      <a:endParaRPr lang="de-DE" sz="1800" b="0" strike="noStrike" spc="-1" dirty="0">
                        <a:solidFill>
                          <a:srgbClr val="000000"/>
                        </a:solidFill>
                        <a:uFill>
                          <a:solidFill>
                            <a:srgbClr val="FFFFFF"/>
                          </a:solidFill>
                        </a:uFill>
                        <a:latin typeface="Arial"/>
                      </a:endParaRPr>
                    </a:p>
                  </a:txBody>
                  <a:tcPr/>
                </a:tc>
                <a:extLst>
                  <a:ext uri="{0D108BD9-81ED-4DB2-BD59-A6C34878D82A}">
                    <a16:rowId xmlns:a16="http://schemas.microsoft.com/office/drawing/2014/main" val="10003"/>
                  </a:ext>
                </a:extLst>
              </a:tr>
              <a:tr h="678240">
                <a:tc>
                  <a:txBody>
                    <a:bodyPr/>
                    <a:lstStyle/>
                    <a:p>
                      <a:pPr>
                        <a:lnSpc>
                          <a:spcPct val="74000"/>
                        </a:lnSpc>
                      </a:pPr>
                      <a:r>
                        <a:rPr lang="de-DE" sz="2400" strike="noStrike" spc="-1">
                          <a:uFill>
                            <a:solidFill>
                              <a:srgbClr val="FFFFFF"/>
                            </a:solidFill>
                          </a:uFill>
                        </a:rPr>
                        <a:t>15 – 17-Jährige</a:t>
                      </a:r>
                      <a:endParaRPr lang="de-DE" sz="1800" b="0" strike="noStrike" spc="-1">
                        <a:solidFill>
                          <a:srgbClr val="000000"/>
                        </a:solidFill>
                        <a:uFill>
                          <a:solidFill>
                            <a:srgbClr val="FFFFFF"/>
                          </a:solidFill>
                        </a:uFill>
                        <a:latin typeface="Arial"/>
                      </a:endParaRPr>
                    </a:p>
                  </a:txBody>
                  <a:tcPr/>
                </a:tc>
                <a:tc>
                  <a:txBody>
                    <a:bodyPr/>
                    <a:lstStyle/>
                    <a:p>
                      <a:pPr algn="ctr">
                        <a:lnSpc>
                          <a:spcPct val="74000"/>
                        </a:lnSpc>
                      </a:pPr>
                      <a:r>
                        <a:rPr lang="de-DE" sz="2400" strike="noStrike" spc="-1">
                          <a:uFill>
                            <a:solidFill>
                              <a:srgbClr val="FFFFFF"/>
                            </a:solidFill>
                          </a:uFill>
                        </a:rPr>
                        <a:t>276€</a:t>
                      </a:r>
                      <a:endParaRPr lang="de-DE" sz="1800" b="0" strike="noStrike" spc="-1">
                        <a:solidFill>
                          <a:srgbClr val="000000"/>
                        </a:solidFill>
                        <a:uFill>
                          <a:solidFill>
                            <a:srgbClr val="FFFFFF"/>
                          </a:solidFill>
                        </a:uFill>
                        <a:latin typeface="Arial"/>
                      </a:endParaRPr>
                    </a:p>
                  </a:txBody>
                  <a:tcPr/>
                </a:tc>
                <a:tc>
                  <a:txBody>
                    <a:bodyPr/>
                    <a:lstStyle/>
                    <a:p>
                      <a:pPr algn="ctr">
                        <a:lnSpc>
                          <a:spcPct val="74000"/>
                        </a:lnSpc>
                      </a:pPr>
                      <a:r>
                        <a:rPr lang="de-DE" sz="2400" strike="noStrike" spc="-1">
                          <a:uFill>
                            <a:solidFill>
                              <a:srgbClr val="FFFFFF"/>
                            </a:solidFill>
                          </a:uFill>
                        </a:rPr>
                        <a:t>306€</a:t>
                      </a:r>
                      <a:endParaRPr lang="de-DE" sz="1800" b="0" strike="noStrike" spc="-1">
                        <a:solidFill>
                          <a:srgbClr val="000000"/>
                        </a:solidFill>
                        <a:uFill>
                          <a:solidFill>
                            <a:srgbClr val="FFFFFF"/>
                          </a:solidFill>
                        </a:uFill>
                        <a:latin typeface="Arial"/>
                      </a:endParaRPr>
                    </a:p>
                  </a:txBody>
                  <a:tcPr/>
                </a:tc>
                <a:tc>
                  <a:txBody>
                    <a:bodyPr/>
                    <a:lstStyle/>
                    <a:p>
                      <a:pPr algn="ctr">
                        <a:lnSpc>
                          <a:spcPct val="74000"/>
                        </a:lnSpc>
                      </a:pPr>
                      <a:r>
                        <a:rPr lang="de-DE" sz="2400" strike="noStrike" spc="-1">
                          <a:uFill>
                            <a:solidFill>
                              <a:srgbClr val="FFFFFF"/>
                            </a:solidFill>
                          </a:uFill>
                        </a:rPr>
                        <a:t>93,5%</a:t>
                      </a:r>
                      <a:endParaRPr lang="de-DE" sz="1800" b="0" strike="noStrike" spc="-1">
                        <a:solidFill>
                          <a:srgbClr val="000000"/>
                        </a:solidFill>
                        <a:uFill>
                          <a:solidFill>
                            <a:srgbClr val="FFFFFF"/>
                          </a:solidFill>
                        </a:uFill>
                        <a:latin typeface="Arial"/>
                      </a:endParaRPr>
                    </a:p>
                  </a:txBody>
                  <a:tcPr/>
                </a:tc>
                <a:extLst>
                  <a:ext uri="{0D108BD9-81ED-4DB2-BD59-A6C34878D82A}">
                    <a16:rowId xmlns:a16="http://schemas.microsoft.com/office/drawing/2014/main" val="10004"/>
                  </a:ext>
                </a:extLst>
              </a:tr>
              <a:tr h="678240">
                <a:tc>
                  <a:txBody>
                    <a:bodyPr/>
                    <a:lstStyle/>
                    <a:p>
                      <a:pPr>
                        <a:lnSpc>
                          <a:spcPct val="74000"/>
                        </a:lnSpc>
                      </a:pPr>
                      <a:r>
                        <a:rPr lang="de-DE" sz="2400" strike="noStrike" spc="-1">
                          <a:uFill>
                            <a:solidFill>
                              <a:srgbClr val="FFFFFF"/>
                            </a:solidFill>
                          </a:uFill>
                        </a:rPr>
                        <a:t>6 – 13 Jährige</a:t>
                      </a:r>
                      <a:endParaRPr lang="de-DE" sz="1800" b="0" strike="noStrike" spc="-1">
                        <a:solidFill>
                          <a:srgbClr val="000000"/>
                        </a:solidFill>
                        <a:uFill>
                          <a:solidFill>
                            <a:srgbClr val="FFFFFF"/>
                          </a:solidFill>
                        </a:uFill>
                        <a:latin typeface="Arial"/>
                      </a:endParaRPr>
                    </a:p>
                  </a:txBody>
                  <a:tcPr/>
                </a:tc>
                <a:tc>
                  <a:txBody>
                    <a:bodyPr/>
                    <a:lstStyle/>
                    <a:p>
                      <a:pPr algn="ctr">
                        <a:lnSpc>
                          <a:spcPct val="74000"/>
                        </a:lnSpc>
                      </a:pPr>
                      <a:r>
                        <a:rPr lang="de-DE" sz="2400" strike="noStrike" spc="-1">
                          <a:uFill>
                            <a:solidFill>
                              <a:srgbClr val="FFFFFF"/>
                            </a:solidFill>
                          </a:uFill>
                        </a:rPr>
                        <a:t>242€</a:t>
                      </a:r>
                      <a:endParaRPr lang="de-DE" sz="1800" b="0" strike="noStrike" spc="-1">
                        <a:solidFill>
                          <a:srgbClr val="000000"/>
                        </a:solidFill>
                        <a:uFill>
                          <a:solidFill>
                            <a:srgbClr val="FFFFFF"/>
                          </a:solidFill>
                        </a:uFill>
                        <a:latin typeface="Arial"/>
                      </a:endParaRPr>
                    </a:p>
                  </a:txBody>
                  <a:tcPr/>
                </a:tc>
                <a:tc>
                  <a:txBody>
                    <a:bodyPr/>
                    <a:lstStyle/>
                    <a:p>
                      <a:pPr algn="ctr">
                        <a:lnSpc>
                          <a:spcPct val="74000"/>
                        </a:lnSpc>
                      </a:pPr>
                      <a:r>
                        <a:rPr lang="de-DE" sz="2400" strike="noStrike" spc="-1">
                          <a:uFill>
                            <a:solidFill>
                              <a:srgbClr val="FFFFFF"/>
                            </a:solidFill>
                          </a:uFill>
                        </a:rPr>
                        <a:t>270€</a:t>
                      </a:r>
                      <a:endParaRPr lang="de-DE" sz="1800" b="0" strike="noStrike" spc="-1">
                        <a:solidFill>
                          <a:srgbClr val="000000"/>
                        </a:solidFill>
                        <a:uFill>
                          <a:solidFill>
                            <a:srgbClr val="FFFFFF"/>
                          </a:solidFill>
                        </a:uFill>
                        <a:latin typeface="Arial"/>
                      </a:endParaRPr>
                    </a:p>
                  </a:txBody>
                  <a:tcPr/>
                </a:tc>
                <a:tc>
                  <a:txBody>
                    <a:bodyPr/>
                    <a:lstStyle/>
                    <a:p>
                      <a:pPr algn="ctr">
                        <a:lnSpc>
                          <a:spcPct val="74000"/>
                        </a:lnSpc>
                      </a:pPr>
                      <a:r>
                        <a:rPr lang="de-DE" sz="2400" strike="noStrike" spc="-1">
                          <a:uFill>
                            <a:solidFill>
                              <a:srgbClr val="FFFFFF"/>
                            </a:solidFill>
                          </a:uFill>
                        </a:rPr>
                        <a:t>93,3%</a:t>
                      </a:r>
                      <a:endParaRPr lang="de-DE" sz="1800" b="0" strike="noStrike" spc="-1">
                        <a:solidFill>
                          <a:srgbClr val="000000"/>
                        </a:solidFill>
                        <a:uFill>
                          <a:solidFill>
                            <a:srgbClr val="FFFFFF"/>
                          </a:solidFill>
                        </a:uFill>
                        <a:latin typeface="Arial"/>
                      </a:endParaRPr>
                    </a:p>
                  </a:txBody>
                  <a:tcPr/>
                </a:tc>
                <a:extLst>
                  <a:ext uri="{0D108BD9-81ED-4DB2-BD59-A6C34878D82A}">
                    <a16:rowId xmlns:a16="http://schemas.microsoft.com/office/drawing/2014/main" val="10005"/>
                  </a:ext>
                </a:extLst>
              </a:tr>
              <a:tr h="677520">
                <a:tc>
                  <a:txBody>
                    <a:bodyPr/>
                    <a:lstStyle/>
                    <a:p>
                      <a:pPr>
                        <a:lnSpc>
                          <a:spcPct val="74000"/>
                        </a:lnSpc>
                      </a:pPr>
                      <a:r>
                        <a:rPr lang="de-DE" sz="2400" strike="noStrike" spc="-1">
                          <a:uFill>
                            <a:solidFill>
                              <a:srgbClr val="FFFFFF"/>
                            </a:solidFill>
                          </a:uFill>
                        </a:rPr>
                        <a:t>Bis 6-Jährige</a:t>
                      </a:r>
                      <a:endParaRPr lang="de-DE" sz="1800" b="0" strike="noStrike" spc="-1">
                        <a:solidFill>
                          <a:srgbClr val="000000"/>
                        </a:solidFill>
                        <a:uFill>
                          <a:solidFill>
                            <a:srgbClr val="FFFFFF"/>
                          </a:solidFill>
                        </a:uFill>
                        <a:latin typeface="Arial"/>
                      </a:endParaRPr>
                    </a:p>
                  </a:txBody>
                  <a:tcPr/>
                </a:tc>
                <a:tc>
                  <a:txBody>
                    <a:bodyPr/>
                    <a:lstStyle/>
                    <a:p>
                      <a:pPr algn="ctr">
                        <a:lnSpc>
                          <a:spcPct val="74000"/>
                        </a:lnSpc>
                      </a:pPr>
                      <a:r>
                        <a:rPr lang="de-DE" sz="2400" strike="noStrike" spc="-1">
                          <a:uFill>
                            <a:solidFill>
                              <a:srgbClr val="FFFFFF"/>
                            </a:solidFill>
                          </a:uFill>
                        </a:rPr>
                        <a:t>214€</a:t>
                      </a:r>
                      <a:endParaRPr lang="de-DE" sz="1800" b="0" strike="noStrike" spc="-1">
                        <a:solidFill>
                          <a:srgbClr val="000000"/>
                        </a:solidFill>
                        <a:uFill>
                          <a:solidFill>
                            <a:srgbClr val="FFFFFF"/>
                          </a:solidFill>
                        </a:uFill>
                        <a:latin typeface="Arial"/>
                      </a:endParaRPr>
                    </a:p>
                  </a:txBody>
                  <a:tcPr/>
                </a:tc>
                <a:tc>
                  <a:txBody>
                    <a:bodyPr/>
                    <a:lstStyle/>
                    <a:p>
                      <a:pPr algn="ctr">
                        <a:lnSpc>
                          <a:spcPct val="74000"/>
                        </a:lnSpc>
                      </a:pPr>
                      <a:r>
                        <a:rPr lang="de-DE" sz="2400" strike="noStrike" spc="-1">
                          <a:uFill>
                            <a:solidFill>
                              <a:srgbClr val="FFFFFF"/>
                            </a:solidFill>
                          </a:uFill>
                        </a:rPr>
                        <a:t>237€</a:t>
                      </a:r>
                      <a:endParaRPr lang="de-DE" sz="1800" b="0" strike="noStrike" spc="-1">
                        <a:solidFill>
                          <a:srgbClr val="000000"/>
                        </a:solidFill>
                        <a:uFill>
                          <a:solidFill>
                            <a:srgbClr val="FFFFFF"/>
                          </a:solidFill>
                        </a:uFill>
                        <a:latin typeface="Arial"/>
                      </a:endParaRPr>
                    </a:p>
                  </a:txBody>
                  <a:tcPr/>
                </a:tc>
                <a:tc>
                  <a:txBody>
                    <a:bodyPr/>
                    <a:lstStyle/>
                    <a:p>
                      <a:pPr algn="ctr">
                        <a:lnSpc>
                          <a:spcPct val="74000"/>
                        </a:lnSpc>
                      </a:pPr>
                      <a:r>
                        <a:rPr lang="de-DE" sz="2400" strike="noStrike" spc="-1" dirty="0">
                          <a:uFill>
                            <a:solidFill>
                              <a:srgbClr val="FFFFFF"/>
                            </a:solidFill>
                          </a:uFill>
                        </a:rPr>
                        <a:t>92,8%</a:t>
                      </a:r>
                      <a:endParaRPr lang="de-DE" sz="1800" b="0" strike="noStrike" spc="-1" dirty="0">
                        <a:solidFill>
                          <a:srgbClr val="000000"/>
                        </a:solidFill>
                        <a:uFill>
                          <a:solidFill>
                            <a:srgbClr val="FFFFFF"/>
                          </a:solidFill>
                        </a:uFill>
                        <a:latin typeface="Arial"/>
                      </a:endParaRPr>
                    </a:p>
                  </a:txBody>
                  <a:tcPr/>
                </a:tc>
                <a:extLst>
                  <a:ext uri="{0D108BD9-81ED-4DB2-BD59-A6C34878D82A}">
                    <a16:rowId xmlns:a16="http://schemas.microsoft.com/office/drawing/2014/main" val="10006"/>
                  </a:ext>
                </a:extLst>
              </a:tr>
            </a:tbl>
          </a:graphicData>
        </a:graphic>
      </p:graphicFrame>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71" name="CustomShape 1"/>
          <p:cNvSpPr/>
          <p:nvPr/>
        </p:nvSpPr>
        <p:spPr>
          <a:xfrm>
            <a:off x="4320" y="336960"/>
            <a:ext cx="10073880" cy="1185480"/>
          </a:xfrm>
          <a:prstGeom prst="rect">
            <a:avLst/>
          </a:prstGeom>
          <a:solidFill>
            <a:srgbClr val="FAD9CD"/>
          </a:solidFill>
          <a:ln>
            <a:noFill/>
          </a:ln>
        </p:spPr>
        <p:style>
          <a:lnRef idx="0">
            <a:scrgbClr r="0" g="0" b="0"/>
          </a:lnRef>
          <a:fillRef idx="0">
            <a:scrgbClr r="0" g="0" b="0"/>
          </a:fillRef>
          <a:effectRef idx="0">
            <a:scrgbClr r="0" g="0" b="0"/>
          </a:effectRef>
          <a:fontRef idx="minor"/>
        </p:style>
        <p:txBody>
          <a:bodyPr lIns="0" tIns="38880" rIns="0" bIns="0" anchor="ctr"/>
          <a:lstStyle/>
          <a:p>
            <a:pPr algn="ctr">
              <a:lnSpc>
                <a:spcPct val="93000"/>
              </a:lnSpc>
            </a:pPr>
            <a:r>
              <a:rPr lang="de-DE" sz="4400" b="0" strike="noStrike" spc="-1" dirty="0">
                <a:solidFill>
                  <a:srgbClr val="DF6C5D"/>
                </a:solidFill>
                <a:uFill>
                  <a:solidFill>
                    <a:srgbClr val="FFFFFF"/>
                  </a:solidFill>
                </a:uFill>
                <a:latin typeface="Arial"/>
                <a:ea typeface="DejaVu Sans"/>
              </a:rPr>
              <a:t>Sozialleistungen - Gesundheit</a:t>
            </a:r>
            <a:endParaRPr lang="de-DE" sz="1800" b="0" strike="noStrike" spc="-1" dirty="0">
              <a:solidFill>
                <a:srgbClr val="000000"/>
              </a:solidFill>
              <a:uFill>
                <a:solidFill>
                  <a:srgbClr val="FFFFFF"/>
                </a:solidFill>
              </a:uFill>
              <a:latin typeface="Arial"/>
            </a:endParaRPr>
          </a:p>
        </p:txBody>
      </p:sp>
      <p:sp>
        <p:nvSpPr>
          <p:cNvPr id="272" name="CustomShape 2"/>
          <p:cNvSpPr/>
          <p:nvPr/>
        </p:nvSpPr>
        <p:spPr>
          <a:xfrm>
            <a:off x="506185" y="1910444"/>
            <a:ext cx="9176657" cy="5045528"/>
          </a:xfrm>
          <a:prstGeom prst="rect">
            <a:avLst/>
          </a:prstGeom>
          <a:noFill/>
          <a:ln>
            <a:noFill/>
          </a:ln>
        </p:spPr>
        <p:style>
          <a:lnRef idx="0">
            <a:scrgbClr r="0" g="0" b="0"/>
          </a:lnRef>
          <a:fillRef idx="0">
            <a:scrgbClr r="0" g="0" b="0"/>
          </a:fillRef>
          <a:effectRef idx="0">
            <a:scrgbClr r="0" g="0" b="0"/>
          </a:effectRef>
          <a:fontRef idx="minor"/>
        </p:style>
        <p:txBody>
          <a:bodyPr lIns="0" tIns="28080" rIns="0" bIns="0"/>
          <a:lstStyle/>
          <a:p>
            <a:pPr marL="360">
              <a:lnSpc>
                <a:spcPct val="93000"/>
              </a:lnSpc>
              <a:buClr>
                <a:srgbClr val="000000"/>
              </a:buClr>
              <a:buSzPct val="45000"/>
            </a:pPr>
            <a:endParaRPr lang="de-DE" sz="1800" b="0" strike="noStrike" spc="-1" dirty="0">
              <a:solidFill>
                <a:srgbClr val="000000"/>
              </a:solidFill>
              <a:uFill>
                <a:solidFill>
                  <a:srgbClr val="FFFFFF"/>
                </a:solidFill>
              </a:uFill>
              <a:latin typeface="Arial"/>
            </a:endParaRPr>
          </a:p>
          <a:p>
            <a:pPr marL="360">
              <a:lnSpc>
                <a:spcPct val="93000"/>
              </a:lnSpc>
              <a:buClr>
                <a:srgbClr val="000000"/>
              </a:buClr>
              <a:buSzPct val="45000"/>
            </a:pPr>
            <a:r>
              <a:rPr lang="de-DE" sz="2800" spc="-1" dirty="0">
                <a:solidFill>
                  <a:srgbClr val="000000"/>
                </a:solidFill>
                <a:uFill>
                  <a:solidFill>
                    <a:srgbClr val="FFFFFF"/>
                  </a:solidFill>
                </a:uFill>
                <a:latin typeface="Arial"/>
                <a:ea typeface="DejaVu Sans"/>
              </a:rPr>
              <a:t>N</a:t>
            </a:r>
            <a:r>
              <a:rPr lang="de-DE" sz="2800" b="0" strike="noStrike" spc="-1" dirty="0">
                <a:solidFill>
                  <a:srgbClr val="000000"/>
                </a:solidFill>
                <a:uFill>
                  <a:solidFill>
                    <a:srgbClr val="FFFFFF"/>
                  </a:solidFill>
                </a:uFill>
                <a:latin typeface="Arial"/>
                <a:ea typeface="DejaVu Sans"/>
              </a:rPr>
              <a:t>ur Behandlung </a:t>
            </a:r>
            <a:r>
              <a:rPr lang="de-DE" sz="2800" b="1" strike="noStrike" spc="-1" dirty="0">
                <a:solidFill>
                  <a:srgbClr val="000000"/>
                </a:solidFill>
                <a:uFill>
                  <a:solidFill>
                    <a:srgbClr val="FFFFFF"/>
                  </a:solidFill>
                </a:uFill>
                <a:latin typeface="Arial"/>
                <a:ea typeface="DejaVu Sans"/>
              </a:rPr>
              <a:t>akuter Erkrankungen und Schmerzen</a:t>
            </a:r>
          </a:p>
          <a:p>
            <a:pPr marL="360">
              <a:lnSpc>
                <a:spcPct val="93000"/>
              </a:lnSpc>
              <a:buClr>
                <a:srgbClr val="000000"/>
              </a:buClr>
              <a:buSzPct val="45000"/>
            </a:pPr>
            <a:endParaRPr lang="de-DE" sz="2800" spc="-1" dirty="0">
              <a:solidFill>
                <a:srgbClr val="000000"/>
              </a:solidFill>
              <a:uFill>
                <a:solidFill>
                  <a:srgbClr val="FFFFFF"/>
                </a:solidFill>
              </a:uFill>
              <a:latin typeface="Arial"/>
            </a:endParaRPr>
          </a:p>
          <a:p>
            <a:pPr marL="360">
              <a:lnSpc>
                <a:spcPct val="93000"/>
              </a:lnSpc>
              <a:buClr>
                <a:srgbClr val="000000"/>
              </a:buClr>
              <a:buSzPct val="45000"/>
            </a:pPr>
            <a:r>
              <a:rPr lang="de-DE" sz="2800" spc="-1" dirty="0">
                <a:solidFill>
                  <a:srgbClr val="000000"/>
                </a:solidFill>
                <a:uFill>
                  <a:solidFill>
                    <a:srgbClr val="FFFFFF"/>
                  </a:solidFill>
                </a:uFill>
                <a:latin typeface="Arial"/>
              </a:rPr>
              <a:t>Impfungen, Vorsorgeuntersuchungen, Schwangerenversorgung wie Krankenversicherte</a:t>
            </a:r>
            <a:r>
              <a:rPr lang="de-DE" spc="-1" dirty="0">
                <a:solidFill>
                  <a:srgbClr val="000000"/>
                </a:solidFill>
                <a:uFill>
                  <a:solidFill>
                    <a:srgbClr val="FFFFFF"/>
                  </a:solidFill>
                </a:uFill>
              </a:rPr>
              <a:t> </a:t>
            </a:r>
          </a:p>
          <a:p>
            <a:pPr marL="360">
              <a:lnSpc>
                <a:spcPct val="93000"/>
              </a:lnSpc>
              <a:buClr>
                <a:srgbClr val="000000"/>
              </a:buClr>
              <a:buSzPct val="45000"/>
            </a:pPr>
            <a:endParaRPr lang="de-DE" spc="-1" dirty="0">
              <a:solidFill>
                <a:srgbClr val="000000"/>
              </a:solidFill>
              <a:uFill>
                <a:solidFill>
                  <a:srgbClr val="FFFFFF"/>
                </a:solidFill>
              </a:uFill>
            </a:endParaRPr>
          </a:p>
          <a:p>
            <a:pPr marL="360">
              <a:lnSpc>
                <a:spcPct val="93000"/>
              </a:lnSpc>
              <a:buClr>
                <a:srgbClr val="000000"/>
              </a:buClr>
              <a:buSzPct val="45000"/>
            </a:pPr>
            <a:r>
              <a:rPr lang="de-DE" sz="2800" spc="-1" dirty="0">
                <a:solidFill>
                  <a:srgbClr val="000000"/>
                </a:solidFill>
                <a:uFill>
                  <a:solidFill>
                    <a:srgbClr val="FFFFFF"/>
                  </a:solidFill>
                </a:uFill>
              </a:rPr>
              <a:t>In den meisten Landkreisen: keine Gesundheitskarte, sondern Ausgabe von „Krankenscheinen“ durch Sozialamt, häufig mit </a:t>
            </a:r>
            <a:r>
              <a:rPr lang="de-DE" sz="2800" b="0" strike="noStrike" spc="-1" dirty="0">
                <a:solidFill>
                  <a:srgbClr val="000000"/>
                </a:solidFill>
                <a:uFill>
                  <a:solidFill>
                    <a:srgbClr val="FFFFFF"/>
                  </a:solidFill>
                </a:uFill>
                <a:latin typeface="Arial"/>
                <a:ea typeface="DejaVu Sans"/>
              </a:rPr>
              <a:t>amtsärztlicher Überprüfung vor kostspieligen medizinischen Therapien und Operationen</a:t>
            </a:r>
          </a:p>
          <a:p>
            <a:pPr marL="360">
              <a:lnSpc>
                <a:spcPct val="93000"/>
              </a:lnSpc>
              <a:buClr>
                <a:srgbClr val="000000"/>
              </a:buClr>
              <a:buSzPct val="45000"/>
            </a:pPr>
            <a:endParaRPr lang="de-DE" sz="1800" b="0" strike="noStrike" spc="-1" dirty="0">
              <a:solidFill>
                <a:srgbClr val="000000"/>
              </a:solidFill>
              <a:uFill>
                <a:solidFill>
                  <a:srgbClr val="FFFFFF"/>
                </a:solidFill>
              </a:uFill>
              <a:latin typeface="Arial"/>
            </a:endParaRPr>
          </a:p>
          <a:p>
            <a:pPr marL="360">
              <a:lnSpc>
                <a:spcPct val="93000"/>
              </a:lnSpc>
              <a:buClr>
                <a:srgbClr val="000000"/>
              </a:buClr>
              <a:buSzPct val="45000"/>
            </a:pPr>
            <a:r>
              <a:rPr lang="de-DE" sz="2800" spc="-1" dirty="0">
                <a:solidFill>
                  <a:srgbClr val="000000"/>
                </a:solidFill>
                <a:uFill>
                  <a:solidFill>
                    <a:srgbClr val="FFFFFF"/>
                  </a:solidFill>
                </a:uFill>
                <a:latin typeface="Arial"/>
                <a:ea typeface="DejaVu Sans"/>
              </a:rPr>
              <a:t>A</a:t>
            </a:r>
            <a:r>
              <a:rPr lang="de-DE" sz="2800" b="0" strike="noStrike" spc="-1" dirty="0">
                <a:solidFill>
                  <a:srgbClr val="000000"/>
                </a:solidFill>
                <a:uFill>
                  <a:solidFill>
                    <a:srgbClr val="FFFFFF"/>
                  </a:solidFill>
                </a:uFill>
                <a:latin typeface="Arial"/>
                <a:ea typeface="DejaVu Sans"/>
              </a:rPr>
              <a:t>b Aufenthalt von </a:t>
            </a:r>
            <a:r>
              <a:rPr lang="de-DE" sz="2800" b="1" strike="noStrike" spc="-1" dirty="0">
                <a:solidFill>
                  <a:srgbClr val="000000"/>
                </a:solidFill>
                <a:uFill>
                  <a:solidFill>
                    <a:srgbClr val="FFFFFF"/>
                  </a:solidFill>
                </a:uFill>
                <a:latin typeface="Arial"/>
                <a:ea typeface="DejaVu Sans"/>
              </a:rPr>
              <a:t>15 Monaten </a:t>
            </a:r>
            <a:r>
              <a:rPr lang="de-DE" sz="2800" b="0" strike="noStrike" spc="-1" dirty="0">
                <a:solidFill>
                  <a:srgbClr val="000000"/>
                </a:solidFill>
                <a:uFill>
                  <a:solidFill>
                    <a:srgbClr val="FFFFFF"/>
                  </a:solidFill>
                </a:uFill>
                <a:latin typeface="Arial"/>
                <a:ea typeface="DejaVu Sans"/>
              </a:rPr>
              <a:t>erhalten Geflüchtete i.d.R. eine Gesundheitskarte</a:t>
            </a:r>
            <a:endParaRPr lang="de-DE" sz="1800" b="0" strike="noStrike" spc="-1" dirty="0">
              <a:solidFill>
                <a:srgbClr val="000000"/>
              </a:solidFill>
              <a:uFill>
                <a:solidFill>
                  <a:srgbClr val="FFFFFF"/>
                </a:solidFill>
              </a:uFill>
              <a:latin typeface="Arial"/>
            </a:endParaRPr>
          </a:p>
          <a:p>
            <a:pPr>
              <a:lnSpc>
                <a:spcPct val="93000"/>
              </a:lnSpc>
            </a:pPr>
            <a:endParaRPr lang="de-DE" sz="1800" b="0" strike="noStrike" spc="-1" dirty="0">
              <a:solidFill>
                <a:srgbClr val="000000"/>
              </a:solidFill>
              <a:uFill>
                <a:solidFill>
                  <a:srgbClr val="FFFFFF"/>
                </a:solidFill>
              </a:uFill>
              <a:latin typeface="Arial"/>
            </a:endParaRPr>
          </a:p>
        </p:txBody>
      </p:sp>
      <p:sp>
        <p:nvSpPr>
          <p:cNvPr id="273" name="CustomShape 3"/>
          <p:cNvSpPr/>
          <p:nvPr/>
        </p:nvSpPr>
        <p:spPr>
          <a:xfrm>
            <a:off x="8186040" y="7120800"/>
            <a:ext cx="1082160" cy="3999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lstStyle/>
          <a:p>
            <a:pPr>
              <a:lnSpc>
                <a:spcPct val="100000"/>
              </a:lnSpc>
            </a:pPr>
            <a:fld id="{2A841FC2-2B1F-428A-B401-CFEEB975D466}" type="slidenum">
              <a:rPr lang="de-DE" sz="1400" b="1" strike="noStrike" spc="-1">
                <a:solidFill>
                  <a:srgbClr val="FFFFFF"/>
                </a:solidFill>
                <a:uFill>
                  <a:solidFill>
                    <a:srgbClr val="FFFFFF"/>
                  </a:solidFill>
                </a:uFill>
                <a:latin typeface="Arial"/>
                <a:ea typeface="MS PGothic"/>
              </a:rPr>
              <a:t>41</a:t>
            </a:fld>
            <a:endParaRPr lang="de-DE" sz="1800" b="0" strike="noStrike" spc="-1">
              <a:solidFill>
                <a:srgbClr val="000000"/>
              </a:solidFill>
              <a:uFill>
                <a:solidFill>
                  <a:srgbClr val="FFFFFF"/>
                </a:solidFill>
              </a:uFill>
              <a:latin typeface="Arial"/>
            </a:endParaRPr>
          </a:p>
        </p:txBody>
      </p:sp>
    </p:spTree>
  </p:cSld>
  <p:clrMapOvr>
    <a:masterClrMapping/>
  </p:clrMapOvr>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74" name="CustomShape 1"/>
          <p:cNvSpPr/>
          <p:nvPr/>
        </p:nvSpPr>
        <p:spPr>
          <a:xfrm>
            <a:off x="4320" y="319320"/>
            <a:ext cx="10073880" cy="1185480"/>
          </a:xfrm>
          <a:prstGeom prst="rect">
            <a:avLst/>
          </a:prstGeom>
          <a:solidFill>
            <a:srgbClr val="FAD9CD"/>
          </a:solidFill>
          <a:ln>
            <a:noFill/>
          </a:ln>
        </p:spPr>
        <p:style>
          <a:lnRef idx="0">
            <a:scrgbClr r="0" g="0" b="0"/>
          </a:lnRef>
          <a:fillRef idx="0">
            <a:scrgbClr r="0" g="0" b="0"/>
          </a:fillRef>
          <a:effectRef idx="0">
            <a:scrgbClr r="0" g="0" b="0"/>
          </a:effectRef>
          <a:fontRef idx="minor"/>
        </p:style>
        <p:txBody>
          <a:bodyPr lIns="0" tIns="38880" rIns="0" bIns="0" anchor="ctr"/>
          <a:lstStyle/>
          <a:p>
            <a:pPr algn="ctr">
              <a:lnSpc>
                <a:spcPct val="93000"/>
              </a:lnSpc>
            </a:pPr>
            <a:r>
              <a:rPr lang="de-DE" sz="4400" b="0" strike="noStrike" spc="-1">
                <a:solidFill>
                  <a:srgbClr val="DF6C5D"/>
                </a:solidFill>
                <a:uFill>
                  <a:solidFill>
                    <a:srgbClr val="FFFFFF"/>
                  </a:solidFill>
                </a:uFill>
                <a:latin typeface="Arial"/>
                <a:ea typeface="DejaVu Sans"/>
              </a:rPr>
              <a:t>Arbeit und Ausbildung </a:t>
            </a:r>
            <a:endParaRPr lang="de-DE" sz="1800" b="0" strike="noStrike" spc="-1">
              <a:solidFill>
                <a:srgbClr val="000000"/>
              </a:solidFill>
              <a:uFill>
                <a:solidFill>
                  <a:srgbClr val="FFFFFF"/>
                </a:solidFill>
              </a:uFill>
              <a:latin typeface="Arial"/>
            </a:endParaRPr>
          </a:p>
        </p:txBody>
      </p:sp>
      <p:sp>
        <p:nvSpPr>
          <p:cNvPr id="275" name="CustomShape 2"/>
          <p:cNvSpPr/>
          <p:nvPr/>
        </p:nvSpPr>
        <p:spPr>
          <a:xfrm>
            <a:off x="502920" y="2100960"/>
            <a:ext cx="8866800" cy="4382280"/>
          </a:xfrm>
          <a:prstGeom prst="rect">
            <a:avLst/>
          </a:prstGeom>
          <a:noFill/>
          <a:ln>
            <a:noFill/>
          </a:ln>
        </p:spPr>
        <p:style>
          <a:lnRef idx="0">
            <a:scrgbClr r="0" g="0" b="0"/>
          </a:lnRef>
          <a:fillRef idx="0">
            <a:scrgbClr r="0" g="0" b="0"/>
          </a:fillRef>
          <a:effectRef idx="0">
            <a:scrgbClr r="0" g="0" b="0"/>
          </a:effectRef>
          <a:fontRef idx="minor"/>
        </p:style>
        <p:txBody>
          <a:bodyPr lIns="0" tIns="28080" rIns="0" bIns="0"/>
          <a:lstStyle/>
          <a:p>
            <a:pPr>
              <a:lnSpc>
                <a:spcPct val="93000"/>
              </a:lnSpc>
            </a:pPr>
            <a:endParaRPr lang="de-DE" sz="1800" b="0" strike="noStrike" spc="-1">
              <a:solidFill>
                <a:srgbClr val="000000"/>
              </a:solidFill>
              <a:uFill>
                <a:solidFill>
                  <a:srgbClr val="FFFFFF"/>
                </a:solidFill>
              </a:uFill>
              <a:latin typeface="Arial"/>
            </a:endParaRPr>
          </a:p>
          <a:p>
            <a:pPr>
              <a:lnSpc>
                <a:spcPct val="93000"/>
              </a:lnSpc>
            </a:pPr>
            <a:endParaRPr lang="de-DE" sz="1800" b="0" strike="noStrike" spc="-1">
              <a:solidFill>
                <a:srgbClr val="000000"/>
              </a:solidFill>
              <a:uFill>
                <a:solidFill>
                  <a:srgbClr val="FFFFFF"/>
                </a:solidFill>
              </a:uFill>
              <a:latin typeface="Arial"/>
            </a:endParaRPr>
          </a:p>
          <a:p>
            <a:pPr>
              <a:lnSpc>
                <a:spcPct val="93000"/>
              </a:lnSpc>
            </a:pPr>
            <a:endParaRPr lang="de-DE" sz="1800" b="0" strike="noStrike" spc="-1">
              <a:solidFill>
                <a:srgbClr val="000000"/>
              </a:solidFill>
              <a:uFill>
                <a:solidFill>
                  <a:srgbClr val="FFFFFF"/>
                </a:solidFill>
              </a:uFill>
              <a:latin typeface="Arial"/>
            </a:endParaRPr>
          </a:p>
        </p:txBody>
      </p:sp>
      <p:sp>
        <p:nvSpPr>
          <p:cNvPr id="276" name="CustomShape 3"/>
          <p:cNvSpPr/>
          <p:nvPr/>
        </p:nvSpPr>
        <p:spPr>
          <a:xfrm>
            <a:off x="8186040" y="7120800"/>
            <a:ext cx="1082160" cy="3999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lstStyle/>
          <a:p>
            <a:pPr>
              <a:lnSpc>
                <a:spcPct val="100000"/>
              </a:lnSpc>
            </a:pPr>
            <a:fld id="{18E9DDED-2057-450D-B196-845596114847}" type="slidenum">
              <a:rPr lang="de-DE" sz="1400" b="1" strike="noStrike" spc="-1">
                <a:solidFill>
                  <a:srgbClr val="FFFFFF"/>
                </a:solidFill>
                <a:uFill>
                  <a:solidFill>
                    <a:srgbClr val="FFFFFF"/>
                  </a:solidFill>
                </a:uFill>
                <a:latin typeface="Arial"/>
                <a:ea typeface="MS PGothic"/>
              </a:rPr>
              <a:t>42</a:t>
            </a:fld>
            <a:endParaRPr lang="de-DE" sz="1800" b="0" strike="noStrike" spc="-1">
              <a:solidFill>
                <a:srgbClr val="000000"/>
              </a:solidFill>
              <a:uFill>
                <a:solidFill>
                  <a:srgbClr val="FFFFFF"/>
                </a:solidFill>
              </a:uFill>
              <a:latin typeface="Arial"/>
            </a:endParaRPr>
          </a:p>
        </p:txBody>
      </p:sp>
      <p:sp>
        <p:nvSpPr>
          <p:cNvPr id="278" name="CustomShape 5"/>
          <p:cNvSpPr/>
          <p:nvPr/>
        </p:nvSpPr>
        <p:spPr>
          <a:xfrm>
            <a:off x="502920" y="1926771"/>
            <a:ext cx="9245237" cy="4931229"/>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nSpc>
                <a:spcPct val="93000"/>
              </a:lnSpc>
            </a:pPr>
            <a:r>
              <a:rPr lang="de-DE" sz="2800" b="1" strike="noStrike" spc="-1" dirty="0">
                <a:solidFill>
                  <a:srgbClr val="000000"/>
                </a:solidFill>
                <a:uFill>
                  <a:solidFill>
                    <a:srgbClr val="FFFFFF"/>
                  </a:solidFill>
                </a:uFill>
                <a:latin typeface="Arial"/>
                <a:ea typeface="DejaVu Sans"/>
              </a:rPr>
              <a:t>Ab 4. Monat Aufenthalt, nach Verteilung auf die Landkreise:</a:t>
            </a:r>
          </a:p>
          <a:p>
            <a:pPr>
              <a:lnSpc>
                <a:spcPct val="93000"/>
              </a:lnSpc>
            </a:pPr>
            <a:r>
              <a:rPr lang="de-DE" sz="2800" spc="-1" dirty="0">
                <a:solidFill>
                  <a:srgbClr val="000000"/>
                </a:solidFill>
                <a:uFill>
                  <a:solidFill>
                    <a:srgbClr val="FFFFFF"/>
                  </a:solidFill>
                </a:uFill>
                <a:latin typeface="Arial"/>
                <a:ea typeface="DejaVu Sans"/>
              </a:rPr>
              <a:t>Erlaubt ist jede Beschäftigung, auch Leiharbeit, nach Prüfung der Arbeitsbedingungen </a:t>
            </a:r>
            <a:r>
              <a:rPr lang="de-DE" sz="2800" spc="-1" dirty="0">
                <a:solidFill>
                  <a:srgbClr val="000000"/>
                </a:solidFill>
                <a:uFill>
                  <a:solidFill>
                    <a:srgbClr val="FFFFFF"/>
                  </a:solidFill>
                </a:uFill>
              </a:rPr>
              <a:t>durch Bundesagentur für Arbeit. Vorrangprüfung ist in Brandenburg ausgesetzt.</a:t>
            </a:r>
          </a:p>
          <a:p>
            <a:pPr>
              <a:lnSpc>
                <a:spcPct val="93000"/>
              </a:lnSpc>
            </a:pPr>
            <a:endParaRPr lang="de-DE" sz="2800" strike="noStrike" spc="-1" dirty="0">
              <a:solidFill>
                <a:srgbClr val="000000"/>
              </a:solidFill>
              <a:uFill>
                <a:solidFill>
                  <a:srgbClr val="FFFFFF"/>
                </a:solidFill>
              </a:uFill>
              <a:latin typeface="Arial"/>
              <a:ea typeface="DejaVu Sans"/>
            </a:endParaRPr>
          </a:p>
          <a:p>
            <a:pPr>
              <a:lnSpc>
                <a:spcPct val="93000"/>
              </a:lnSpc>
            </a:pPr>
            <a:r>
              <a:rPr lang="de-DE" sz="2800" b="1" strike="noStrike" spc="-1" dirty="0">
                <a:solidFill>
                  <a:srgbClr val="000000"/>
                </a:solidFill>
                <a:uFill>
                  <a:solidFill>
                    <a:srgbClr val="FFFFFF"/>
                  </a:solidFill>
                </a:uFill>
                <a:latin typeface="Arial"/>
                <a:ea typeface="DejaVu Sans"/>
              </a:rPr>
              <a:t>Ausbildung und BFD/FSJ:</a:t>
            </a:r>
            <a:r>
              <a:rPr lang="de-DE" sz="2800" b="0" strike="noStrike" spc="-1" dirty="0">
                <a:solidFill>
                  <a:srgbClr val="000000"/>
                </a:solidFill>
                <a:uFill>
                  <a:solidFill>
                    <a:srgbClr val="FFFFFF"/>
                  </a:solidFill>
                </a:uFill>
                <a:latin typeface="Arial"/>
                <a:ea typeface="DejaVu Sans"/>
              </a:rPr>
              <a:t> nach 3 Monaten ohne Prüfung durch Bundesagentur für Arbeit</a:t>
            </a:r>
          </a:p>
          <a:p>
            <a:pPr>
              <a:lnSpc>
                <a:spcPct val="93000"/>
              </a:lnSpc>
            </a:pPr>
            <a:endParaRPr lang="de-DE" sz="2800" spc="-1" dirty="0">
              <a:solidFill>
                <a:srgbClr val="000000"/>
              </a:solidFill>
              <a:uFill>
                <a:solidFill>
                  <a:srgbClr val="FFFFFF"/>
                </a:solidFill>
              </a:uFill>
              <a:latin typeface="Arial"/>
            </a:endParaRPr>
          </a:p>
          <a:p>
            <a:pPr>
              <a:lnSpc>
                <a:spcPct val="93000"/>
              </a:lnSpc>
            </a:pPr>
            <a:r>
              <a:rPr lang="de-DE" sz="2800" b="1" spc="-1" dirty="0">
                <a:solidFill>
                  <a:srgbClr val="000000"/>
                </a:solidFill>
                <a:uFill>
                  <a:solidFill>
                    <a:srgbClr val="FFFFFF"/>
                  </a:solidFill>
                </a:uFill>
                <a:latin typeface="Arial"/>
              </a:rPr>
              <a:t>Für jede Beschäftigung, auch Praktikum, ist die Erlaubnis der Ausländerbehörde erforderlich.</a:t>
            </a:r>
            <a:endParaRPr lang="de-DE" sz="2800" b="1" strike="noStrike" spc="-1" dirty="0">
              <a:solidFill>
                <a:srgbClr val="000000"/>
              </a:solidFill>
              <a:uFill>
                <a:solidFill>
                  <a:srgbClr val="FFFFFF"/>
                </a:solidFill>
              </a:uFill>
              <a:latin typeface="Arial"/>
            </a:endParaRPr>
          </a:p>
        </p:txBody>
      </p:sp>
    </p:spTree>
  </p:cSld>
  <p:clrMapOvr>
    <a:masterClrMapping/>
  </p:clrMapOvr>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74" name="CustomShape 1"/>
          <p:cNvSpPr/>
          <p:nvPr/>
        </p:nvSpPr>
        <p:spPr>
          <a:xfrm>
            <a:off x="4320" y="319320"/>
            <a:ext cx="10073880" cy="1185480"/>
          </a:xfrm>
          <a:prstGeom prst="rect">
            <a:avLst/>
          </a:prstGeom>
          <a:solidFill>
            <a:srgbClr val="FAD9CD"/>
          </a:solidFill>
          <a:ln>
            <a:noFill/>
          </a:ln>
        </p:spPr>
        <p:style>
          <a:lnRef idx="0">
            <a:scrgbClr r="0" g="0" b="0"/>
          </a:lnRef>
          <a:fillRef idx="0">
            <a:scrgbClr r="0" g="0" b="0"/>
          </a:fillRef>
          <a:effectRef idx="0">
            <a:scrgbClr r="0" g="0" b="0"/>
          </a:effectRef>
          <a:fontRef idx="minor"/>
        </p:style>
        <p:txBody>
          <a:bodyPr lIns="0" tIns="38880" rIns="0" bIns="0" anchor="ctr"/>
          <a:lstStyle/>
          <a:p>
            <a:pPr algn="ctr">
              <a:lnSpc>
                <a:spcPct val="93000"/>
              </a:lnSpc>
            </a:pPr>
            <a:r>
              <a:rPr lang="de-DE" sz="4400" b="0" strike="noStrike" spc="-1">
                <a:solidFill>
                  <a:srgbClr val="DF6C5D"/>
                </a:solidFill>
                <a:uFill>
                  <a:solidFill>
                    <a:srgbClr val="FFFFFF"/>
                  </a:solidFill>
                </a:uFill>
                <a:latin typeface="Arial"/>
                <a:ea typeface="DejaVu Sans"/>
              </a:rPr>
              <a:t>Arbeit und Ausbildung </a:t>
            </a:r>
            <a:endParaRPr lang="de-DE" sz="1800" b="0" strike="noStrike" spc="-1">
              <a:solidFill>
                <a:srgbClr val="000000"/>
              </a:solidFill>
              <a:uFill>
                <a:solidFill>
                  <a:srgbClr val="FFFFFF"/>
                </a:solidFill>
              </a:uFill>
              <a:latin typeface="Arial"/>
            </a:endParaRPr>
          </a:p>
        </p:txBody>
      </p:sp>
      <p:sp>
        <p:nvSpPr>
          <p:cNvPr id="275" name="CustomShape 2"/>
          <p:cNvSpPr/>
          <p:nvPr/>
        </p:nvSpPr>
        <p:spPr>
          <a:xfrm>
            <a:off x="502920" y="2100960"/>
            <a:ext cx="8866800" cy="4382280"/>
          </a:xfrm>
          <a:prstGeom prst="rect">
            <a:avLst/>
          </a:prstGeom>
          <a:noFill/>
          <a:ln>
            <a:noFill/>
          </a:ln>
        </p:spPr>
        <p:style>
          <a:lnRef idx="0">
            <a:scrgbClr r="0" g="0" b="0"/>
          </a:lnRef>
          <a:fillRef idx="0">
            <a:scrgbClr r="0" g="0" b="0"/>
          </a:fillRef>
          <a:effectRef idx="0">
            <a:scrgbClr r="0" g="0" b="0"/>
          </a:effectRef>
          <a:fontRef idx="minor"/>
        </p:style>
        <p:txBody>
          <a:bodyPr lIns="0" tIns="28080" rIns="0" bIns="0"/>
          <a:lstStyle/>
          <a:p>
            <a:pPr>
              <a:lnSpc>
                <a:spcPct val="93000"/>
              </a:lnSpc>
            </a:pPr>
            <a:endParaRPr lang="de-DE" sz="1800" b="0" strike="noStrike" spc="-1">
              <a:solidFill>
                <a:srgbClr val="000000"/>
              </a:solidFill>
              <a:uFill>
                <a:solidFill>
                  <a:srgbClr val="FFFFFF"/>
                </a:solidFill>
              </a:uFill>
              <a:latin typeface="Arial"/>
            </a:endParaRPr>
          </a:p>
          <a:p>
            <a:pPr>
              <a:lnSpc>
                <a:spcPct val="93000"/>
              </a:lnSpc>
            </a:pPr>
            <a:endParaRPr lang="de-DE" sz="1800" b="0" strike="noStrike" spc="-1">
              <a:solidFill>
                <a:srgbClr val="000000"/>
              </a:solidFill>
              <a:uFill>
                <a:solidFill>
                  <a:srgbClr val="FFFFFF"/>
                </a:solidFill>
              </a:uFill>
              <a:latin typeface="Arial"/>
            </a:endParaRPr>
          </a:p>
          <a:p>
            <a:pPr>
              <a:lnSpc>
                <a:spcPct val="93000"/>
              </a:lnSpc>
            </a:pPr>
            <a:endParaRPr lang="de-DE" sz="1800" b="0" strike="noStrike" spc="-1">
              <a:solidFill>
                <a:srgbClr val="000000"/>
              </a:solidFill>
              <a:uFill>
                <a:solidFill>
                  <a:srgbClr val="FFFFFF"/>
                </a:solidFill>
              </a:uFill>
              <a:latin typeface="Arial"/>
            </a:endParaRPr>
          </a:p>
        </p:txBody>
      </p:sp>
      <p:sp>
        <p:nvSpPr>
          <p:cNvPr id="276" name="CustomShape 3"/>
          <p:cNvSpPr/>
          <p:nvPr/>
        </p:nvSpPr>
        <p:spPr>
          <a:xfrm>
            <a:off x="8186040" y="7120800"/>
            <a:ext cx="1082160" cy="3999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lstStyle/>
          <a:p>
            <a:pPr>
              <a:lnSpc>
                <a:spcPct val="100000"/>
              </a:lnSpc>
            </a:pPr>
            <a:fld id="{18E9DDED-2057-450D-B196-845596114847}" type="slidenum">
              <a:rPr lang="de-DE" sz="1400" b="1" strike="noStrike" spc="-1">
                <a:solidFill>
                  <a:srgbClr val="FFFFFF"/>
                </a:solidFill>
                <a:uFill>
                  <a:solidFill>
                    <a:srgbClr val="FFFFFF"/>
                  </a:solidFill>
                </a:uFill>
                <a:latin typeface="Arial"/>
                <a:ea typeface="MS PGothic"/>
              </a:rPr>
              <a:t>43</a:t>
            </a:fld>
            <a:endParaRPr lang="de-DE" sz="1800" b="0" strike="noStrike" spc="-1">
              <a:solidFill>
                <a:srgbClr val="000000"/>
              </a:solidFill>
              <a:uFill>
                <a:solidFill>
                  <a:srgbClr val="FFFFFF"/>
                </a:solidFill>
              </a:uFill>
              <a:latin typeface="Arial"/>
            </a:endParaRPr>
          </a:p>
        </p:txBody>
      </p:sp>
      <p:sp>
        <p:nvSpPr>
          <p:cNvPr id="278" name="CustomShape 5"/>
          <p:cNvSpPr/>
          <p:nvPr/>
        </p:nvSpPr>
        <p:spPr>
          <a:xfrm>
            <a:off x="361440" y="2100960"/>
            <a:ext cx="9284400" cy="56181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nSpc>
                <a:spcPct val="93000"/>
              </a:lnSpc>
            </a:pPr>
            <a:endParaRPr lang="de-DE" sz="1800" b="0" strike="noStrike" spc="-1" dirty="0">
              <a:solidFill>
                <a:srgbClr val="000000"/>
              </a:solidFill>
              <a:uFill>
                <a:solidFill>
                  <a:srgbClr val="FFFFFF"/>
                </a:solidFill>
              </a:uFill>
              <a:latin typeface="Arial"/>
            </a:endParaRPr>
          </a:p>
        </p:txBody>
      </p:sp>
      <p:sp>
        <p:nvSpPr>
          <p:cNvPr id="6" name="CustomShape 5"/>
          <p:cNvSpPr/>
          <p:nvPr/>
        </p:nvSpPr>
        <p:spPr>
          <a:xfrm>
            <a:off x="502920" y="1926771"/>
            <a:ext cx="9245237" cy="4931229"/>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nSpc>
                <a:spcPct val="93000"/>
              </a:lnSpc>
            </a:pPr>
            <a:r>
              <a:rPr lang="de-DE" sz="2800" strike="noStrike" spc="-1" dirty="0">
                <a:solidFill>
                  <a:srgbClr val="000000"/>
                </a:solidFill>
                <a:uFill>
                  <a:solidFill>
                    <a:srgbClr val="FFFFFF"/>
                  </a:solidFill>
                </a:uFill>
                <a:latin typeface="Arial"/>
                <a:ea typeface="DejaVu Sans"/>
              </a:rPr>
              <a:t>Förderung durch die </a:t>
            </a:r>
            <a:r>
              <a:rPr lang="de-DE" sz="2800" b="1" strike="noStrike" spc="-1" dirty="0">
                <a:solidFill>
                  <a:srgbClr val="000000"/>
                </a:solidFill>
                <a:uFill>
                  <a:solidFill>
                    <a:srgbClr val="FFFFFF"/>
                  </a:solidFill>
                </a:uFill>
                <a:latin typeface="Arial"/>
                <a:ea typeface="DejaVu Sans"/>
              </a:rPr>
              <a:t>Arbeitsagenturen </a:t>
            </a:r>
            <a:r>
              <a:rPr lang="de-DE" sz="2800" strike="noStrike" spc="-1" dirty="0">
                <a:solidFill>
                  <a:srgbClr val="000000"/>
                </a:solidFill>
                <a:uFill>
                  <a:solidFill>
                    <a:srgbClr val="FFFFFF"/>
                  </a:solidFill>
                </a:uFill>
                <a:latin typeface="Arial"/>
                <a:ea typeface="DejaVu Sans"/>
              </a:rPr>
              <a:t>(u.a. Einstiegsqualifizierungen) möglich.</a:t>
            </a:r>
          </a:p>
          <a:p>
            <a:pPr>
              <a:lnSpc>
                <a:spcPct val="93000"/>
              </a:lnSpc>
            </a:pPr>
            <a:r>
              <a:rPr lang="de-DE" sz="2800" spc="-1" dirty="0">
                <a:solidFill>
                  <a:srgbClr val="000000"/>
                </a:solidFill>
                <a:uFill>
                  <a:solidFill>
                    <a:srgbClr val="FFFFFF"/>
                  </a:solidFill>
                </a:uFill>
                <a:latin typeface="Arial"/>
                <a:ea typeface="DejaVu Sans"/>
              </a:rPr>
              <a:t>Hilfe für die Anerkennung von akademischen Zeugnissen oder Berufsabschlüssen durch IQ-Netz.</a:t>
            </a:r>
            <a:endParaRPr lang="de-DE" sz="2800" strike="noStrike" spc="-1" dirty="0">
              <a:solidFill>
                <a:srgbClr val="000000"/>
              </a:solidFill>
              <a:uFill>
                <a:solidFill>
                  <a:srgbClr val="FFFFFF"/>
                </a:solidFill>
              </a:uFill>
              <a:latin typeface="Arial"/>
              <a:ea typeface="DejaVu Sans"/>
            </a:endParaRPr>
          </a:p>
          <a:p>
            <a:pPr>
              <a:lnSpc>
                <a:spcPct val="93000"/>
              </a:lnSpc>
            </a:pPr>
            <a:endParaRPr lang="de-DE" sz="2800" spc="-1" dirty="0">
              <a:solidFill>
                <a:srgbClr val="000000"/>
              </a:solidFill>
              <a:uFill>
                <a:solidFill>
                  <a:srgbClr val="FFFFFF"/>
                </a:solidFill>
              </a:uFill>
              <a:latin typeface="Arial"/>
              <a:ea typeface="DejaVu Sans"/>
            </a:endParaRPr>
          </a:p>
          <a:p>
            <a:pPr>
              <a:lnSpc>
                <a:spcPct val="93000"/>
              </a:lnSpc>
            </a:pPr>
            <a:r>
              <a:rPr lang="de-DE" sz="2800" b="1" strike="noStrike" spc="-1" dirty="0">
                <a:solidFill>
                  <a:srgbClr val="000000"/>
                </a:solidFill>
                <a:uFill>
                  <a:solidFill>
                    <a:srgbClr val="FFFFFF"/>
                  </a:solidFill>
                </a:uFill>
                <a:latin typeface="Arial"/>
                <a:ea typeface="DejaVu Sans"/>
              </a:rPr>
              <a:t>Ausbildungsförderung (BAB, </a:t>
            </a:r>
            <a:r>
              <a:rPr lang="de-DE" sz="2800" b="1" strike="noStrike" spc="-1" dirty="0" err="1">
                <a:solidFill>
                  <a:srgbClr val="000000"/>
                </a:solidFill>
                <a:uFill>
                  <a:solidFill>
                    <a:srgbClr val="FFFFFF"/>
                  </a:solidFill>
                </a:uFill>
                <a:latin typeface="Arial"/>
                <a:ea typeface="DejaVu Sans"/>
              </a:rPr>
              <a:t>AbH</a:t>
            </a:r>
            <a:r>
              <a:rPr lang="de-DE" sz="2800" b="1" strike="noStrike" spc="-1" dirty="0">
                <a:solidFill>
                  <a:srgbClr val="000000"/>
                </a:solidFill>
                <a:uFill>
                  <a:solidFill>
                    <a:srgbClr val="FFFFFF"/>
                  </a:solidFill>
                </a:uFill>
                <a:latin typeface="Arial"/>
                <a:ea typeface="DejaVu Sans"/>
              </a:rPr>
              <a:t>) </a:t>
            </a:r>
            <a:r>
              <a:rPr lang="de-DE" sz="2800" strike="noStrike" spc="-1" dirty="0">
                <a:solidFill>
                  <a:srgbClr val="000000"/>
                </a:solidFill>
                <a:uFill>
                  <a:solidFill>
                    <a:srgbClr val="FFFFFF"/>
                  </a:solidFill>
                </a:uFill>
                <a:latin typeface="Arial"/>
                <a:ea typeface="DejaVu Sans"/>
              </a:rPr>
              <a:t>teilweise möglich für Flüchtlinge mit Aufenthaltsgestattung aus Syrien, </a:t>
            </a:r>
            <a:r>
              <a:rPr lang="de-DE" sz="2800" strike="noStrike" spc="-1" dirty="0" err="1">
                <a:solidFill>
                  <a:srgbClr val="000000"/>
                </a:solidFill>
                <a:uFill>
                  <a:solidFill>
                    <a:srgbClr val="FFFFFF"/>
                  </a:solidFill>
                </a:uFill>
                <a:latin typeface="Arial"/>
                <a:ea typeface="DejaVu Sans"/>
              </a:rPr>
              <a:t>Eritera</a:t>
            </a:r>
            <a:r>
              <a:rPr lang="de-DE" sz="2800" strike="noStrike" spc="-1" dirty="0">
                <a:solidFill>
                  <a:srgbClr val="000000"/>
                </a:solidFill>
                <a:uFill>
                  <a:solidFill>
                    <a:srgbClr val="FFFFFF"/>
                  </a:solidFill>
                </a:uFill>
                <a:latin typeface="Arial"/>
                <a:ea typeface="DejaVu Sans"/>
              </a:rPr>
              <a:t>, Irak, Iran, Somalia</a:t>
            </a:r>
          </a:p>
          <a:p>
            <a:pPr>
              <a:lnSpc>
                <a:spcPct val="93000"/>
              </a:lnSpc>
            </a:pPr>
            <a:endParaRPr lang="de-DE" sz="2800" spc="-1" dirty="0">
              <a:solidFill>
                <a:srgbClr val="000000"/>
              </a:solidFill>
              <a:uFill>
                <a:solidFill>
                  <a:srgbClr val="FFFFFF"/>
                </a:solidFill>
              </a:uFill>
              <a:latin typeface="Arial"/>
            </a:endParaRPr>
          </a:p>
          <a:p>
            <a:pPr>
              <a:lnSpc>
                <a:spcPct val="93000"/>
              </a:lnSpc>
            </a:pPr>
            <a:r>
              <a:rPr lang="de-DE" sz="2800" b="1" strike="noStrike" spc="-1" dirty="0">
                <a:solidFill>
                  <a:srgbClr val="000000"/>
                </a:solidFill>
                <a:uFill>
                  <a:solidFill>
                    <a:srgbClr val="FFFFFF"/>
                  </a:solidFill>
                </a:uFill>
                <a:latin typeface="Arial"/>
              </a:rPr>
              <a:t>Arbeitsverbot</a:t>
            </a:r>
            <a:r>
              <a:rPr lang="de-DE" sz="2800" strike="noStrike" spc="-1" dirty="0">
                <a:solidFill>
                  <a:srgbClr val="000000"/>
                </a:solidFill>
                <a:uFill>
                  <a:solidFill>
                    <a:srgbClr val="FFFFFF"/>
                  </a:solidFill>
                </a:uFill>
                <a:latin typeface="Arial"/>
              </a:rPr>
              <a:t> für Flüchtlinge aus „Sicheren Herkunftsländern“ (Westbalkan-Länder, Albanien, Ghana, Senegal), die vor dem 31.8.15 Asylantrag gestellt haben.</a:t>
            </a:r>
          </a:p>
        </p:txBody>
      </p:sp>
    </p:spTree>
    <p:extLst>
      <p:ext uri="{BB962C8B-B14F-4D97-AF65-F5344CB8AC3E}">
        <p14:creationId xmlns:p14="http://schemas.microsoft.com/office/powerpoint/2010/main" val="2249501773"/>
      </p:ext>
    </p:extLst>
  </p:cSld>
  <p:clrMapOvr>
    <a:masterClrMapping/>
  </p:clrMapOvr>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79" name="CustomShape 1"/>
          <p:cNvSpPr/>
          <p:nvPr/>
        </p:nvSpPr>
        <p:spPr>
          <a:xfrm>
            <a:off x="4320" y="266400"/>
            <a:ext cx="10073880" cy="1185480"/>
          </a:xfrm>
          <a:prstGeom prst="rect">
            <a:avLst/>
          </a:prstGeom>
          <a:solidFill>
            <a:srgbClr val="FAD9CD"/>
          </a:solidFill>
          <a:ln>
            <a:noFill/>
          </a:ln>
        </p:spPr>
        <p:style>
          <a:lnRef idx="0">
            <a:scrgbClr r="0" g="0" b="0"/>
          </a:lnRef>
          <a:fillRef idx="0">
            <a:scrgbClr r="0" g="0" b="0"/>
          </a:fillRef>
          <a:effectRef idx="0">
            <a:scrgbClr r="0" g="0" b="0"/>
          </a:effectRef>
          <a:fontRef idx="minor"/>
        </p:style>
        <p:txBody>
          <a:bodyPr lIns="0" tIns="38880" rIns="0" bIns="0" anchor="ctr"/>
          <a:lstStyle/>
          <a:p>
            <a:pPr algn="ctr">
              <a:lnSpc>
                <a:spcPct val="93000"/>
              </a:lnSpc>
            </a:pPr>
            <a:r>
              <a:rPr lang="de-DE" sz="4400" b="0" strike="noStrike" spc="-1" dirty="0">
                <a:solidFill>
                  <a:srgbClr val="DF6C5D"/>
                </a:solidFill>
                <a:uFill>
                  <a:solidFill>
                    <a:srgbClr val="FFFFFF"/>
                  </a:solidFill>
                </a:uFill>
                <a:latin typeface="Arial"/>
                <a:ea typeface="DejaVu Sans"/>
              </a:rPr>
              <a:t>Studium</a:t>
            </a:r>
            <a:endParaRPr lang="de-DE" sz="1800" b="0" strike="noStrike" spc="-1" dirty="0">
              <a:solidFill>
                <a:srgbClr val="000000"/>
              </a:solidFill>
              <a:uFill>
                <a:solidFill>
                  <a:srgbClr val="FFFFFF"/>
                </a:solidFill>
              </a:uFill>
              <a:latin typeface="Arial"/>
            </a:endParaRPr>
          </a:p>
        </p:txBody>
      </p:sp>
      <p:sp>
        <p:nvSpPr>
          <p:cNvPr id="280" name="CustomShape 2"/>
          <p:cNvSpPr/>
          <p:nvPr/>
        </p:nvSpPr>
        <p:spPr>
          <a:xfrm>
            <a:off x="502920" y="1996920"/>
            <a:ext cx="8866800" cy="4382280"/>
          </a:xfrm>
          <a:prstGeom prst="rect">
            <a:avLst/>
          </a:prstGeom>
          <a:noFill/>
          <a:ln>
            <a:noFill/>
          </a:ln>
        </p:spPr>
        <p:style>
          <a:lnRef idx="0">
            <a:scrgbClr r="0" g="0" b="0"/>
          </a:lnRef>
          <a:fillRef idx="0">
            <a:scrgbClr r="0" g="0" b="0"/>
          </a:fillRef>
          <a:effectRef idx="0">
            <a:scrgbClr r="0" g="0" b="0"/>
          </a:effectRef>
          <a:fontRef idx="minor"/>
        </p:style>
        <p:txBody>
          <a:bodyPr lIns="0" tIns="28080" rIns="0" bIns="0"/>
          <a:lstStyle/>
          <a:p>
            <a:pPr marL="360">
              <a:lnSpc>
                <a:spcPct val="93000"/>
              </a:lnSpc>
              <a:buClr>
                <a:srgbClr val="000000"/>
              </a:buClr>
              <a:buSzPct val="45000"/>
            </a:pPr>
            <a:r>
              <a:rPr lang="de-DE" sz="3200" b="0" strike="noStrike" spc="-1" dirty="0">
                <a:solidFill>
                  <a:srgbClr val="000000"/>
                </a:solidFill>
                <a:uFill>
                  <a:solidFill>
                    <a:srgbClr val="FFFFFF"/>
                  </a:solidFill>
                </a:uFill>
                <a:latin typeface="Arial"/>
                <a:ea typeface="DejaVu Sans"/>
              </a:rPr>
              <a:t>Studium erlaubt</a:t>
            </a:r>
            <a:r>
              <a:rPr lang="de-DE" sz="3200" spc="-1" dirty="0">
                <a:solidFill>
                  <a:srgbClr val="000000"/>
                </a:solidFill>
                <a:uFill>
                  <a:solidFill>
                    <a:srgbClr val="FFFFFF"/>
                  </a:solidFill>
                </a:uFill>
                <a:latin typeface="Arial"/>
                <a:ea typeface="DejaVu Sans"/>
              </a:rPr>
              <a:t> – Aber Zulassungsbedingungen der Hochschule an bestimmte Bedingungen geknüpft.</a:t>
            </a:r>
          </a:p>
          <a:p>
            <a:pPr marL="360">
              <a:lnSpc>
                <a:spcPct val="93000"/>
              </a:lnSpc>
              <a:buClr>
                <a:srgbClr val="000000"/>
              </a:buClr>
              <a:buSzPct val="45000"/>
            </a:pPr>
            <a:endParaRPr lang="de-DE" sz="3200" b="0" strike="noStrike" spc="-1" dirty="0">
              <a:solidFill>
                <a:srgbClr val="000000"/>
              </a:solidFill>
              <a:uFill>
                <a:solidFill>
                  <a:srgbClr val="FFFFFF"/>
                </a:solidFill>
              </a:uFill>
              <a:latin typeface="Arial"/>
              <a:ea typeface="DejaVu Sans"/>
            </a:endParaRPr>
          </a:p>
          <a:p>
            <a:pPr marL="360">
              <a:lnSpc>
                <a:spcPct val="93000"/>
              </a:lnSpc>
              <a:buClr>
                <a:srgbClr val="000000"/>
              </a:buClr>
              <a:buSzPct val="45000"/>
            </a:pPr>
            <a:r>
              <a:rPr lang="de-DE" sz="3200" b="0" strike="noStrike" spc="-1" dirty="0">
                <a:solidFill>
                  <a:srgbClr val="000000"/>
                </a:solidFill>
                <a:uFill>
                  <a:solidFill>
                    <a:srgbClr val="FFFFFF"/>
                  </a:solidFill>
                </a:uFill>
                <a:latin typeface="Arial"/>
                <a:ea typeface="DejaVu Sans"/>
              </a:rPr>
              <a:t>kein </a:t>
            </a:r>
            <a:r>
              <a:rPr lang="de-DE" sz="3200" b="0" strike="noStrike" spc="-1" dirty="0" err="1">
                <a:solidFill>
                  <a:srgbClr val="000000"/>
                </a:solidFill>
                <a:uFill>
                  <a:solidFill>
                    <a:srgbClr val="FFFFFF"/>
                  </a:solidFill>
                </a:uFill>
                <a:latin typeface="Arial"/>
                <a:ea typeface="DejaVu Sans"/>
              </a:rPr>
              <a:t>BAFöG</a:t>
            </a:r>
            <a:r>
              <a:rPr lang="de-DE" sz="3200" b="0" strike="noStrike" spc="-1" dirty="0">
                <a:solidFill>
                  <a:srgbClr val="000000"/>
                </a:solidFill>
                <a:uFill>
                  <a:solidFill>
                    <a:srgbClr val="FFFFFF"/>
                  </a:solidFill>
                </a:uFill>
                <a:latin typeface="Arial"/>
                <a:ea typeface="DejaVu Sans"/>
              </a:rPr>
              <a:t>, Bezug von </a:t>
            </a:r>
            <a:r>
              <a:rPr lang="de-DE" sz="3200" spc="-1" dirty="0">
                <a:solidFill>
                  <a:srgbClr val="000000"/>
                </a:solidFill>
                <a:uFill>
                  <a:solidFill>
                    <a:srgbClr val="FFFFFF"/>
                  </a:solidFill>
                </a:uFill>
                <a:latin typeface="Arial"/>
                <a:ea typeface="DejaVu Sans"/>
              </a:rPr>
              <a:t>L</a:t>
            </a:r>
            <a:r>
              <a:rPr lang="de-DE" sz="3200" b="0" strike="noStrike" spc="-1" dirty="0">
                <a:solidFill>
                  <a:srgbClr val="000000"/>
                </a:solidFill>
                <a:uFill>
                  <a:solidFill>
                    <a:srgbClr val="FFFFFF"/>
                  </a:solidFill>
                </a:uFill>
                <a:latin typeface="Arial"/>
                <a:ea typeface="DejaVu Sans"/>
              </a:rPr>
              <a:t>eistungen des AsylbLG möglich, </a:t>
            </a:r>
          </a:p>
          <a:p>
            <a:pPr marL="360">
              <a:lnSpc>
                <a:spcPct val="93000"/>
              </a:lnSpc>
              <a:buClr>
                <a:srgbClr val="000000"/>
              </a:buClr>
              <a:buSzPct val="45000"/>
            </a:pPr>
            <a:r>
              <a:rPr lang="de-DE" sz="3200" b="0" strike="noStrike" spc="-1" dirty="0">
                <a:solidFill>
                  <a:srgbClr val="000000"/>
                </a:solidFill>
                <a:uFill>
                  <a:solidFill>
                    <a:srgbClr val="FFFFFF"/>
                  </a:solidFill>
                </a:uFill>
                <a:latin typeface="Arial"/>
                <a:ea typeface="DejaVu Sans"/>
              </a:rPr>
              <a:t>Bezug von „Analogleistungen“ (Leistungen des SGB XII nach 15 Monaten Aufenthalt) i.d.R. nicht möglich -&gt; Härtefallantrag</a:t>
            </a:r>
            <a:endParaRPr lang="de-DE" sz="1800" b="0" strike="noStrike" spc="-1" dirty="0">
              <a:solidFill>
                <a:srgbClr val="000000"/>
              </a:solidFill>
              <a:uFill>
                <a:solidFill>
                  <a:srgbClr val="FFFFFF"/>
                </a:solidFill>
              </a:uFill>
              <a:latin typeface="Arial"/>
            </a:endParaRPr>
          </a:p>
          <a:p>
            <a:pPr marL="216000" indent="-215640">
              <a:lnSpc>
                <a:spcPct val="93000"/>
              </a:lnSpc>
              <a:buClr>
                <a:srgbClr val="000000"/>
              </a:buClr>
              <a:buSzPct val="45000"/>
              <a:buFont typeface="Arial"/>
              <a:buChar char="•"/>
            </a:pPr>
            <a:endParaRPr lang="de-DE" sz="3200" b="0" strike="noStrike" spc="-1" dirty="0">
              <a:solidFill>
                <a:srgbClr val="000000"/>
              </a:solidFill>
              <a:uFill>
                <a:solidFill>
                  <a:srgbClr val="FFFFFF"/>
                </a:solidFill>
              </a:uFill>
              <a:latin typeface="Arial"/>
              <a:ea typeface="DejaVu Sans"/>
            </a:endParaRPr>
          </a:p>
          <a:p>
            <a:pPr>
              <a:lnSpc>
                <a:spcPct val="93000"/>
              </a:lnSpc>
            </a:pPr>
            <a:endParaRPr lang="de-DE" sz="1800" b="0" strike="noStrike" spc="-1" dirty="0">
              <a:solidFill>
                <a:srgbClr val="000000"/>
              </a:solidFill>
              <a:uFill>
                <a:solidFill>
                  <a:srgbClr val="FFFFFF"/>
                </a:solidFill>
              </a:uFill>
              <a:latin typeface="Arial"/>
            </a:endParaRPr>
          </a:p>
        </p:txBody>
      </p:sp>
      <p:sp>
        <p:nvSpPr>
          <p:cNvPr id="281" name="CustomShape 3"/>
          <p:cNvSpPr/>
          <p:nvPr/>
        </p:nvSpPr>
        <p:spPr>
          <a:xfrm>
            <a:off x="8186040" y="7120800"/>
            <a:ext cx="1082160" cy="3999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lstStyle/>
          <a:p>
            <a:pPr>
              <a:lnSpc>
                <a:spcPct val="100000"/>
              </a:lnSpc>
            </a:pPr>
            <a:fld id="{347A2CFB-52E2-4FDB-9D7F-656B9F67B8F4}" type="slidenum">
              <a:rPr lang="de-DE" sz="1400" b="1" strike="noStrike" spc="-1">
                <a:solidFill>
                  <a:srgbClr val="FFFFFF"/>
                </a:solidFill>
                <a:uFill>
                  <a:solidFill>
                    <a:srgbClr val="FFFFFF"/>
                  </a:solidFill>
                </a:uFill>
                <a:latin typeface="Arial"/>
                <a:ea typeface="MS PGothic"/>
              </a:rPr>
              <a:t>44</a:t>
            </a:fld>
            <a:endParaRPr lang="de-DE" sz="1800" b="0" strike="noStrike" spc="-1">
              <a:solidFill>
                <a:srgbClr val="000000"/>
              </a:solidFill>
              <a:uFill>
                <a:solidFill>
                  <a:srgbClr val="FFFFFF"/>
                </a:solidFill>
              </a:uFill>
              <a:latin typeface="Arial"/>
            </a:endParaRPr>
          </a:p>
        </p:txBody>
      </p:sp>
    </p:spTree>
  </p:cSld>
  <p:clrMapOvr>
    <a:masterClrMapping/>
  </p:clrMapOvr>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79" name="CustomShape 1"/>
          <p:cNvSpPr/>
          <p:nvPr/>
        </p:nvSpPr>
        <p:spPr>
          <a:xfrm>
            <a:off x="4320" y="266400"/>
            <a:ext cx="10073880" cy="1185480"/>
          </a:xfrm>
          <a:prstGeom prst="rect">
            <a:avLst/>
          </a:prstGeom>
          <a:solidFill>
            <a:srgbClr val="FAD9CD"/>
          </a:solidFill>
          <a:ln>
            <a:noFill/>
          </a:ln>
        </p:spPr>
        <p:style>
          <a:lnRef idx="0">
            <a:scrgbClr r="0" g="0" b="0"/>
          </a:lnRef>
          <a:fillRef idx="0">
            <a:scrgbClr r="0" g="0" b="0"/>
          </a:fillRef>
          <a:effectRef idx="0">
            <a:scrgbClr r="0" g="0" b="0"/>
          </a:effectRef>
          <a:fontRef idx="minor"/>
        </p:style>
        <p:txBody>
          <a:bodyPr lIns="0" tIns="38880" rIns="0" bIns="0" anchor="ctr"/>
          <a:lstStyle/>
          <a:p>
            <a:pPr algn="ctr">
              <a:lnSpc>
                <a:spcPct val="93000"/>
              </a:lnSpc>
            </a:pPr>
            <a:r>
              <a:rPr lang="de-DE" sz="4400" b="0" strike="noStrike" spc="-1" dirty="0">
                <a:solidFill>
                  <a:srgbClr val="DF6C5D"/>
                </a:solidFill>
                <a:uFill>
                  <a:solidFill>
                    <a:srgbClr val="FFFFFF"/>
                  </a:solidFill>
                </a:uFill>
                <a:latin typeface="Arial"/>
                <a:ea typeface="DejaVu Sans"/>
              </a:rPr>
              <a:t>Schule</a:t>
            </a:r>
            <a:endParaRPr lang="de-DE" sz="1800" b="0" strike="noStrike" spc="-1" dirty="0">
              <a:solidFill>
                <a:srgbClr val="000000"/>
              </a:solidFill>
              <a:uFill>
                <a:solidFill>
                  <a:srgbClr val="FFFFFF"/>
                </a:solidFill>
              </a:uFill>
              <a:latin typeface="Arial"/>
            </a:endParaRPr>
          </a:p>
        </p:txBody>
      </p:sp>
      <p:sp>
        <p:nvSpPr>
          <p:cNvPr id="280" name="CustomShape 2"/>
          <p:cNvSpPr/>
          <p:nvPr/>
        </p:nvSpPr>
        <p:spPr>
          <a:xfrm>
            <a:off x="502920" y="1996920"/>
            <a:ext cx="8866800" cy="4382280"/>
          </a:xfrm>
          <a:prstGeom prst="rect">
            <a:avLst/>
          </a:prstGeom>
          <a:noFill/>
          <a:ln>
            <a:noFill/>
          </a:ln>
        </p:spPr>
        <p:style>
          <a:lnRef idx="0">
            <a:scrgbClr r="0" g="0" b="0"/>
          </a:lnRef>
          <a:fillRef idx="0">
            <a:scrgbClr r="0" g="0" b="0"/>
          </a:fillRef>
          <a:effectRef idx="0">
            <a:scrgbClr r="0" g="0" b="0"/>
          </a:effectRef>
          <a:fontRef idx="minor"/>
        </p:style>
        <p:txBody>
          <a:bodyPr lIns="0" tIns="28080" rIns="0" bIns="0"/>
          <a:lstStyle/>
          <a:p>
            <a:pPr marL="360">
              <a:lnSpc>
                <a:spcPct val="93000"/>
              </a:lnSpc>
              <a:buClr>
                <a:srgbClr val="000000"/>
              </a:buClr>
              <a:buSzPct val="45000"/>
            </a:pPr>
            <a:r>
              <a:rPr lang="de-DE" sz="3200" b="0" strike="noStrike" spc="-1" dirty="0">
                <a:solidFill>
                  <a:srgbClr val="000000"/>
                </a:solidFill>
                <a:uFill>
                  <a:solidFill>
                    <a:srgbClr val="FFFFFF"/>
                  </a:solidFill>
                </a:uFill>
                <a:latin typeface="Arial"/>
                <a:ea typeface="DejaVu Sans"/>
              </a:rPr>
              <a:t>Schulpflicht, Vorbereitungs- und Förderklassen</a:t>
            </a:r>
          </a:p>
          <a:p>
            <a:pPr marL="216000" indent="-215640">
              <a:lnSpc>
                <a:spcPct val="93000"/>
              </a:lnSpc>
              <a:buClr>
                <a:srgbClr val="000000"/>
              </a:buClr>
              <a:buSzPct val="45000"/>
              <a:buFont typeface="Arial"/>
              <a:buChar char="•"/>
            </a:pPr>
            <a:endParaRPr lang="de-DE" sz="3200" spc="-1" dirty="0">
              <a:solidFill>
                <a:srgbClr val="000000"/>
              </a:solidFill>
              <a:uFill>
                <a:solidFill>
                  <a:srgbClr val="FFFFFF"/>
                </a:solidFill>
              </a:uFill>
              <a:latin typeface="Arial"/>
              <a:ea typeface="DejaVu Sans"/>
            </a:endParaRPr>
          </a:p>
          <a:p>
            <a:pPr marL="360">
              <a:lnSpc>
                <a:spcPct val="93000"/>
              </a:lnSpc>
              <a:buClr>
                <a:srgbClr val="000000"/>
              </a:buClr>
              <a:buSzPct val="45000"/>
            </a:pPr>
            <a:r>
              <a:rPr lang="de-DE" sz="3200" spc="-1" dirty="0">
                <a:solidFill>
                  <a:srgbClr val="000000"/>
                </a:solidFill>
                <a:uFill>
                  <a:solidFill>
                    <a:srgbClr val="FFFFFF"/>
                  </a:solidFill>
                </a:uFill>
                <a:latin typeface="Arial"/>
                <a:ea typeface="DejaVu Sans"/>
              </a:rPr>
              <a:t>Zweijähriger Bildungsgang BFS-G-Plus an den OSZs für berufsschulpflichtige Flüchtlinge</a:t>
            </a:r>
          </a:p>
          <a:p>
            <a:pPr marL="360">
              <a:lnSpc>
                <a:spcPct val="93000"/>
              </a:lnSpc>
              <a:buClr>
                <a:srgbClr val="000000"/>
              </a:buClr>
              <a:buSzPct val="45000"/>
            </a:pPr>
            <a:r>
              <a:rPr lang="de-DE" sz="3200" b="0" strike="noStrike" spc="-1" dirty="0">
                <a:solidFill>
                  <a:srgbClr val="000000"/>
                </a:solidFill>
                <a:uFill>
                  <a:solidFill>
                    <a:srgbClr val="FFFFFF"/>
                  </a:solidFill>
                </a:uFill>
                <a:latin typeface="Arial"/>
                <a:ea typeface="DejaVu Sans"/>
              </a:rPr>
              <a:t> </a:t>
            </a:r>
            <a:endParaRPr lang="de-DE" sz="1800" b="0" strike="noStrike" spc="-1" dirty="0">
              <a:solidFill>
                <a:srgbClr val="000000"/>
              </a:solidFill>
              <a:uFill>
                <a:solidFill>
                  <a:srgbClr val="FFFFFF"/>
                </a:solidFill>
              </a:uFill>
              <a:latin typeface="Arial"/>
            </a:endParaRPr>
          </a:p>
          <a:p>
            <a:pPr marL="360">
              <a:lnSpc>
                <a:spcPct val="93000"/>
              </a:lnSpc>
              <a:buClr>
                <a:srgbClr val="000000"/>
              </a:buClr>
              <a:buSzPct val="45000"/>
            </a:pPr>
            <a:r>
              <a:rPr lang="de-DE" sz="3200" b="0" strike="noStrike" spc="-1" dirty="0">
                <a:solidFill>
                  <a:srgbClr val="000000"/>
                </a:solidFill>
                <a:uFill>
                  <a:solidFill>
                    <a:srgbClr val="FFFFFF"/>
                  </a:solidFill>
                </a:uFill>
                <a:latin typeface="Arial"/>
                <a:ea typeface="DejaVu Sans"/>
              </a:rPr>
              <a:t>Leistungen nach dem Bildungs- und Teilhabepaket können beantragt werden</a:t>
            </a:r>
          </a:p>
          <a:p>
            <a:pPr marL="360">
              <a:lnSpc>
                <a:spcPct val="93000"/>
              </a:lnSpc>
              <a:buClr>
                <a:srgbClr val="000000"/>
              </a:buClr>
              <a:buSzPct val="45000"/>
            </a:pPr>
            <a:endParaRPr lang="de-DE" sz="1800" b="0" strike="noStrike" spc="-1" dirty="0">
              <a:solidFill>
                <a:srgbClr val="000000"/>
              </a:solidFill>
              <a:uFill>
                <a:solidFill>
                  <a:srgbClr val="FFFFFF"/>
                </a:solidFill>
              </a:uFill>
              <a:latin typeface="Arial"/>
            </a:endParaRPr>
          </a:p>
          <a:p>
            <a:pPr marL="360">
              <a:lnSpc>
                <a:spcPct val="93000"/>
              </a:lnSpc>
              <a:buClr>
                <a:srgbClr val="000000"/>
              </a:buClr>
              <a:buSzPct val="45000"/>
            </a:pPr>
            <a:r>
              <a:rPr lang="de-DE" sz="3200" b="0" strike="noStrike" spc="-1" dirty="0">
                <a:solidFill>
                  <a:srgbClr val="000000"/>
                </a:solidFill>
                <a:uFill>
                  <a:solidFill>
                    <a:srgbClr val="FFFFFF"/>
                  </a:solidFill>
                </a:uFill>
                <a:latin typeface="Arial"/>
                <a:ea typeface="DejaVu Sans"/>
              </a:rPr>
              <a:t>Anspruch auf Kita-Platz</a:t>
            </a:r>
            <a:endParaRPr lang="de-DE" sz="1800" b="0" strike="noStrike" spc="-1" dirty="0">
              <a:solidFill>
                <a:srgbClr val="000000"/>
              </a:solidFill>
              <a:uFill>
                <a:solidFill>
                  <a:srgbClr val="FFFFFF"/>
                </a:solidFill>
              </a:uFill>
              <a:latin typeface="Arial"/>
            </a:endParaRPr>
          </a:p>
        </p:txBody>
      </p:sp>
      <p:sp>
        <p:nvSpPr>
          <p:cNvPr id="281" name="CustomShape 3"/>
          <p:cNvSpPr/>
          <p:nvPr/>
        </p:nvSpPr>
        <p:spPr>
          <a:xfrm>
            <a:off x="8186040" y="7120800"/>
            <a:ext cx="1082160" cy="3999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lstStyle/>
          <a:p>
            <a:pPr>
              <a:lnSpc>
                <a:spcPct val="100000"/>
              </a:lnSpc>
            </a:pPr>
            <a:fld id="{347A2CFB-52E2-4FDB-9D7F-656B9F67B8F4}" type="slidenum">
              <a:rPr lang="de-DE" sz="1400" b="1" strike="noStrike" spc="-1">
                <a:solidFill>
                  <a:srgbClr val="FFFFFF"/>
                </a:solidFill>
                <a:uFill>
                  <a:solidFill>
                    <a:srgbClr val="FFFFFF"/>
                  </a:solidFill>
                </a:uFill>
                <a:latin typeface="Arial"/>
                <a:ea typeface="MS PGothic"/>
              </a:rPr>
              <a:t>45</a:t>
            </a:fld>
            <a:endParaRPr lang="de-DE" sz="1800" b="0" strike="noStrike" spc="-1">
              <a:solidFill>
                <a:srgbClr val="000000"/>
              </a:solidFill>
              <a:uFill>
                <a:solidFill>
                  <a:srgbClr val="FFFFFF"/>
                </a:solidFill>
              </a:uFill>
              <a:latin typeface="Arial"/>
            </a:endParaRPr>
          </a:p>
        </p:txBody>
      </p:sp>
    </p:spTree>
    <p:extLst>
      <p:ext uri="{BB962C8B-B14F-4D97-AF65-F5344CB8AC3E}">
        <p14:creationId xmlns:p14="http://schemas.microsoft.com/office/powerpoint/2010/main" val="697007678"/>
      </p:ext>
    </p:extLst>
  </p:cSld>
  <p:clrMapOvr>
    <a:masterClrMapping/>
  </p:clrMapOvr>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79" name="CustomShape 1"/>
          <p:cNvSpPr/>
          <p:nvPr/>
        </p:nvSpPr>
        <p:spPr>
          <a:xfrm>
            <a:off x="4320" y="266400"/>
            <a:ext cx="10073880" cy="1185480"/>
          </a:xfrm>
          <a:prstGeom prst="rect">
            <a:avLst/>
          </a:prstGeom>
          <a:solidFill>
            <a:srgbClr val="FAD9CD"/>
          </a:solidFill>
          <a:ln>
            <a:noFill/>
          </a:ln>
        </p:spPr>
        <p:style>
          <a:lnRef idx="0">
            <a:scrgbClr r="0" g="0" b="0"/>
          </a:lnRef>
          <a:fillRef idx="0">
            <a:scrgbClr r="0" g="0" b="0"/>
          </a:fillRef>
          <a:effectRef idx="0">
            <a:scrgbClr r="0" g="0" b="0"/>
          </a:effectRef>
          <a:fontRef idx="minor"/>
        </p:style>
        <p:txBody>
          <a:bodyPr lIns="0" tIns="38880" rIns="0" bIns="0" anchor="ctr"/>
          <a:lstStyle/>
          <a:p>
            <a:pPr algn="ctr">
              <a:lnSpc>
                <a:spcPct val="93000"/>
              </a:lnSpc>
            </a:pPr>
            <a:r>
              <a:rPr lang="de-DE" sz="4400" b="0" strike="noStrike" spc="-1" dirty="0">
                <a:solidFill>
                  <a:srgbClr val="DF6C5D"/>
                </a:solidFill>
                <a:uFill>
                  <a:solidFill>
                    <a:srgbClr val="FFFFFF"/>
                  </a:solidFill>
                </a:uFill>
                <a:latin typeface="Arial"/>
                <a:ea typeface="DejaVu Sans"/>
              </a:rPr>
              <a:t>Sprachkurse</a:t>
            </a:r>
            <a:endParaRPr lang="de-DE" sz="1800" b="0" strike="noStrike" spc="-1" dirty="0">
              <a:solidFill>
                <a:srgbClr val="000000"/>
              </a:solidFill>
              <a:uFill>
                <a:solidFill>
                  <a:srgbClr val="FFFFFF"/>
                </a:solidFill>
              </a:uFill>
              <a:latin typeface="Arial"/>
            </a:endParaRPr>
          </a:p>
        </p:txBody>
      </p:sp>
      <p:sp>
        <p:nvSpPr>
          <p:cNvPr id="280" name="CustomShape 2"/>
          <p:cNvSpPr/>
          <p:nvPr/>
        </p:nvSpPr>
        <p:spPr>
          <a:xfrm>
            <a:off x="502920" y="1996920"/>
            <a:ext cx="8866800" cy="4382280"/>
          </a:xfrm>
          <a:prstGeom prst="rect">
            <a:avLst/>
          </a:prstGeom>
          <a:noFill/>
          <a:ln>
            <a:noFill/>
          </a:ln>
        </p:spPr>
        <p:style>
          <a:lnRef idx="0">
            <a:scrgbClr r="0" g="0" b="0"/>
          </a:lnRef>
          <a:fillRef idx="0">
            <a:scrgbClr r="0" g="0" b="0"/>
          </a:fillRef>
          <a:effectRef idx="0">
            <a:scrgbClr r="0" g="0" b="0"/>
          </a:effectRef>
          <a:fontRef idx="minor"/>
        </p:style>
        <p:txBody>
          <a:bodyPr lIns="0" tIns="28080" rIns="0" bIns="0"/>
          <a:lstStyle/>
          <a:p>
            <a:pPr marL="360">
              <a:lnSpc>
                <a:spcPct val="93000"/>
              </a:lnSpc>
              <a:buClr>
                <a:srgbClr val="000000"/>
              </a:buClr>
              <a:buSzPct val="45000"/>
            </a:pPr>
            <a:r>
              <a:rPr lang="de-DE" sz="2800" b="0" strike="noStrike" spc="-1" dirty="0">
                <a:solidFill>
                  <a:srgbClr val="000000"/>
                </a:solidFill>
                <a:uFill>
                  <a:solidFill>
                    <a:srgbClr val="FFFFFF"/>
                  </a:solidFill>
                </a:uFill>
                <a:latin typeface="Arial"/>
              </a:rPr>
              <a:t>Kein Recht auf Sprachkurs!</a:t>
            </a:r>
          </a:p>
          <a:p>
            <a:pPr marL="360">
              <a:lnSpc>
                <a:spcPct val="93000"/>
              </a:lnSpc>
              <a:buClr>
                <a:srgbClr val="000000"/>
              </a:buClr>
              <a:buSzPct val="45000"/>
            </a:pPr>
            <a:endParaRPr lang="de-DE" sz="2800" spc="-1" dirty="0">
              <a:solidFill>
                <a:srgbClr val="000000"/>
              </a:solidFill>
              <a:uFill>
                <a:solidFill>
                  <a:srgbClr val="FFFFFF"/>
                </a:solidFill>
              </a:uFill>
              <a:latin typeface="Arial"/>
            </a:endParaRPr>
          </a:p>
          <a:p>
            <a:pPr marL="360">
              <a:lnSpc>
                <a:spcPct val="93000"/>
              </a:lnSpc>
              <a:buClr>
                <a:srgbClr val="000000"/>
              </a:buClr>
              <a:buSzPct val="45000"/>
            </a:pPr>
            <a:r>
              <a:rPr lang="de-DE" sz="2800" b="0" strike="noStrike" spc="-1" dirty="0">
                <a:solidFill>
                  <a:srgbClr val="000000"/>
                </a:solidFill>
                <a:uFill>
                  <a:solidFill>
                    <a:srgbClr val="FFFFFF"/>
                  </a:solidFill>
                </a:uFill>
                <a:latin typeface="Arial"/>
              </a:rPr>
              <a:t>Möglichkeiten der Teilnahme an BAMF-Geförderten Integrationskursen haben Flüchtlinge aus Eritrea, Syrien, Irak, Iran und Somalia (wenn kein Dublin-Verfahren eingeleitet ist.)</a:t>
            </a:r>
          </a:p>
          <a:p>
            <a:pPr marL="360">
              <a:lnSpc>
                <a:spcPct val="93000"/>
              </a:lnSpc>
              <a:buClr>
                <a:srgbClr val="000000"/>
              </a:buClr>
              <a:buSzPct val="45000"/>
            </a:pPr>
            <a:endParaRPr lang="de-DE" sz="2800" spc="-1" dirty="0">
              <a:solidFill>
                <a:srgbClr val="000000"/>
              </a:solidFill>
              <a:uFill>
                <a:solidFill>
                  <a:srgbClr val="FFFFFF"/>
                </a:solidFill>
              </a:uFill>
              <a:latin typeface="Arial"/>
            </a:endParaRPr>
          </a:p>
          <a:p>
            <a:pPr marL="360">
              <a:lnSpc>
                <a:spcPct val="93000"/>
              </a:lnSpc>
              <a:buClr>
                <a:srgbClr val="000000"/>
              </a:buClr>
              <a:buSzPct val="45000"/>
            </a:pPr>
            <a:r>
              <a:rPr lang="de-DE" sz="2800" b="0" strike="noStrike" spc="-1" dirty="0">
                <a:solidFill>
                  <a:srgbClr val="000000"/>
                </a:solidFill>
                <a:uFill>
                  <a:solidFill>
                    <a:srgbClr val="FFFFFF"/>
                  </a:solidFill>
                </a:uFill>
                <a:latin typeface="Arial"/>
              </a:rPr>
              <a:t>Andere Sprachkurse in Brandenburg: „</a:t>
            </a:r>
            <a:r>
              <a:rPr lang="de-DE" sz="2800" spc="-1" dirty="0">
                <a:solidFill>
                  <a:srgbClr val="000000"/>
                </a:solidFill>
                <a:uFill>
                  <a:solidFill>
                    <a:srgbClr val="FFFFFF"/>
                  </a:solidFill>
                </a:uFill>
                <a:latin typeface="Arial"/>
              </a:rPr>
              <a:t>Deutsch für Flüchtlinge“ steht allen Geflüchteten offen.</a:t>
            </a:r>
          </a:p>
          <a:p>
            <a:pPr marL="360">
              <a:lnSpc>
                <a:spcPct val="93000"/>
              </a:lnSpc>
              <a:buClr>
                <a:srgbClr val="000000"/>
              </a:buClr>
              <a:buSzPct val="45000"/>
            </a:pPr>
            <a:endParaRPr lang="de-DE" sz="2800" spc="-1" dirty="0">
              <a:solidFill>
                <a:srgbClr val="000000"/>
              </a:solidFill>
              <a:uFill>
                <a:solidFill>
                  <a:srgbClr val="FFFFFF"/>
                </a:solidFill>
              </a:uFill>
              <a:latin typeface="Arial"/>
            </a:endParaRPr>
          </a:p>
          <a:p>
            <a:pPr marL="360">
              <a:lnSpc>
                <a:spcPct val="93000"/>
              </a:lnSpc>
              <a:buClr>
                <a:srgbClr val="000000"/>
              </a:buClr>
              <a:buSzPct val="45000"/>
            </a:pPr>
            <a:r>
              <a:rPr lang="de-DE" sz="2800" spc="-1" dirty="0">
                <a:solidFill>
                  <a:srgbClr val="000000"/>
                </a:solidFill>
                <a:uFill>
                  <a:solidFill>
                    <a:srgbClr val="FFFFFF"/>
                  </a:solidFill>
                </a:uFill>
                <a:latin typeface="Arial"/>
              </a:rPr>
              <a:t>Aber: Bundesweit zu wenig Plätze!</a:t>
            </a:r>
          </a:p>
          <a:p>
            <a:pPr marL="360">
              <a:lnSpc>
                <a:spcPct val="93000"/>
              </a:lnSpc>
              <a:buClr>
                <a:srgbClr val="000000"/>
              </a:buClr>
              <a:buSzPct val="45000"/>
            </a:pPr>
            <a:r>
              <a:rPr lang="de-DE" sz="2800" b="0" strike="noStrike" spc="-1" dirty="0">
                <a:solidFill>
                  <a:srgbClr val="000000"/>
                </a:solidFill>
                <a:uFill>
                  <a:solidFill>
                    <a:srgbClr val="FFFFFF"/>
                  </a:solidFill>
                </a:uFill>
                <a:latin typeface="Arial"/>
              </a:rPr>
              <a:t> </a:t>
            </a:r>
          </a:p>
        </p:txBody>
      </p:sp>
      <p:sp>
        <p:nvSpPr>
          <p:cNvPr id="281" name="CustomShape 3"/>
          <p:cNvSpPr/>
          <p:nvPr/>
        </p:nvSpPr>
        <p:spPr>
          <a:xfrm>
            <a:off x="8186040" y="7120800"/>
            <a:ext cx="1082160" cy="3999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lstStyle/>
          <a:p>
            <a:pPr>
              <a:lnSpc>
                <a:spcPct val="100000"/>
              </a:lnSpc>
            </a:pPr>
            <a:fld id="{347A2CFB-52E2-4FDB-9D7F-656B9F67B8F4}" type="slidenum">
              <a:rPr lang="de-DE" sz="1400" b="1" strike="noStrike" spc="-1">
                <a:solidFill>
                  <a:srgbClr val="FFFFFF"/>
                </a:solidFill>
                <a:uFill>
                  <a:solidFill>
                    <a:srgbClr val="FFFFFF"/>
                  </a:solidFill>
                </a:uFill>
                <a:latin typeface="Arial"/>
                <a:ea typeface="MS PGothic"/>
              </a:rPr>
              <a:t>46</a:t>
            </a:fld>
            <a:endParaRPr lang="de-DE" sz="1800" b="0" strike="noStrike" spc="-1">
              <a:solidFill>
                <a:srgbClr val="000000"/>
              </a:solidFill>
              <a:uFill>
                <a:solidFill>
                  <a:srgbClr val="FFFFFF"/>
                </a:solidFill>
              </a:uFill>
              <a:latin typeface="Arial"/>
            </a:endParaRPr>
          </a:p>
        </p:txBody>
      </p:sp>
    </p:spTree>
    <p:extLst>
      <p:ext uri="{BB962C8B-B14F-4D97-AF65-F5344CB8AC3E}">
        <p14:creationId xmlns:p14="http://schemas.microsoft.com/office/powerpoint/2010/main" val="3686121019"/>
      </p:ext>
    </p:extLst>
  </p:cSld>
  <p:clrMapOvr>
    <a:masterClrMapping/>
  </p:clrMapOvr>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1" name="CustomShape 1"/>
          <p:cNvSpPr/>
          <p:nvPr/>
        </p:nvSpPr>
        <p:spPr>
          <a:xfrm>
            <a:off x="1319040" y="144360"/>
            <a:ext cx="1702800" cy="718200"/>
          </a:xfrm>
          <a:prstGeom prst="flowChartOffpageConnector">
            <a:avLst/>
          </a:prstGeom>
          <a:solidFill>
            <a:srgbClr val="AEA79F"/>
          </a:solidFill>
          <a:ln w="9360">
            <a:solidFill>
              <a:srgbClr val="3465A4"/>
            </a:solidFill>
            <a:round/>
          </a:ln>
        </p:spPr>
        <p:style>
          <a:lnRef idx="0">
            <a:scrgbClr r="0" g="0" b="0"/>
          </a:lnRef>
          <a:fillRef idx="0">
            <a:scrgbClr r="0" g="0" b="0"/>
          </a:fillRef>
          <a:effectRef idx="0">
            <a:scrgbClr r="0" g="0" b="0"/>
          </a:effectRef>
          <a:fontRef idx="minor"/>
        </p:style>
        <p:txBody>
          <a:bodyPr wrap="none" lIns="90000" tIns="45000" rIns="90000" bIns="45000" anchor="ctr"/>
          <a:lstStyle/>
          <a:p>
            <a:pPr>
              <a:lnSpc>
                <a:spcPct val="100000"/>
              </a:lnSpc>
            </a:pPr>
            <a:r>
              <a:rPr lang="de-DE" sz="2600" b="0" strike="noStrike" spc="-1">
                <a:solidFill>
                  <a:srgbClr val="000000"/>
                </a:solidFill>
                <a:uFill>
                  <a:solidFill>
                    <a:srgbClr val="FFFFFF"/>
                  </a:solidFill>
                </a:uFill>
                <a:latin typeface="Arial"/>
                <a:ea typeface="DejaVu Sans"/>
              </a:rPr>
              <a:t>Asylantrag</a:t>
            </a:r>
            <a:endParaRPr lang="de-DE" sz="1800" b="0" strike="noStrike" spc="-1">
              <a:solidFill>
                <a:srgbClr val="000000"/>
              </a:solidFill>
              <a:uFill>
                <a:solidFill>
                  <a:srgbClr val="FFFFFF"/>
                </a:solidFill>
              </a:uFill>
              <a:latin typeface="Arial"/>
            </a:endParaRPr>
          </a:p>
        </p:txBody>
      </p:sp>
      <p:sp>
        <p:nvSpPr>
          <p:cNvPr id="26" name="CustomShape 1"/>
          <p:cNvSpPr/>
          <p:nvPr/>
        </p:nvSpPr>
        <p:spPr>
          <a:xfrm>
            <a:off x="2425" y="1450999"/>
            <a:ext cx="10078200" cy="680021"/>
          </a:xfrm>
          <a:prstGeom prst="rect">
            <a:avLst/>
          </a:prstGeom>
          <a:solidFill>
            <a:schemeClr val="bg1"/>
          </a:solidFill>
          <a:ln>
            <a:noFill/>
          </a:ln>
        </p:spPr>
        <p:style>
          <a:lnRef idx="0">
            <a:scrgbClr r="0" g="0" b="0"/>
          </a:lnRef>
          <a:fillRef idx="0">
            <a:scrgbClr r="0" g="0" b="0"/>
          </a:fillRef>
          <a:effectRef idx="0">
            <a:scrgbClr r="0" g="0" b="0"/>
          </a:effectRef>
          <a:fontRef idx="minor"/>
        </p:style>
        <p:txBody>
          <a:bodyPr lIns="0" tIns="38880" rIns="0" bIns="0" anchor="ctr"/>
          <a:lstStyle/>
          <a:p>
            <a:pPr algn="ctr">
              <a:lnSpc>
                <a:spcPct val="93000"/>
              </a:lnSpc>
            </a:pPr>
            <a:endParaRPr lang="de-DE" sz="2400" b="0" strike="noStrike" spc="-1" dirty="0">
              <a:solidFill>
                <a:srgbClr val="000000"/>
              </a:solidFill>
              <a:uFill>
                <a:solidFill>
                  <a:srgbClr val="FFFFFF"/>
                </a:solidFill>
              </a:uFill>
              <a:latin typeface="Arial"/>
            </a:endParaRPr>
          </a:p>
        </p:txBody>
      </p:sp>
      <p:sp>
        <p:nvSpPr>
          <p:cNvPr id="222" name="CustomShape 2"/>
          <p:cNvSpPr/>
          <p:nvPr/>
        </p:nvSpPr>
        <p:spPr>
          <a:xfrm>
            <a:off x="353880" y="906480"/>
            <a:ext cx="3598200" cy="504000"/>
          </a:xfrm>
          <a:prstGeom prst="flowChartProcess">
            <a:avLst/>
          </a:prstGeom>
          <a:solidFill>
            <a:srgbClr val="AEA79F"/>
          </a:solidFill>
          <a:ln w="9360">
            <a:solidFill>
              <a:srgbClr val="3465A4"/>
            </a:solidFill>
            <a:round/>
          </a:ln>
        </p:spPr>
        <p:style>
          <a:lnRef idx="0">
            <a:scrgbClr r="0" g="0" b="0"/>
          </a:lnRef>
          <a:fillRef idx="0">
            <a:scrgbClr r="0" g="0" b="0"/>
          </a:fillRef>
          <a:effectRef idx="0">
            <a:scrgbClr r="0" g="0" b="0"/>
          </a:effectRef>
          <a:fontRef idx="minor"/>
        </p:style>
        <p:txBody>
          <a:bodyPr wrap="none" lIns="90000" tIns="45000" rIns="90000" bIns="45000" anchor="ctr"/>
          <a:lstStyle/>
          <a:p>
            <a:pPr algn="ctr">
              <a:lnSpc>
                <a:spcPct val="93000"/>
              </a:lnSpc>
            </a:pPr>
            <a:r>
              <a:rPr lang="de-DE" sz="2600" b="0" strike="noStrike" spc="-1">
                <a:solidFill>
                  <a:srgbClr val="000000"/>
                </a:solidFill>
                <a:uFill>
                  <a:solidFill>
                    <a:srgbClr val="FFFFFF"/>
                  </a:solidFill>
                </a:uFill>
                <a:latin typeface="Arial"/>
                <a:ea typeface="DejaVu Sans"/>
              </a:rPr>
              <a:t>Dublin-Verfahren?</a:t>
            </a:r>
            <a:endParaRPr lang="de-DE" sz="1800" b="0" strike="noStrike" spc="-1">
              <a:solidFill>
                <a:srgbClr val="000000"/>
              </a:solidFill>
              <a:uFill>
                <a:solidFill>
                  <a:srgbClr val="FFFFFF"/>
                </a:solidFill>
              </a:uFill>
              <a:latin typeface="Arial"/>
            </a:endParaRPr>
          </a:p>
        </p:txBody>
      </p:sp>
      <p:sp>
        <p:nvSpPr>
          <p:cNvPr id="223" name="CustomShape 3"/>
          <p:cNvSpPr/>
          <p:nvPr/>
        </p:nvSpPr>
        <p:spPr>
          <a:xfrm>
            <a:off x="795240" y="1455840"/>
            <a:ext cx="786600" cy="498960"/>
          </a:xfrm>
          <a:prstGeom prst="flowChartMerge">
            <a:avLst/>
          </a:prstGeom>
          <a:solidFill>
            <a:srgbClr val="E6E6FF"/>
          </a:solidFill>
          <a:ln w="9360">
            <a:solidFill>
              <a:srgbClr val="3465A4"/>
            </a:solidFill>
            <a:round/>
          </a:ln>
        </p:spPr>
        <p:style>
          <a:lnRef idx="0">
            <a:scrgbClr r="0" g="0" b="0"/>
          </a:lnRef>
          <a:fillRef idx="0">
            <a:scrgbClr r="0" g="0" b="0"/>
          </a:fillRef>
          <a:effectRef idx="0">
            <a:scrgbClr r="0" g="0" b="0"/>
          </a:effectRef>
          <a:fontRef idx="minor"/>
        </p:style>
        <p:txBody>
          <a:bodyPr wrap="none" lIns="90000" tIns="45000" rIns="90000" bIns="45000" anchor="ctr"/>
          <a:lstStyle/>
          <a:p>
            <a:pPr>
              <a:lnSpc>
                <a:spcPct val="100000"/>
              </a:lnSpc>
            </a:pPr>
            <a:r>
              <a:rPr lang="de-DE" sz="2600" b="0" strike="noStrike" spc="-1">
                <a:solidFill>
                  <a:srgbClr val="000000"/>
                </a:solidFill>
                <a:uFill>
                  <a:solidFill>
                    <a:srgbClr val="FFFFFF"/>
                  </a:solidFill>
                </a:uFill>
                <a:latin typeface="Arial"/>
                <a:ea typeface="DejaVu Sans"/>
              </a:rPr>
              <a:t>Nein</a:t>
            </a:r>
            <a:endParaRPr lang="de-DE" sz="1800" b="0" strike="noStrike" spc="-1">
              <a:solidFill>
                <a:srgbClr val="000000"/>
              </a:solidFill>
              <a:uFill>
                <a:solidFill>
                  <a:srgbClr val="FFFFFF"/>
                </a:solidFill>
              </a:uFill>
              <a:latin typeface="Arial"/>
            </a:endParaRPr>
          </a:p>
        </p:txBody>
      </p:sp>
      <p:sp>
        <p:nvSpPr>
          <p:cNvPr id="224" name="CustomShape 4"/>
          <p:cNvSpPr/>
          <p:nvPr/>
        </p:nvSpPr>
        <p:spPr>
          <a:xfrm>
            <a:off x="4489560" y="195120"/>
            <a:ext cx="3067560" cy="1297800"/>
          </a:xfrm>
          <a:prstGeom prst="flowChartProcess">
            <a:avLst/>
          </a:prstGeom>
          <a:solidFill>
            <a:srgbClr val="AEA79F"/>
          </a:solidFill>
          <a:ln w="9360">
            <a:solidFill>
              <a:srgbClr val="3465A4"/>
            </a:solidFill>
            <a:round/>
          </a:ln>
        </p:spPr>
        <p:style>
          <a:lnRef idx="0">
            <a:scrgbClr r="0" g="0" b="0"/>
          </a:lnRef>
          <a:fillRef idx="0">
            <a:scrgbClr r="0" g="0" b="0"/>
          </a:fillRef>
          <a:effectRef idx="0">
            <a:scrgbClr r="0" g="0" b="0"/>
          </a:effectRef>
          <a:fontRef idx="minor"/>
        </p:style>
        <p:txBody>
          <a:bodyPr wrap="none" lIns="90000" tIns="45000" rIns="90000" bIns="45000" anchor="ctr"/>
          <a:lstStyle/>
          <a:p>
            <a:pPr algn="ctr">
              <a:lnSpc>
                <a:spcPct val="93000"/>
              </a:lnSpc>
            </a:pPr>
            <a:r>
              <a:rPr lang="de-DE" sz="2200" b="0" strike="noStrike" spc="-1">
                <a:solidFill>
                  <a:srgbClr val="000000"/>
                </a:solidFill>
                <a:uFill>
                  <a:solidFill>
                    <a:srgbClr val="FFFFFF"/>
                  </a:solidFill>
                </a:uFill>
                <a:latin typeface="Arial"/>
                <a:ea typeface="DejaVu Sans"/>
              </a:rPr>
              <a:t>Dublin-Überstellung in</a:t>
            </a:r>
            <a:endParaRPr lang="de-DE" sz="1800" b="0" strike="noStrike" spc="-1">
              <a:solidFill>
                <a:srgbClr val="000000"/>
              </a:solidFill>
              <a:uFill>
                <a:solidFill>
                  <a:srgbClr val="FFFFFF"/>
                </a:solidFill>
              </a:uFill>
              <a:latin typeface="Arial"/>
            </a:endParaRPr>
          </a:p>
          <a:p>
            <a:pPr algn="ctr">
              <a:lnSpc>
                <a:spcPct val="93000"/>
              </a:lnSpc>
            </a:pPr>
            <a:r>
              <a:rPr lang="de-DE" sz="2200" b="0" strike="noStrike" spc="-1">
                <a:solidFill>
                  <a:srgbClr val="000000"/>
                </a:solidFill>
                <a:uFill>
                  <a:solidFill>
                    <a:srgbClr val="FFFFFF"/>
                  </a:solidFill>
                </a:uFill>
                <a:latin typeface="Arial"/>
                <a:ea typeface="DejaVu Sans"/>
              </a:rPr>
              <a:t>Anderes EU-Land </a:t>
            </a:r>
            <a:endParaRPr lang="de-DE" sz="1800" b="0" strike="noStrike" spc="-1">
              <a:solidFill>
                <a:srgbClr val="000000"/>
              </a:solidFill>
              <a:uFill>
                <a:solidFill>
                  <a:srgbClr val="FFFFFF"/>
                </a:solidFill>
              </a:uFill>
              <a:latin typeface="Arial"/>
            </a:endParaRPr>
          </a:p>
          <a:p>
            <a:pPr algn="ctr">
              <a:lnSpc>
                <a:spcPct val="93000"/>
              </a:lnSpc>
            </a:pPr>
            <a:r>
              <a:rPr lang="de-DE" sz="2200" b="0" strike="noStrike" spc="-1">
                <a:solidFill>
                  <a:srgbClr val="000000"/>
                </a:solidFill>
                <a:uFill>
                  <a:solidFill>
                    <a:srgbClr val="FFFFFF"/>
                  </a:solidFill>
                </a:uFill>
                <a:latin typeface="Arial"/>
                <a:ea typeface="DejaVu Sans"/>
              </a:rPr>
              <a:t>möglich?</a:t>
            </a:r>
            <a:endParaRPr lang="de-DE" sz="1800" b="0" strike="noStrike" spc="-1">
              <a:solidFill>
                <a:srgbClr val="000000"/>
              </a:solidFill>
              <a:uFill>
                <a:solidFill>
                  <a:srgbClr val="FFFFFF"/>
                </a:solidFill>
              </a:uFill>
              <a:latin typeface="Arial"/>
            </a:endParaRPr>
          </a:p>
        </p:txBody>
      </p:sp>
      <p:sp>
        <p:nvSpPr>
          <p:cNvPr id="225" name="CustomShape 5"/>
          <p:cNvSpPr/>
          <p:nvPr/>
        </p:nvSpPr>
        <p:spPr>
          <a:xfrm>
            <a:off x="4535640" y="1514520"/>
            <a:ext cx="573480" cy="500760"/>
          </a:xfrm>
          <a:prstGeom prst="flowChartMerge">
            <a:avLst/>
          </a:prstGeom>
          <a:solidFill>
            <a:srgbClr val="E6E6FF"/>
          </a:solidFill>
          <a:ln w="9360">
            <a:solidFill>
              <a:srgbClr val="3465A4"/>
            </a:solidFill>
            <a:round/>
          </a:ln>
        </p:spPr>
        <p:style>
          <a:lnRef idx="0">
            <a:scrgbClr r="0" g="0" b="0"/>
          </a:lnRef>
          <a:fillRef idx="0">
            <a:scrgbClr r="0" g="0" b="0"/>
          </a:fillRef>
          <a:effectRef idx="0">
            <a:scrgbClr r="0" g="0" b="0"/>
          </a:effectRef>
          <a:fontRef idx="minor"/>
        </p:style>
        <p:txBody>
          <a:bodyPr wrap="none" lIns="90000" tIns="45000" rIns="90000" bIns="45000" anchor="ctr"/>
          <a:lstStyle/>
          <a:p>
            <a:pPr>
              <a:lnSpc>
                <a:spcPct val="100000"/>
              </a:lnSpc>
            </a:pPr>
            <a:r>
              <a:rPr lang="de-DE" sz="2600" b="0" strike="noStrike" spc="-1">
                <a:solidFill>
                  <a:srgbClr val="000000"/>
                </a:solidFill>
                <a:uFill>
                  <a:solidFill>
                    <a:srgbClr val="FFFFFF"/>
                  </a:solidFill>
                </a:uFill>
                <a:latin typeface="Arial"/>
                <a:ea typeface="DejaVu Sans"/>
              </a:rPr>
              <a:t>Nein</a:t>
            </a:r>
            <a:endParaRPr lang="de-DE" sz="1800" b="0" strike="noStrike" spc="-1">
              <a:solidFill>
                <a:srgbClr val="000000"/>
              </a:solidFill>
              <a:uFill>
                <a:solidFill>
                  <a:srgbClr val="FFFFFF"/>
                </a:solidFill>
              </a:uFill>
              <a:latin typeface="Arial"/>
            </a:endParaRPr>
          </a:p>
        </p:txBody>
      </p:sp>
      <p:sp>
        <p:nvSpPr>
          <p:cNvPr id="226" name="CustomShape 6"/>
          <p:cNvSpPr/>
          <p:nvPr/>
        </p:nvSpPr>
        <p:spPr>
          <a:xfrm>
            <a:off x="7632720" y="503280"/>
            <a:ext cx="2158200" cy="861120"/>
          </a:xfrm>
          <a:prstGeom prst="homePlate">
            <a:avLst>
              <a:gd name="adj" fmla="val 16200"/>
            </a:avLst>
          </a:prstGeom>
          <a:solidFill>
            <a:srgbClr val="2C001E"/>
          </a:solidFill>
          <a:ln w="9360">
            <a:solidFill>
              <a:srgbClr val="3465A4"/>
            </a:solidFill>
            <a:round/>
          </a:ln>
        </p:spPr>
        <p:style>
          <a:lnRef idx="0">
            <a:scrgbClr r="0" g="0" b="0"/>
          </a:lnRef>
          <a:fillRef idx="0">
            <a:scrgbClr r="0" g="0" b="0"/>
          </a:fillRef>
          <a:effectRef idx="0">
            <a:scrgbClr r="0" g="0" b="0"/>
          </a:effectRef>
          <a:fontRef idx="minor"/>
        </p:style>
        <p:txBody>
          <a:bodyPr wrap="none" lIns="90000" tIns="45000" rIns="90000" bIns="45000" anchor="ctr"/>
          <a:lstStyle/>
          <a:p>
            <a:pPr>
              <a:lnSpc>
                <a:spcPct val="100000"/>
              </a:lnSpc>
            </a:pPr>
            <a:r>
              <a:rPr lang="de-DE" sz="2600" b="0" strike="noStrike" spc="-1">
                <a:solidFill>
                  <a:srgbClr val="FFFFFF"/>
                </a:solidFill>
                <a:uFill>
                  <a:solidFill>
                    <a:srgbClr val="FFFFFF"/>
                  </a:solidFill>
                </a:uFill>
                <a:latin typeface="Arial"/>
                <a:ea typeface="DejaVu Sans"/>
              </a:rPr>
              <a:t>Überstellung </a:t>
            </a:r>
            <a:endParaRPr lang="de-DE" sz="1800" b="0" strike="noStrike" spc="-1">
              <a:solidFill>
                <a:srgbClr val="000000"/>
              </a:solidFill>
              <a:uFill>
                <a:solidFill>
                  <a:srgbClr val="FFFFFF"/>
                </a:solidFill>
              </a:uFill>
              <a:latin typeface="Arial"/>
            </a:endParaRPr>
          </a:p>
        </p:txBody>
      </p:sp>
      <p:sp>
        <p:nvSpPr>
          <p:cNvPr id="227" name="CustomShape 7"/>
          <p:cNvSpPr/>
          <p:nvPr/>
        </p:nvSpPr>
        <p:spPr>
          <a:xfrm>
            <a:off x="360360" y="2592360"/>
            <a:ext cx="4533120" cy="511920"/>
          </a:xfrm>
          <a:prstGeom prst="flowChartProcess">
            <a:avLst/>
          </a:prstGeom>
          <a:solidFill>
            <a:srgbClr val="AECF00"/>
          </a:solidFill>
          <a:ln w="9360">
            <a:solidFill>
              <a:srgbClr val="3465A4"/>
            </a:solidFill>
            <a:round/>
          </a:ln>
        </p:spPr>
        <p:style>
          <a:lnRef idx="0">
            <a:scrgbClr r="0" g="0" b="0"/>
          </a:lnRef>
          <a:fillRef idx="0">
            <a:scrgbClr r="0" g="0" b="0"/>
          </a:fillRef>
          <a:effectRef idx="0">
            <a:scrgbClr r="0" g="0" b="0"/>
          </a:effectRef>
          <a:fontRef idx="minor"/>
        </p:style>
        <p:txBody>
          <a:bodyPr wrap="none" lIns="90000" tIns="45000" rIns="90000" bIns="45000" anchor="ctr"/>
          <a:lstStyle/>
          <a:p>
            <a:pPr>
              <a:lnSpc>
                <a:spcPct val="100000"/>
              </a:lnSpc>
            </a:pPr>
            <a:r>
              <a:rPr lang="de-DE" sz="2600" b="1" strike="noStrike" spc="-1">
                <a:solidFill>
                  <a:srgbClr val="000000"/>
                </a:solidFill>
                <a:uFill>
                  <a:solidFill>
                    <a:srgbClr val="FFFFFF"/>
                  </a:solidFill>
                </a:uFill>
                <a:latin typeface="Arial"/>
                <a:ea typeface="DejaVu Sans"/>
              </a:rPr>
              <a:t>Asylberechtigt</a:t>
            </a:r>
            <a:r>
              <a:rPr lang="de-DE" sz="1400" b="1" strike="noStrike" spc="-1">
                <a:solidFill>
                  <a:srgbClr val="000000"/>
                </a:solidFill>
                <a:uFill>
                  <a:solidFill>
                    <a:srgbClr val="FFFFFF"/>
                  </a:solidFill>
                </a:uFill>
                <a:latin typeface="Arial"/>
                <a:ea typeface="DejaVu Sans"/>
              </a:rPr>
              <a:t> Art 16a GG</a:t>
            </a:r>
            <a:endParaRPr lang="de-DE" sz="1800" b="0" strike="noStrike" spc="-1">
              <a:solidFill>
                <a:srgbClr val="000000"/>
              </a:solidFill>
              <a:uFill>
                <a:solidFill>
                  <a:srgbClr val="FFFFFF"/>
                </a:solidFill>
              </a:uFill>
              <a:latin typeface="Arial"/>
            </a:endParaRPr>
          </a:p>
        </p:txBody>
      </p:sp>
      <p:sp>
        <p:nvSpPr>
          <p:cNvPr id="228" name="CustomShape 8"/>
          <p:cNvSpPr/>
          <p:nvPr/>
        </p:nvSpPr>
        <p:spPr>
          <a:xfrm>
            <a:off x="360360" y="3232080"/>
            <a:ext cx="4533120" cy="511920"/>
          </a:xfrm>
          <a:prstGeom prst="flowChartProcess">
            <a:avLst/>
          </a:prstGeom>
          <a:solidFill>
            <a:srgbClr val="AECF00"/>
          </a:solidFill>
          <a:ln w="9360">
            <a:solidFill>
              <a:srgbClr val="3465A4"/>
            </a:solidFill>
            <a:round/>
          </a:ln>
        </p:spPr>
        <p:style>
          <a:lnRef idx="0">
            <a:scrgbClr r="0" g="0" b="0"/>
          </a:lnRef>
          <a:fillRef idx="0">
            <a:scrgbClr r="0" g="0" b="0"/>
          </a:fillRef>
          <a:effectRef idx="0">
            <a:scrgbClr r="0" g="0" b="0"/>
          </a:effectRef>
          <a:fontRef idx="minor"/>
        </p:style>
        <p:txBody>
          <a:bodyPr wrap="none" lIns="90000" tIns="45000" rIns="90000" bIns="45000" anchor="ctr"/>
          <a:lstStyle/>
          <a:p>
            <a:pPr>
              <a:lnSpc>
                <a:spcPct val="100000"/>
              </a:lnSpc>
            </a:pPr>
            <a:r>
              <a:rPr lang="de-DE" sz="2600" b="1" strike="noStrike" spc="-1">
                <a:solidFill>
                  <a:srgbClr val="000000"/>
                </a:solidFill>
                <a:uFill>
                  <a:solidFill>
                    <a:srgbClr val="FFFFFF"/>
                  </a:solidFill>
                </a:uFill>
                <a:latin typeface="Arial"/>
                <a:ea typeface="DejaVu Sans"/>
              </a:rPr>
              <a:t>Flüchtlingseigenschaft </a:t>
            </a:r>
            <a:r>
              <a:rPr lang="de-DE" sz="1400" b="1" strike="noStrike" spc="-1">
                <a:solidFill>
                  <a:srgbClr val="000000"/>
                </a:solidFill>
                <a:uFill>
                  <a:solidFill>
                    <a:srgbClr val="FFFFFF"/>
                  </a:solidFill>
                </a:uFill>
                <a:latin typeface="Arial"/>
                <a:ea typeface="DejaVu Sans"/>
              </a:rPr>
              <a:t>§ 3 I AsylG</a:t>
            </a:r>
            <a:endParaRPr lang="de-DE" sz="1800" b="0" strike="noStrike" spc="-1">
              <a:solidFill>
                <a:srgbClr val="000000"/>
              </a:solidFill>
              <a:uFill>
                <a:solidFill>
                  <a:srgbClr val="FFFFFF"/>
                </a:solidFill>
              </a:uFill>
              <a:latin typeface="Arial"/>
            </a:endParaRPr>
          </a:p>
        </p:txBody>
      </p:sp>
      <p:sp>
        <p:nvSpPr>
          <p:cNvPr id="229" name="CustomShape 9"/>
          <p:cNvSpPr/>
          <p:nvPr/>
        </p:nvSpPr>
        <p:spPr>
          <a:xfrm>
            <a:off x="360360" y="3875040"/>
            <a:ext cx="4533120" cy="511920"/>
          </a:xfrm>
          <a:prstGeom prst="flowChartProcess">
            <a:avLst/>
          </a:prstGeom>
          <a:solidFill>
            <a:srgbClr val="AECF00"/>
          </a:solidFill>
          <a:ln w="9360">
            <a:solidFill>
              <a:srgbClr val="3465A4"/>
            </a:solidFill>
            <a:round/>
          </a:ln>
        </p:spPr>
        <p:style>
          <a:lnRef idx="0">
            <a:scrgbClr r="0" g="0" b="0"/>
          </a:lnRef>
          <a:fillRef idx="0">
            <a:scrgbClr r="0" g="0" b="0"/>
          </a:fillRef>
          <a:effectRef idx="0">
            <a:scrgbClr r="0" g="0" b="0"/>
          </a:effectRef>
          <a:fontRef idx="minor"/>
        </p:style>
        <p:txBody>
          <a:bodyPr wrap="none" lIns="90000" tIns="45000" rIns="90000" bIns="45000" anchor="ctr"/>
          <a:lstStyle/>
          <a:p>
            <a:pPr>
              <a:lnSpc>
                <a:spcPct val="100000"/>
              </a:lnSpc>
            </a:pPr>
            <a:r>
              <a:rPr lang="de-DE" sz="2600" b="1" strike="noStrike" spc="-1">
                <a:solidFill>
                  <a:srgbClr val="000000"/>
                </a:solidFill>
                <a:uFill>
                  <a:solidFill>
                    <a:srgbClr val="FFFFFF"/>
                  </a:solidFill>
                </a:uFill>
                <a:latin typeface="Arial"/>
                <a:ea typeface="DejaVu Sans"/>
              </a:rPr>
              <a:t>Subsidärer Schutz </a:t>
            </a:r>
            <a:r>
              <a:rPr lang="de-DE" sz="1400" b="1" strike="noStrike" spc="-1">
                <a:solidFill>
                  <a:srgbClr val="000000"/>
                </a:solidFill>
                <a:uFill>
                  <a:solidFill>
                    <a:srgbClr val="FFFFFF"/>
                  </a:solidFill>
                </a:uFill>
                <a:latin typeface="Arial"/>
                <a:ea typeface="DejaVu Sans"/>
              </a:rPr>
              <a:t>§ 4 I AsylG</a:t>
            </a:r>
            <a:endParaRPr lang="de-DE" sz="1800" b="0" strike="noStrike" spc="-1">
              <a:solidFill>
                <a:srgbClr val="000000"/>
              </a:solidFill>
              <a:uFill>
                <a:solidFill>
                  <a:srgbClr val="FFFFFF"/>
                </a:solidFill>
              </a:uFill>
              <a:latin typeface="Arial"/>
            </a:endParaRPr>
          </a:p>
        </p:txBody>
      </p:sp>
      <p:sp>
        <p:nvSpPr>
          <p:cNvPr id="230" name="CustomShape 10"/>
          <p:cNvSpPr/>
          <p:nvPr/>
        </p:nvSpPr>
        <p:spPr>
          <a:xfrm rot="16140000">
            <a:off x="4003920" y="3567600"/>
            <a:ext cx="2588400" cy="648360"/>
          </a:xfrm>
          <a:prstGeom prst="flowChartMerge">
            <a:avLst/>
          </a:prstGeom>
          <a:solidFill>
            <a:srgbClr val="E6E6FF"/>
          </a:solidFill>
          <a:ln w="9360">
            <a:solidFill>
              <a:srgbClr val="3465A4"/>
            </a:solidFill>
            <a:round/>
          </a:ln>
        </p:spPr>
        <p:style>
          <a:lnRef idx="0">
            <a:scrgbClr r="0" g="0" b="0"/>
          </a:lnRef>
          <a:fillRef idx="0">
            <a:scrgbClr r="0" g="0" b="0"/>
          </a:fillRef>
          <a:effectRef idx="0">
            <a:scrgbClr r="0" g="0" b="0"/>
          </a:effectRef>
          <a:fontRef idx="minor"/>
        </p:style>
        <p:txBody>
          <a:bodyPr wrap="none" lIns="90000" tIns="45000" rIns="90000" bIns="45000" anchor="ctr"/>
          <a:lstStyle/>
          <a:p>
            <a:pPr algn="ctr">
              <a:lnSpc>
                <a:spcPct val="100000"/>
              </a:lnSpc>
            </a:pPr>
            <a:r>
              <a:rPr lang="de-DE" sz="2600" b="0" strike="noStrike" spc="-1">
                <a:solidFill>
                  <a:srgbClr val="000000"/>
                </a:solidFill>
                <a:uFill>
                  <a:solidFill>
                    <a:srgbClr val="FFFFFF"/>
                  </a:solidFill>
                </a:uFill>
                <a:latin typeface="Arial"/>
                <a:ea typeface="DejaVu Sans"/>
              </a:rPr>
              <a:t>ja</a:t>
            </a:r>
            <a:endParaRPr lang="de-DE" sz="1800" b="0" strike="noStrike" spc="-1">
              <a:solidFill>
                <a:srgbClr val="000000"/>
              </a:solidFill>
              <a:uFill>
                <a:solidFill>
                  <a:srgbClr val="FFFFFF"/>
                </a:solidFill>
              </a:uFill>
              <a:latin typeface="Arial"/>
            </a:endParaRPr>
          </a:p>
        </p:txBody>
      </p:sp>
      <p:sp>
        <p:nvSpPr>
          <p:cNvPr id="231" name="CustomShape 11"/>
          <p:cNvSpPr/>
          <p:nvPr/>
        </p:nvSpPr>
        <p:spPr>
          <a:xfrm rot="16080000">
            <a:off x="3846240" y="893880"/>
            <a:ext cx="786240" cy="499320"/>
          </a:xfrm>
          <a:prstGeom prst="flowChartMerge">
            <a:avLst/>
          </a:prstGeom>
          <a:solidFill>
            <a:srgbClr val="E6E6FF"/>
          </a:solidFill>
          <a:ln w="9360">
            <a:solidFill>
              <a:srgbClr val="3465A4"/>
            </a:solidFill>
            <a:round/>
          </a:ln>
        </p:spPr>
        <p:style>
          <a:lnRef idx="0">
            <a:scrgbClr r="0" g="0" b="0"/>
          </a:lnRef>
          <a:fillRef idx="0">
            <a:scrgbClr r="0" g="0" b="0"/>
          </a:fillRef>
          <a:effectRef idx="0">
            <a:scrgbClr r="0" g="0" b="0"/>
          </a:effectRef>
          <a:fontRef idx="minor"/>
        </p:style>
        <p:txBody>
          <a:bodyPr wrap="none" lIns="90000" tIns="45000" rIns="90000" bIns="45000" anchor="ctr"/>
          <a:lstStyle/>
          <a:p>
            <a:pPr>
              <a:lnSpc>
                <a:spcPct val="100000"/>
              </a:lnSpc>
            </a:pPr>
            <a:r>
              <a:rPr lang="de-DE" sz="2600" b="0" strike="noStrike" spc="-1">
                <a:solidFill>
                  <a:srgbClr val="000000"/>
                </a:solidFill>
                <a:uFill>
                  <a:solidFill>
                    <a:srgbClr val="FFFFFF"/>
                  </a:solidFill>
                </a:uFill>
                <a:latin typeface="Arial"/>
                <a:ea typeface="DejaVu Sans"/>
              </a:rPr>
              <a:t>ja</a:t>
            </a:r>
            <a:endParaRPr lang="de-DE" sz="1800" b="0" strike="noStrike" spc="-1">
              <a:solidFill>
                <a:srgbClr val="000000"/>
              </a:solidFill>
              <a:uFill>
                <a:solidFill>
                  <a:srgbClr val="FFFFFF"/>
                </a:solidFill>
              </a:uFill>
              <a:latin typeface="Arial"/>
            </a:endParaRPr>
          </a:p>
        </p:txBody>
      </p:sp>
      <p:sp>
        <p:nvSpPr>
          <p:cNvPr id="232" name="CustomShape 12"/>
          <p:cNvSpPr/>
          <p:nvPr/>
        </p:nvSpPr>
        <p:spPr>
          <a:xfrm>
            <a:off x="360360" y="4535640"/>
            <a:ext cx="4533120" cy="511560"/>
          </a:xfrm>
          <a:prstGeom prst="flowChartProcess">
            <a:avLst/>
          </a:prstGeom>
          <a:solidFill>
            <a:srgbClr val="AECF00"/>
          </a:solidFill>
          <a:ln w="9360">
            <a:solidFill>
              <a:srgbClr val="3465A4"/>
            </a:solidFill>
            <a:round/>
          </a:ln>
        </p:spPr>
        <p:style>
          <a:lnRef idx="0">
            <a:scrgbClr r="0" g="0" b="0"/>
          </a:lnRef>
          <a:fillRef idx="0">
            <a:scrgbClr r="0" g="0" b="0"/>
          </a:fillRef>
          <a:effectRef idx="0">
            <a:scrgbClr r="0" g="0" b="0"/>
          </a:effectRef>
          <a:fontRef idx="minor"/>
        </p:style>
        <p:txBody>
          <a:bodyPr wrap="none" lIns="90000" tIns="45000" rIns="90000" bIns="45000" anchor="ctr"/>
          <a:lstStyle/>
          <a:p>
            <a:pPr>
              <a:lnSpc>
                <a:spcPct val="100000"/>
              </a:lnSpc>
            </a:pPr>
            <a:r>
              <a:rPr lang="de-DE" sz="2600" b="1" strike="noStrike" spc="-1">
                <a:solidFill>
                  <a:srgbClr val="000000"/>
                </a:solidFill>
                <a:uFill>
                  <a:solidFill>
                    <a:srgbClr val="FFFFFF"/>
                  </a:solidFill>
                </a:uFill>
                <a:latin typeface="Arial"/>
                <a:ea typeface="DejaVu Sans"/>
              </a:rPr>
              <a:t>Nationales Abschiebeverbot</a:t>
            </a:r>
            <a:endParaRPr lang="de-DE" sz="1800" b="0" strike="noStrike" spc="-1">
              <a:solidFill>
                <a:srgbClr val="000000"/>
              </a:solidFill>
              <a:uFill>
                <a:solidFill>
                  <a:srgbClr val="FFFFFF"/>
                </a:solidFill>
              </a:uFill>
              <a:latin typeface="Arial"/>
            </a:endParaRPr>
          </a:p>
        </p:txBody>
      </p:sp>
      <p:sp>
        <p:nvSpPr>
          <p:cNvPr id="233" name="CustomShape 13"/>
          <p:cNvSpPr/>
          <p:nvPr/>
        </p:nvSpPr>
        <p:spPr>
          <a:xfrm>
            <a:off x="2160720" y="5122800"/>
            <a:ext cx="933840" cy="491400"/>
          </a:xfrm>
          <a:prstGeom prst="flowChartMerge">
            <a:avLst/>
          </a:prstGeom>
          <a:solidFill>
            <a:srgbClr val="E6E6FF"/>
          </a:solidFill>
          <a:ln w="9360">
            <a:solidFill>
              <a:srgbClr val="3465A4"/>
            </a:solidFill>
            <a:round/>
          </a:ln>
        </p:spPr>
        <p:style>
          <a:lnRef idx="0">
            <a:scrgbClr r="0" g="0" b="0"/>
          </a:lnRef>
          <a:fillRef idx="0">
            <a:scrgbClr r="0" g="0" b="0"/>
          </a:fillRef>
          <a:effectRef idx="0">
            <a:scrgbClr r="0" g="0" b="0"/>
          </a:effectRef>
          <a:fontRef idx="minor"/>
        </p:style>
        <p:txBody>
          <a:bodyPr wrap="none" lIns="90000" tIns="45000" rIns="90000" bIns="45000" anchor="ctr"/>
          <a:lstStyle/>
          <a:p>
            <a:pPr>
              <a:lnSpc>
                <a:spcPct val="100000"/>
              </a:lnSpc>
            </a:pPr>
            <a:r>
              <a:rPr lang="de-DE" sz="2600" b="0" strike="noStrike" spc="-1">
                <a:solidFill>
                  <a:srgbClr val="000000"/>
                </a:solidFill>
                <a:uFill>
                  <a:solidFill>
                    <a:srgbClr val="FFFFFF"/>
                  </a:solidFill>
                </a:uFill>
                <a:latin typeface="Arial"/>
                <a:ea typeface="DejaVu Sans"/>
              </a:rPr>
              <a:t>Nein</a:t>
            </a:r>
            <a:endParaRPr lang="de-DE" sz="1800" b="0" strike="noStrike" spc="-1">
              <a:solidFill>
                <a:srgbClr val="000000"/>
              </a:solidFill>
              <a:uFill>
                <a:solidFill>
                  <a:srgbClr val="FFFFFF"/>
                </a:solidFill>
              </a:uFill>
              <a:latin typeface="Arial"/>
            </a:endParaRPr>
          </a:p>
        </p:txBody>
      </p:sp>
      <p:sp>
        <p:nvSpPr>
          <p:cNvPr id="234" name="CustomShape 14"/>
          <p:cNvSpPr/>
          <p:nvPr/>
        </p:nvSpPr>
        <p:spPr>
          <a:xfrm>
            <a:off x="5688000" y="2879640"/>
            <a:ext cx="4101120" cy="1869120"/>
          </a:xfrm>
          <a:prstGeom prst="flowChartProcess">
            <a:avLst/>
          </a:prstGeom>
          <a:solidFill>
            <a:srgbClr val="AECF00"/>
          </a:solidFill>
          <a:ln w="9360">
            <a:solidFill>
              <a:srgbClr val="3465A4"/>
            </a:solidFill>
            <a:round/>
          </a:ln>
        </p:spPr>
        <p:style>
          <a:lnRef idx="0">
            <a:scrgbClr r="0" g="0" b="0"/>
          </a:lnRef>
          <a:fillRef idx="0">
            <a:scrgbClr r="0" g="0" b="0"/>
          </a:fillRef>
          <a:effectRef idx="0">
            <a:scrgbClr r="0" g="0" b="0"/>
          </a:effectRef>
          <a:fontRef idx="minor"/>
        </p:style>
        <p:txBody>
          <a:bodyPr wrap="none" lIns="90000" tIns="45000" rIns="90000" bIns="45000" anchor="ctr"/>
          <a:lstStyle/>
          <a:p>
            <a:pPr algn="ctr">
              <a:lnSpc>
                <a:spcPct val="93000"/>
              </a:lnSpc>
            </a:pPr>
            <a:r>
              <a:rPr lang="de-DE" sz="2800" b="0" strike="noStrike" spc="-1">
                <a:solidFill>
                  <a:srgbClr val="000000"/>
                </a:solidFill>
                <a:uFill>
                  <a:solidFill>
                    <a:srgbClr val="FFFFFF"/>
                  </a:solidFill>
                </a:uFill>
                <a:latin typeface="Arial"/>
                <a:ea typeface="DejaVu Sans"/>
              </a:rPr>
              <a:t>Aufenthaltserlaubnis </a:t>
            </a:r>
            <a:endParaRPr lang="de-DE" sz="1800" b="0" strike="noStrike" spc="-1">
              <a:solidFill>
                <a:srgbClr val="000000"/>
              </a:solidFill>
              <a:uFill>
                <a:solidFill>
                  <a:srgbClr val="FFFFFF"/>
                </a:solidFill>
              </a:uFill>
              <a:latin typeface="Arial"/>
            </a:endParaRPr>
          </a:p>
          <a:p>
            <a:pPr algn="ctr">
              <a:lnSpc>
                <a:spcPct val="93000"/>
              </a:lnSpc>
            </a:pPr>
            <a:r>
              <a:rPr lang="de-DE" sz="2800" b="0" strike="noStrike" spc="-1">
                <a:solidFill>
                  <a:srgbClr val="000000"/>
                </a:solidFill>
                <a:uFill>
                  <a:solidFill>
                    <a:srgbClr val="FFFFFF"/>
                  </a:solidFill>
                </a:uFill>
                <a:latin typeface="Arial"/>
                <a:ea typeface="DejaVu Sans"/>
              </a:rPr>
              <a:t>für 1-3 Jahre</a:t>
            </a:r>
            <a:endParaRPr lang="de-DE" sz="1800" b="0" strike="noStrike" spc="-1">
              <a:solidFill>
                <a:srgbClr val="000000"/>
              </a:solidFill>
              <a:uFill>
                <a:solidFill>
                  <a:srgbClr val="FFFFFF"/>
                </a:solidFill>
              </a:uFill>
              <a:latin typeface="Arial"/>
            </a:endParaRPr>
          </a:p>
        </p:txBody>
      </p:sp>
      <p:sp>
        <p:nvSpPr>
          <p:cNvPr id="235" name="CustomShape 15"/>
          <p:cNvSpPr/>
          <p:nvPr/>
        </p:nvSpPr>
        <p:spPr>
          <a:xfrm rot="16260000">
            <a:off x="4898880" y="5628960"/>
            <a:ext cx="786600" cy="659520"/>
          </a:xfrm>
          <a:prstGeom prst="flowChartMerge">
            <a:avLst/>
          </a:prstGeom>
          <a:solidFill>
            <a:srgbClr val="E6E6FF"/>
          </a:solidFill>
          <a:ln w="9360">
            <a:solidFill>
              <a:srgbClr val="3465A4"/>
            </a:solidFill>
            <a:round/>
          </a:ln>
        </p:spPr>
        <p:style>
          <a:lnRef idx="0">
            <a:scrgbClr r="0" g="0" b="0"/>
          </a:lnRef>
          <a:fillRef idx="0">
            <a:scrgbClr r="0" g="0" b="0"/>
          </a:fillRef>
          <a:effectRef idx="0">
            <a:scrgbClr r="0" g="0" b="0"/>
          </a:effectRef>
          <a:fontRef idx="minor"/>
        </p:style>
        <p:txBody>
          <a:bodyPr wrap="none" lIns="90000" tIns="45000" rIns="90000" bIns="45000" anchor="ctr"/>
          <a:lstStyle/>
          <a:p>
            <a:pPr>
              <a:lnSpc>
                <a:spcPct val="100000"/>
              </a:lnSpc>
            </a:pPr>
            <a:r>
              <a:rPr lang="de-DE" sz="2600" b="0" strike="noStrike" spc="-1">
                <a:solidFill>
                  <a:srgbClr val="000000"/>
                </a:solidFill>
                <a:uFill>
                  <a:solidFill>
                    <a:srgbClr val="FFFFFF"/>
                  </a:solidFill>
                </a:uFill>
                <a:latin typeface="Arial"/>
                <a:ea typeface="DejaVu Sans"/>
              </a:rPr>
              <a:t>ja</a:t>
            </a:r>
            <a:endParaRPr lang="de-DE" sz="1800" b="0" strike="noStrike" spc="-1">
              <a:solidFill>
                <a:srgbClr val="000000"/>
              </a:solidFill>
              <a:uFill>
                <a:solidFill>
                  <a:srgbClr val="FFFFFF"/>
                </a:solidFill>
              </a:uFill>
              <a:latin typeface="Arial"/>
            </a:endParaRPr>
          </a:p>
        </p:txBody>
      </p:sp>
      <p:sp>
        <p:nvSpPr>
          <p:cNvPr id="236" name="CustomShape 16"/>
          <p:cNvSpPr/>
          <p:nvPr/>
        </p:nvSpPr>
        <p:spPr>
          <a:xfrm>
            <a:off x="360360" y="5673600"/>
            <a:ext cx="4533120" cy="511920"/>
          </a:xfrm>
          <a:prstGeom prst="flowChartProcess">
            <a:avLst/>
          </a:prstGeom>
          <a:gradFill>
            <a:gsLst>
              <a:gs pos="0">
                <a:srgbClr val="AECF00"/>
              </a:gs>
              <a:gs pos="50000">
                <a:srgbClr val="AECF00"/>
              </a:gs>
              <a:gs pos="100000">
                <a:srgbClr val="AECF00"/>
              </a:gs>
            </a:gsLst>
            <a:lin ang="5400000"/>
          </a:gradFill>
          <a:ln w="9360">
            <a:solidFill>
              <a:srgbClr val="3465A4"/>
            </a:solidFill>
            <a:round/>
          </a:ln>
        </p:spPr>
        <p:style>
          <a:lnRef idx="0">
            <a:scrgbClr r="0" g="0" b="0"/>
          </a:lnRef>
          <a:fillRef idx="0">
            <a:scrgbClr r="0" g="0" b="0"/>
          </a:fillRef>
          <a:effectRef idx="0">
            <a:scrgbClr r="0" g="0" b="0"/>
          </a:effectRef>
          <a:fontRef idx="minor"/>
        </p:style>
        <p:txBody>
          <a:bodyPr wrap="none" lIns="90000" tIns="45000" rIns="90000" bIns="45000" anchor="ctr"/>
          <a:lstStyle/>
          <a:p>
            <a:pPr algn="ctr">
              <a:lnSpc>
                <a:spcPct val="100000"/>
              </a:lnSpc>
            </a:pPr>
            <a:r>
              <a:rPr lang="de-DE" sz="2600" b="1" strike="noStrike" spc="-1">
                <a:solidFill>
                  <a:srgbClr val="000000"/>
                </a:solidFill>
                <a:uFill>
                  <a:solidFill>
                    <a:srgbClr val="FFFFFF"/>
                  </a:solidFill>
                </a:uFill>
                <a:latin typeface="Arial"/>
                <a:ea typeface="DejaVu Sans"/>
              </a:rPr>
              <a:t>Duldung </a:t>
            </a:r>
            <a:r>
              <a:rPr lang="de-DE" sz="1400" b="1" strike="noStrike" spc="-1">
                <a:solidFill>
                  <a:srgbClr val="000000"/>
                </a:solidFill>
                <a:uFill>
                  <a:solidFill>
                    <a:srgbClr val="FFFFFF"/>
                  </a:solidFill>
                </a:uFill>
                <a:latin typeface="Arial"/>
                <a:ea typeface="DejaVu Sans"/>
              </a:rPr>
              <a:t>§60a AufenthG</a:t>
            </a:r>
            <a:endParaRPr lang="de-DE" sz="1800" b="0" strike="noStrike" spc="-1">
              <a:solidFill>
                <a:srgbClr val="000000"/>
              </a:solidFill>
              <a:uFill>
                <a:solidFill>
                  <a:srgbClr val="FFFFFF"/>
                </a:solidFill>
              </a:uFill>
              <a:latin typeface="Arial"/>
            </a:endParaRPr>
          </a:p>
        </p:txBody>
      </p:sp>
      <p:sp>
        <p:nvSpPr>
          <p:cNvPr id="237" name="CustomShape 17"/>
          <p:cNvSpPr/>
          <p:nvPr/>
        </p:nvSpPr>
        <p:spPr>
          <a:xfrm>
            <a:off x="5688000" y="5256360"/>
            <a:ext cx="4101120" cy="1365840"/>
          </a:xfrm>
          <a:prstGeom prst="flowChartProcess">
            <a:avLst/>
          </a:prstGeom>
          <a:solidFill>
            <a:srgbClr val="AECF00"/>
          </a:solidFill>
          <a:ln w="9360">
            <a:solidFill>
              <a:srgbClr val="3465A4"/>
            </a:solidFill>
            <a:round/>
          </a:ln>
        </p:spPr>
        <p:style>
          <a:lnRef idx="0">
            <a:scrgbClr r="0" g="0" b="0"/>
          </a:lnRef>
          <a:fillRef idx="0">
            <a:scrgbClr r="0" g="0" b="0"/>
          </a:fillRef>
          <a:effectRef idx="0">
            <a:scrgbClr r="0" g="0" b="0"/>
          </a:effectRef>
          <a:fontRef idx="minor"/>
        </p:style>
        <p:txBody>
          <a:bodyPr wrap="none" lIns="90000" tIns="45000" rIns="90000" bIns="45000" anchor="ctr"/>
          <a:lstStyle/>
          <a:p>
            <a:pPr algn="ctr">
              <a:lnSpc>
                <a:spcPct val="93000"/>
              </a:lnSpc>
            </a:pPr>
            <a:r>
              <a:rPr lang="de-DE" sz="2600" b="0" strike="noStrike" spc="-1">
                <a:solidFill>
                  <a:srgbClr val="000000"/>
                </a:solidFill>
                <a:uFill>
                  <a:solidFill>
                    <a:srgbClr val="FFFFFF"/>
                  </a:solidFill>
                </a:uFill>
                <a:latin typeface="Arial"/>
                <a:ea typeface="DejaVu Sans"/>
              </a:rPr>
              <a:t>Aussetzung der </a:t>
            </a:r>
            <a:endParaRPr lang="de-DE" sz="1800" b="0" strike="noStrike" spc="-1">
              <a:solidFill>
                <a:srgbClr val="000000"/>
              </a:solidFill>
              <a:uFill>
                <a:solidFill>
                  <a:srgbClr val="FFFFFF"/>
                </a:solidFill>
              </a:uFill>
              <a:latin typeface="Arial"/>
            </a:endParaRPr>
          </a:p>
          <a:p>
            <a:pPr algn="ctr">
              <a:lnSpc>
                <a:spcPct val="93000"/>
              </a:lnSpc>
            </a:pPr>
            <a:r>
              <a:rPr lang="de-DE" sz="2600" b="0" strike="noStrike" spc="-1">
                <a:solidFill>
                  <a:srgbClr val="000000"/>
                </a:solidFill>
                <a:uFill>
                  <a:solidFill>
                    <a:srgbClr val="FFFFFF"/>
                  </a:solidFill>
                </a:uFill>
                <a:latin typeface="Arial"/>
                <a:ea typeface="DejaVu Sans"/>
              </a:rPr>
              <a:t>Abschiebung </a:t>
            </a:r>
            <a:endParaRPr lang="de-DE" sz="1800" b="0" strike="noStrike" spc="-1">
              <a:solidFill>
                <a:srgbClr val="000000"/>
              </a:solidFill>
              <a:uFill>
                <a:solidFill>
                  <a:srgbClr val="FFFFFF"/>
                </a:solidFill>
              </a:uFill>
              <a:latin typeface="Arial"/>
            </a:endParaRPr>
          </a:p>
          <a:p>
            <a:pPr algn="ctr">
              <a:lnSpc>
                <a:spcPct val="93000"/>
              </a:lnSpc>
            </a:pPr>
            <a:r>
              <a:rPr lang="de-DE" sz="2600" b="0" strike="noStrike" spc="-1">
                <a:solidFill>
                  <a:srgbClr val="000000"/>
                </a:solidFill>
                <a:uFill>
                  <a:solidFill>
                    <a:srgbClr val="FFFFFF"/>
                  </a:solidFill>
                </a:uFill>
                <a:latin typeface="Arial"/>
                <a:ea typeface="DejaVu Sans"/>
              </a:rPr>
              <a:t>für 3-6 Monate</a:t>
            </a:r>
            <a:endParaRPr lang="de-DE" sz="1800" b="0" strike="noStrike" spc="-1">
              <a:solidFill>
                <a:srgbClr val="000000"/>
              </a:solidFill>
              <a:uFill>
                <a:solidFill>
                  <a:srgbClr val="FFFFFF"/>
                </a:solidFill>
              </a:uFill>
              <a:latin typeface="Arial"/>
            </a:endParaRPr>
          </a:p>
        </p:txBody>
      </p:sp>
      <p:sp>
        <p:nvSpPr>
          <p:cNvPr id="238" name="CustomShape 18"/>
          <p:cNvSpPr/>
          <p:nvPr/>
        </p:nvSpPr>
        <p:spPr>
          <a:xfrm>
            <a:off x="2090880" y="6264360"/>
            <a:ext cx="1073520" cy="481680"/>
          </a:xfrm>
          <a:prstGeom prst="flowChartMerge">
            <a:avLst/>
          </a:prstGeom>
          <a:solidFill>
            <a:srgbClr val="E6E6FF"/>
          </a:solidFill>
          <a:ln w="9360">
            <a:solidFill>
              <a:srgbClr val="3465A4"/>
            </a:solidFill>
            <a:round/>
          </a:ln>
        </p:spPr>
        <p:style>
          <a:lnRef idx="0">
            <a:scrgbClr r="0" g="0" b="0"/>
          </a:lnRef>
          <a:fillRef idx="0">
            <a:scrgbClr r="0" g="0" b="0"/>
          </a:fillRef>
          <a:effectRef idx="0">
            <a:scrgbClr r="0" g="0" b="0"/>
          </a:effectRef>
          <a:fontRef idx="minor"/>
        </p:style>
        <p:txBody>
          <a:bodyPr wrap="none" lIns="90000" tIns="45000" rIns="90000" bIns="45000" anchor="ctr"/>
          <a:lstStyle/>
          <a:p>
            <a:pPr>
              <a:lnSpc>
                <a:spcPct val="100000"/>
              </a:lnSpc>
            </a:pPr>
            <a:r>
              <a:rPr lang="de-DE" sz="2600" b="0" strike="noStrike" spc="-1">
                <a:solidFill>
                  <a:srgbClr val="000000"/>
                </a:solidFill>
                <a:uFill>
                  <a:solidFill>
                    <a:srgbClr val="FFFFFF"/>
                  </a:solidFill>
                </a:uFill>
                <a:latin typeface="Arial"/>
                <a:ea typeface="DejaVu Sans"/>
              </a:rPr>
              <a:t>Nein</a:t>
            </a:r>
            <a:endParaRPr lang="de-DE" sz="1800" b="0" strike="noStrike" spc="-1">
              <a:solidFill>
                <a:srgbClr val="000000"/>
              </a:solidFill>
              <a:uFill>
                <a:solidFill>
                  <a:srgbClr val="FFFFFF"/>
                </a:solidFill>
              </a:uFill>
              <a:latin typeface="Arial"/>
            </a:endParaRPr>
          </a:p>
        </p:txBody>
      </p:sp>
      <p:sp>
        <p:nvSpPr>
          <p:cNvPr id="239" name="CustomShape 19"/>
          <p:cNvSpPr/>
          <p:nvPr/>
        </p:nvSpPr>
        <p:spPr>
          <a:xfrm>
            <a:off x="360360" y="6757920"/>
            <a:ext cx="4533120" cy="511920"/>
          </a:xfrm>
          <a:prstGeom prst="flowChartProcess">
            <a:avLst/>
          </a:prstGeom>
          <a:solidFill>
            <a:srgbClr val="2C001E"/>
          </a:solidFill>
          <a:ln w="9360">
            <a:solidFill>
              <a:srgbClr val="3465A4"/>
            </a:solidFill>
            <a:round/>
          </a:ln>
        </p:spPr>
        <p:style>
          <a:lnRef idx="0">
            <a:scrgbClr r="0" g="0" b="0"/>
          </a:lnRef>
          <a:fillRef idx="0">
            <a:scrgbClr r="0" g="0" b="0"/>
          </a:fillRef>
          <a:effectRef idx="0">
            <a:scrgbClr r="0" g="0" b="0"/>
          </a:effectRef>
          <a:fontRef idx="minor"/>
        </p:style>
        <p:txBody>
          <a:bodyPr wrap="none" lIns="90000" tIns="45000" rIns="90000" bIns="45000" anchor="ctr"/>
          <a:lstStyle/>
          <a:p>
            <a:pPr algn="ctr">
              <a:lnSpc>
                <a:spcPct val="100000"/>
              </a:lnSpc>
            </a:pPr>
            <a:r>
              <a:rPr lang="de-DE" sz="2600" b="0" strike="noStrike" spc="-1">
                <a:solidFill>
                  <a:srgbClr val="FFFFFF"/>
                </a:solidFill>
                <a:uFill>
                  <a:solidFill>
                    <a:srgbClr val="FFFFFF"/>
                  </a:solidFill>
                </a:uFill>
                <a:latin typeface="Arial"/>
                <a:ea typeface="DejaVu Sans"/>
              </a:rPr>
              <a:t>Abschiebung</a:t>
            </a:r>
            <a:endParaRPr lang="de-DE" sz="1800" b="0" strike="noStrike" spc="-1">
              <a:solidFill>
                <a:srgbClr val="000000"/>
              </a:solidFill>
              <a:uFill>
                <a:solidFill>
                  <a:srgbClr val="FFFFFF"/>
                </a:solidFill>
              </a:uFill>
              <a:latin typeface="Arial"/>
            </a:endParaRPr>
          </a:p>
        </p:txBody>
      </p:sp>
      <p:sp>
        <p:nvSpPr>
          <p:cNvPr id="240" name="CustomShape 20"/>
          <p:cNvSpPr/>
          <p:nvPr/>
        </p:nvSpPr>
        <p:spPr>
          <a:xfrm>
            <a:off x="5688000" y="2087640"/>
            <a:ext cx="4101120" cy="440280"/>
          </a:xfrm>
          <a:prstGeom prst="flowChartProcess">
            <a:avLst/>
          </a:prstGeom>
          <a:solidFill>
            <a:srgbClr val="AEA79F"/>
          </a:solidFill>
          <a:ln w="9360">
            <a:solidFill>
              <a:srgbClr val="3465A4"/>
            </a:solidFill>
            <a:round/>
          </a:ln>
        </p:spPr>
        <p:style>
          <a:lnRef idx="0">
            <a:scrgbClr r="0" g="0" b="0"/>
          </a:lnRef>
          <a:fillRef idx="0">
            <a:scrgbClr r="0" g="0" b="0"/>
          </a:fillRef>
          <a:effectRef idx="0">
            <a:scrgbClr r="0" g="0" b="0"/>
          </a:effectRef>
          <a:fontRef idx="minor"/>
        </p:style>
        <p:txBody>
          <a:bodyPr wrap="none" lIns="90000" tIns="45000" rIns="90000" bIns="45000" anchor="ctr"/>
          <a:lstStyle/>
          <a:p>
            <a:pPr algn="ctr">
              <a:lnSpc>
                <a:spcPct val="100000"/>
              </a:lnSpc>
            </a:pPr>
            <a:r>
              <a:rPr lang="de-DE" sz="2600" b="0" strike="noStrike" spc="-1">
                <a:solidFill>
                  <a:srgbClr val="000000"/>
                </a:solidFill>
                <a:uFill>
                  <a:solidFill>
                    <a:srgbClr val="FFFFFF"/>
                  </a:solidFill>
                </a:uFill>
                <a:latin typeface="Arial"/>
                <a:ea typeface="DejaVu Sans"/>
              </a:rPr>
              <a:t>Aufenthaltsgestattung</a:t>
            </a:r>
            <a:endParaRPr lang="de-DE" sz="1800" b="0" strike="noStrike" spc="-1">
              <a:solidFill>
                <a:srgbClr val="000000"/>
              </a:solidFill>
              <a:uFill>
                <a:solidFill>
                  <a:srgbClr val="FFFFFF"/>
                </a:solidFill>
              </a:uFill>
              <a:latin typeface="Arial"/>
            </a:endParaRPr>
          </a:p>
        </p:txBody>
      </p:sp>
      <p:sp>
        <p:nvSpPr>
          <p:cNvPr id="241" name="CustomShape 21"/>
          <p:cNvSpPr/>
          <p:nvPr/>
        </p:nvSpPr>
        <p:spPr>
          <a:xfrm>
            <a:off x="360360" y="2087640"/>
            <a:ext cx="4533120" cy="429120"/>
          </a:xfrm>
          <a:prstGeom prst="flowChartProcess">
            <a:avLst/>
          </a:prstGeom>
          <a:solidFill>
            <a:srgbClr val="AEA79F"/>
          </a:solidFill>
          <a:ln w="9360">
            <a:solidFill>
              <a:srgbClr val="3465A4"/>
            </a:solidFill>
            <a:round/>
          </a:ln>
        </p:spPr>
        <p:style>
          <a:lnRef idx="0">
            <a:scrgbClr r="0" g="0" b="0"/>
          </a:lnRef>
          <a:fillRef idx="0">
            <a:scrgbClr r="0" g="0" b="0"/>
          </a:fillRef>
          <a:effectRef idx="0">
            <a:scrgbClr r="0" g="0" b="0"/>
          </a:effectRef>
          <a:fontRef idx="minor"/>
        </p:style>
        <p:txBody>
          <a:bodyPr wrap="none" lIns="90000" tIns="45000" rIns="90000" bIns="45000" anchor="ctr"/>
          <a:lstStyle/>
          <a:p>
            <a:pPr algn="ctr">
              <a:lnSpc>
                <a:spcPct val="93000"/>
              </a:lnSpc>
            </a:pPr>
            <a:r>
              <a:rPr lang="de-DE" sz="2600" b="0" strike="noStrike" spc="-1">
                <a:solidFill>
                  <a:srgbClr val="000000"/>
                </a:solidFill>
                <a:uFill>
                  <a:solidFill>
                    <a:srgbClr val="FFFFFF"/>
                  </a:solidFill>
                </a:uFill>
                <a:latin typeface="Arial"/>
                <a:ea typeface="DejaVu Sans"/>
              </a:rPr>
              <a:t>Asylanhörung►</a:t>
            </a:r>
            <a:r>
              <a:rPr lang="de-DE" sz="2600" b="0" strike="noStrike" spc="-1">
                <a:solidFill>
                  <a:srgbClr val="000000"/>
                </a:solidFill>
                <a:uFill>
                  <a:solidFill>
                    <a:srgbClr val="FFFFFF"/>
                  </a:solidFill>
                </a:uFill>
                <a:latin typeface="Arial"/>
                <a:ea typeface="Droid Sans Fallback"/>
              </a:rPr>
              <a:t>Entscheidung</a:t>
            </a:r>
            <a:endParaRPr lang="de-DE" sz="1800" b="0" strike="noStrike" spc="-1">
              <a:solidFill>
                <a:srgbClr val="000000"/>
              </a:solidFill>
              <a:uFill>
                <a:solidFill>
                  <a:srgbClr val="FFFFFF"/>
                </a:solidFill>
              </a:uFill>
              <a:latin typeface="Arial"/>
            </a:endParaRPr>
          </a:p>
        </p:txBody>
      </p:sp>
      <p:sp>
        <p:nvSpPr>
          <p:cNvPr id="242" name="CustomShape 22"/>
          <p:cNvSpPr/>
          <p:nvPr/>
        </p:nvSpPr>
        <p:spPr>
          <a:xfrm rot="16080000">
            <a:off x="3841560" y="893880"/>
            <a:ext cx="786240" cy="499320"/>
          </a:xfrm>
          <a:prstGeom prst="flowChartMerge">
            <a:avLst/>
          </a:prstGeom>
          <a:solidFill>
            <a:srgbClr val="E6E6FF"/>
          </a:solidFill>
          <a:ln w="9360">
            <a:solidFill>
              <a:srgbClr val="3465A4"/>
            </a:solidFill>
            <a:round/>
          </a:ln>
        </p:spPr>
        <p:style>
          <a:lnRef idx="0">
            <a:scrgbClr r="0" g="0" b="0"/>
          </a:lnRef>
          <a:fillRef idx="0">
            <a:scrgbClr r="0" g="0" b="0"/>
          </a:fillRef>
          <a:effectRef idx="0">
            <a:scrgbClr r="0" g="0" b="0"/>
          </a:effectRef>
          <a:fontRef idx="minor"/>
        </p:style>
        <p:txBody>
          <a:bodyPr wrap="none" lIns="90000" tIns="45000" rIns="90000" bIns="45000" anchor="ctr"/>
          <a:lstStyle/>
          <a:p>
            <a:pPr>
              <a:lnSpc>
                <a:spcPct val="100000"/>
              </a:lnSpc>
            </a:pPr>
            <a:r>
              <a:rPr lang="de-DE" sz="2600" b="0" strike="noStrike" spc="-1">
                <a:solidFill>
                  <a:srgbClr val="000000"/>
                </a:solidFill>
                <a:uFill>
                  <a:solidFill>
                    <a:srgbClr val="FFFFFF"/>
                  </a:solidFill>
                </a:uFill>
                <a:latin typeface="Arial"/>
                <a:ea typeface="DejaVu Sans"/>
              </a:rPr>
              <a:t>ja</a:t>
            </a:r>
            <a:endParaRPr lang="de-DE" sz="1800" b="0" strike="noStrike" spc="-1">
              <a:solidFill>
                <a:srgbClr val="000000"/>
              </a:solidFill>
              <a:uFill>
                <a:solidFill>
                  <a:srgbClr val="FFFFFF"/>
                </a:solidFill>
              </a:uFill>
              <a:latin typeface="Arial"/>
            </a:endParaRPr>
          </a:p>
        </p:txBody>
      </p:sp>
      <p:sp>
        <p:nvSpPr>
          <p:cNvPr id="243" name="CustomShape 23"/>
          <p:cNvSpPr/>
          <p:nvPr/>
        </p:nvSpPr>
        <p:spPr>
          <a:xfrm>
            <a:off x="4967280" y="2160720"/>
            <a:ext cx="645120" cy="284760"/>
          </a:xfrm>
          <a:prstGeom prst="homePlate">
            <a:avLst>
              <a:gd name="adj" fmla="val 16200"/>
            </a:avLst>
          </a:prstGeom>
          <a:solidFill>
            <a:srgbClr val="E6E6FF"/>
          </a:solidFill>
          <a:ln w="9360">
            <a:solidFill>
              <a:srgbClr val="3465A4"/>
            </a:solidFill>
            <a:round/>
          </a:ln>
        </p:spPr>
        <p:style>
          <a:lnRef idx="0">
            <a:scrgbClr r="0" g="0" b="0"/>
          </a:lnRef>
          <a:fillRef idx="0">
            <a:scrgbClr r="0" g="0" b="0"/>
          </a:fillRef>
          <a:effectRef idx="0">
            <a:scrgbClr r="0" g="0" b="0"/>
          </a:effectRef>
          <a:fontRef idx="minor"/>
        </p:style>
      </p:sp>
      <p:sp>
        <p:nvSpPr>
          <p:cNvPr id="244" name="CustomShape 24"/>
          <p:cNvSpPr/>
          <p:nvPr/>
        </p:nvSpPr>
        <p:spPr>
          <a:xfrm>
            <a:off x="8186040" y="7120800"/>
            <a:ext cx="1082160" cy="3999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lstStyle/>
          <a:p>
            <a:pPr>
              <a:lnSpc>
                <a:spcPct val="100000"/>
              </a:lnSpc>
            </a:pPr>
            <a:fld id="{1FEF101C-893B-4366-BD56-F00D06A00D22}" type="slidenum">
              <a:rPr lang="de-DE" sz="1400" b="1" strike="noStrike" spc="-1">
                <a:solidFill>
                  <a:srgbClr val="FFFFFF"/>
                </a:solidFill>
                <a:uFill>
                  <a:solidFill>
                    <a:srgbClr val="FFFFFF"/>
                  </a:solidFill>
                </a:uFill>
                <a:latin typeface="Arial"/>
                <a:ea typeface="MS PGothic"/>
              </a:rPr>
              <a:t>47</a:t>
            </a:fld>
            <a:endParaRPr lang="de-DE" sz="1800" b="0" strike="noStrike" spc="-1">
              <a:solidFill>
                <a:srgbClr val="000000"/>
              </a:solidFill>
              <a:uFill>
                <a:solidFill>
                  <a:srgbClr val="FFFFFF"/>
                </a:solidFill>
              </a:uFill>
              <a:latin typeface="Arial"/>
            </a:endParaRPr>
          </a:p>
        </p:txBody>
      </p:sp>
    </p:spTree>
    <p:extLst>
      <p:ext uri="{BB962C8B-B14F-4D97-AF65-F5344CB8AC3E}">
        <p14:creationId xmlns:p14="http://schemas.microsoft.com/office/powerpoint/2010/main" val="4142148754"/>
      </p:ext>
    </p:extLst>
  </p:cSld>
  <p:clrMapOvr>
    <a:masterClrMapping/>
  </p:clrMapOvr>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7" name="CustomShape 1"/>
          <p:cNvSpPr/>
          <p:nvPr/>
        </p:nvSpPr>
        <p:spPr>
          <a:xfrm>
            <a:off x="0" y="336960"/>
            <a:ext cx="10073880" cy="1185480"/>
          </a:xfrm>
          <a:prstGeom prst="rect">
            <a:avLst/>
          </a:prstGeom>
          <a:solidFill>
            <a:srgbClr val="FAD9CD"/>
          </a:solidFill>
          <a:ln>
            <a:noFill/>
          </a:ln>
        </p:spPr>
        <p:style>
          <a:lnRef idx="0">
            <a:scrgbClr r="0" g="0" b="0"/>
          </a:lnRef>
          <a:fillRef idx="0">
            <a:scrgbClr r="0" g="0" b="0"/>
          </a:fillRef>
          <a:effectRef idx="0">
            <a:scrgbClr r="0" g="0" b="0"/>
          </a:effectRef>
          <a:fontRef idx="minor"/>
        </p:style>
        <p:txBody>
          <a:bodyPr lIns="0" tIns="38880" rIns="0" bIns="0" anchor="ctr"/>
          <a:lstStyle/>
          <a:p>
            <a:pPr algn="ctr">
              <a:lnSpc>
                <a:spcPct val="93000"/>
              </a:lnSpc>
            </a:pPr>
            <a:r>
              <a:rPr lang="de-DE" sz="4400" b="0" strike="noStrike" spc="-1">
                <a:solidFill>
                  <a:srgbClr val="DF6C5D"/>
                </a:solidFill>
                <a:uFill>
                  <a:solidFill>
                    <a:srgbClr val="FFFFFF"/>
                  </a:solidFill>
                </a:uFill>
                <a:latin typeface="Arial"/>
                <a:ea typeface="DejaVu Sans"/>
              </a:rPr>
              <a:t>Asylverfahren</a:t>
            </a:r>
            <a:endParaRPr lang="de-DE" sz="1800" b="0" strike="noStrike" spc="-1">
              <a:solidFill>
                <a:srgbClr val="000000"/>
              </a:solidFill>
              <a:uFill>
                <a:solidFill>
                  <a:srgbClr val="FFFFFF"/>
                </a:solidFill>
              </a:uFill>
              <a:latin typeface="Arial"/>
            </a:endParaRPr>
          </a:p>
        </p:txBody>
      </p:sp>
      <p:sp>
        <p:nvSpPr>
          <p:cNvPr id="218" name="CustomShape 2"/>
          <p:cNvSpPr/>
          <p:nvPr/>
        </p:nvSpPr>
        <p:spPr>
          <a:xfrm>
            <a:off x="603720" y="2232000"/>
            <a:ext cx="8866800" cy="5325120"/>
          </a:xfrm>
          <a:prstGeom prst="rect">
            <a:avLst/>
          </a:prstGeom>
          <a:noFill/>
          <a:ln>
            <a:noFill/>
          </a:ln>
        </p:spPr>
        <p:style>
          <a:lnRef idx="0">
            <a:scrgbClr r="0" g="0" b="0"/>
          </a:lnRef>
          <a:fillRef idx="0">
            <a:scrgbClr r="0" g="0" b="0"/>
          </a:fillRef>
          <a:effectRef idx="0">
            <a:scrgbClr r="0" g="0" b="0"/>
          </a:effectRef>
          <a:fontRef idx="minor"/>
        </p:style>
        <p:txBody>
          <a:bodyPr lIns="0" tIns="28080" rIns="0" bIns="0"/>
          <a:lstStyle/>
          <a:p>
            <a:pPr>
              <a:lnSpc>
                <a:spcPct val="93000"/>
              </a:lnSpc>
            </a:pPr>
            <a:r>
              <a:rPr lang="de-DE" sz="2600" b="1" strike="noStrike" spc="-1" dirty="0">
                <a:solidFill>
                  <a:srgbClr val="000000"/>
                </a:solidFill>
                <a:uFill>
                  <a:solidFill>
                    <a:srgbClr val="FFFFFF"/>
                  </a:solidFill>
                </a:uFill>
                <a:latin typeface="Arial"/>
                <a:ea typeface="DejaVu Sans"/>
              </a:rPr>
              <a:t>EASY-Registrierung bis Antragstellung: </a:t>
            </a:r>
            <a:r>
              <a:rPr lang="de-DE" sz="2600" b="0" strike="noStrike" spc="-1" dirty="0">
                <a:solidFill>
                  <a:srgbClr val="000000"/>
                </a:solidFill>
                <a:uFill>
                  <a:solidFill>
                    <a:srgbClr val="FFFFFF"/>
                  </a:solidFill>
                </a:uFill>
                <a:latin typeface="Arial"/>
                <a:ea typeface="DejaVu Sans"/>
              </a:rPr>
              <a:t>? </a:t>
            </a:r>
            <a:endParaRPr lang="de-DE" sz="1800" b="0" strike="noStrike" spc="-1" dirty="0">
              <a:solidFill>
                <a:srgbClr val="000000"/>
              </a:solidFill>
              <a:uFill>
                <a:solidFill>
                  <a:srgbClr val="FFFFFF"/>
                </a:solidFill>
              </a:uFill>
              <a:latin typeface="Arial"/>
            </a:endParaRPr>
          </a:p>
          <a:p>
            <a:pPr>
              <a:lnSpc>
                <a:spcPct val="93000"/>
              </a:lnSpc>
            </a:pPr>
            <a:endParaRPr lang="de-DE" sz="1800" b="0" strike="noStrike" spc="-1" dirty="0">
              <a:solidFill>
                <a:srgbClr val="000000"/>
              </a:solidFill>
              <a:uFill>
                <a:solidFill>
                  <a:srgbClr val="FFFFFF"/>
                </a:solidFill>
              </a:uFill>
              <a:latin typeface="Arial"/>
            </a:endParaRPr>
          </a:p>
          <a:p>
            <a:pPr>
              <a:lnSpc>
                <a:spcPct val="93000"/>
              </a:lnSpc>
            </a:pPr>
            <a:r>
              <a:rPr lang="de-DE" sz="2600" b="1" strike="noStrike" spc="-1" dirty="0">
                <a:solidFill>
                  <a:srgbClr val="000000"/>
                </a:solidFill>
                <a:uFill>
                  <a:solidFill>
                    <a:srgbClr val="FFFFFF"/>
                  </a:solidFill>
                </a:uFill>
                <a:latin typeface="Arial"/>
                <a:ea typeface="DejaVu Sans"/>
              </a:rPr>
              <a:t>Antragstellung bis Anhörung BAMF</a:t>
            </a:r>
            <a:r>
              <a:rPr lang="de-DE" sz="2600" b="0" strike="noStrike" spc="-1" dirty="0">
                <a:solidFill>
                  <a:srgbClr val="000000"/>
                </a:solidFill>
                <a:uFill>
                  <a:solidFill>
                    <a:srgbClr val="FFFFFF"/>
                  </a:solidFill>
                </a:uFill>
                <a:latin typeface="Arial"/>
                <a:ea typeface="DejaVu Sans"/>
              </a:rPr>
              <a:t>: </a:t>
            </a:r>
            <a:r>
              <a:rPr lang="de-DE" sz="2600" b="0" strike="noStrike" spc="-1" dirty="0">
                <a:solidFill>
                  <a:srgbClr val="000000"/>
                </a:solidFill>
                <a:uFill>
                  <a:solidFill>
                    <a:srgbClr val="FFFFFF"/>
                  </a:solidFill>
                </a:uFill>
                <a:latin typeface="Arial"/>
                <a:ea typeface="Arial"/>
              </a:rPr>
              <a:t>Ø 6,1 Monate: </a:t>
            </a:r>
            <a:endParaRPr lang="de-DE" sz="1800" b="0" strike="noStrike" spc="-1" dirty="0">
              <a:solidFill>
                <a:srgbClr val="000000"/>
              </a:solidFill>
              <a:uFill>
                <a:solidFill>
                  <a:srgbClr val="FFFFFF"/>
                </a:solidFill>
              </a:uFill>
              <a:latin typeface="Arial"/>
            </a:endParaRPr>
          </a:p>
          <a:p>
            <a:pPr>
              <a:lnSpc>
                <a:spcPct val="93000"/>
              </a:lnSpc>
            </a:pPr>
            <a:r>
              <a:rPr lang="de-DE" sz="2600" b="0" strike="noStrike" spc="-1" dirty="0">
                <a:solidFill>
                  <a:srgbClr val="000000"/>
                </a:solidFill>
                <a:uFill>
                  <a:solidFill>
                    <a:srgbClr val="FFFFFF"/>
                  </a:solidFill>
                </a:uFill>
                <a:latin typeface="Arial"/>
                <a:ea typeface="Arial"/>
              </a:rPr>
              <a:t>Russ. Föderation &gt; 12 Monate, Somalia &gt;15 Monate, Syrien 3,2 Monate</a:t>
            </a:r>
            <a:endParaRPr lang="de-DE" sz="1800" b="0" strike="noStrike" spc="-1" dirty="0">
              <a:solidFill>
                <a:srgbClr val="000000"/>
              </a:solidFill>
              <a:uFill>
                <a:solidFill>
                  <a:srgbClr val="FFFFFF"/>
                </a:solidFill>
              </a:uFill>
              <a:latin typeface="Arial"/>
            </a:endParaRPr>
          </a:p>
          <a:p>
            <a:pPr>
              <a:lnSpc>
                <a:spcPct val="93000"/>
              </a:lnSpc>
            </a:pPr>
            <a:endParaRPr lang="de-DE" sz="1800" b="0" strike="noStrike" spc="-1" dirty="0">
              <a:solidFill>
                <a:srgbClr val="000000"/>
              </a:solidFill>
              <a:uFill>
                <a:solidFill>
                  <a:srgbClr val="FFFFFF"/>
                </a:solidFill>
              </a:uFill>
              <a:latin typeface="Arial"/>
            </a:endParaRPr>
          </a:p>
          <a:p>
            <a:pPr>
              <a:lnSpc>
                <a:spcPct val="93000"/>
              </a:lnSpc>
            </a:pPr>
            <a:r>
              <a:rPr lang="de-DE" sz="2600" b="1" strike="noStrike" spc="-1" dirty="0">
                <a:solidFill>
                  <a:srgbClr val="000000"/>
                </a:solidFill>
                <a:uFill>
                  <a:solidFill>
                    <a:srgbClr val="FFFFFF"/>
                  </a:solidFill>
                </a:uFill>
                <a:latin typeface="Arial"/>
                <a:ea typeface="Arial"/>
              </a:rPr>
              <a:t>Anhörung bis Entscheidung</a:t>
            </a:r>
            <a:r>
              <a:rPr lang="de-DE" sz="2600" b="0" strike="noStrike" spc="-1" dirty="0">
                <a:solidFill>
                  <a:srgbClr val="000000"/>
                </a:solidFill>
                <a:uFill>
                  <a:solidFill>
                    <a:srgbClr val="FFFFFF"/>
                  </a:solidFill>
                </a:uFill>
                <a:latin typeface="Arial"/>
                <a:ea typeface="Arial"/>
              </a:rPr>
              <a:t>: Ø 2,8 Monate:</a:t>
            </a:r>
            <a:endParaRPr lang="de-DE" sz="1800" b="0" strike="noStrike" spc="-1" dirty="0">
              <a:solidFill>
                <a:srgbClr val="000000"/>
              </a:solidFill>
              <a:uFill>
                <a:solidFill>
                  <a:srgbClr val="FFFFFF"/>
                </a:solidFill>
              </a:uFill>
              <a:latin typeface="Arial"/>
            </a:endParaRPr>
          </a:p>
          <a:p>
            <a:pPr>
              <a:lnSpc>
                <a:spcPct val="93000"/>
              </a:lnSpc>
            </a:pPr>
            <a:r>
              <a:rPr lang="de-DE" sz="2600" b="0" strike="noStrike" spc="-1" dirty="0">
                <a:solidFill>
                  <a:srgbClr val="000000"/>
                </a:solidFill>
                <a:uFill>
                  <a:solidFill>
                    <a:srgbClr val="FFFFFF"/>
                  </a:solidFill>
                </a:uFill>
                <a:latin typeface="Arial"/>
                <a:ea typeface="Arial"/>
              </a:rPr>
              <a:t>Russ. Föderation 12 Monate, Somalia 5 Monate, Syrien &lt;2 Monate</a:t>
            </a:r>
            <a:endParaRPr lang="de-DE" sz="1800" b="0" strike="noStrike" spc="-1" dirty="0">
              <a:solidFill>
                <a:srgbClr val="000000"/>
              </a:solidFill>
              <a:uFill>
                <a:solidFill>
                  <a:srgbClr val="FFFFFF"/>
                </a:solidFill>
              </a:uFill>
              <a:latin typeface="Arial"/>
            </a:endParaRPr>
          </a:p>
          <a:p>
            <a:pPr>
              <a:lnSpc>
                <a:spcPct val="93000"/>
              </a:lnSpc>
            </a:pPr>
            <a:endParaRPr lang="de-DE" sz="1800" b="0" strike="noStrike" spc="-1" dirty="0">
              <a:solidFill>
                <a:srgbClr val="000000"/>
              </a:solidFill>
              <a:uFill>
                <a:solidFill>
                  <a:srgbClr val="FFFFFF"/>
                </a:solidFill>
              </a:uFill>
              <a:latin typeface="Arial"/>
            </a:endParaRPr>
          </a:p>
          <a:p>
            <a:pPr>
              <a:lnSpc>
                <a:spcPct val="93000"/>
              </a:lnSpc>
            </a:pPr>
            <a:r>
              <a:rPr lang="de-DE" sz="2600" b="0" strike="noStrike" spc="-1" dirty="0">
                <a:solidFill>
                  <a:srgbClr val="000000"/>
                </a:solidFill>
                <a:uFill>
                  <a:solidFill>
                    <a:srgbClr val="FFFFFF"/>
                  </a:solidFill>
                </a:uFill>
                <a:latin typeface="Arial"/>
                <a:ea typeface="Arial"/>
              </a:rPr>
              <a:t>„bereinigte Schutzquote“ 2016: 71,4 %</a:t>
            </a:r>
            <a:endParaRPr lang="de-DE" sz="1800" b="0" strike="noStrike" spc="-1" dirty="0">
              <a:solidFill>
                <a:srgbClr val="000000"/>
              </a:solidFill>
              <a:uFill>
                <a:solidFill>
                  <a:srgbClr val="FFFFFF"/>
                </a:solidFill>
              </a:uFill>
              <a:latin typeface="Arial"/>
            </a:endParaRPr>
          </a:p>
          <a:p>
            <a:pPr>
              <a:lnSpc>
                <a:spcPct val="93000"/>
              </a:lnSpc>
            </a:pPr>
            <a:endParaRPr lang="de-DE" sz="1800" b="0" strike="noStrike" spc="-1" dirty="0">
              <a:solidFill>
                <a:srgbClr val="000000"/>
              </a:solidFill>
              <a:uFill>
                <a:solidFill>
                  <a:srgbClr val="FFFFFF"/>
                </a:solidFill>
              </a:uFill>
              <a:latin typeface="Arial"/>
            </a:endParaRPr>
          </a:p>
          <a:p>
            <a:pPr>
              <a:lnSpc>
                <a:spcPct val="93000"/>
              </a:lnSpc>
            </a:pPr>
            <a:endParaRPr lang="de-DE" sz="1800" b="0" strike="noStrike" spc="-1" dirty="0">
              <a:solidFill>
                <a:srgbClr val="000000"/>
              </a:solidFill>
              <a:uFill>
                <a:solidFill>
                  <a:srgbClr val="FFFFFF"/>
                </a:solidFill>
              </a:uFill>
              <a:latin typeface="Arial"/>
            </a:endParaRPr>
          </a:p>
        </p:txBody>
      </p:sp>
      <p:sp>
        <p:nvSpPr>
          <p:cNvPr id="219" name="CustomShape 3"/>
          <p:cNvSpPr/>
          <p:nvPr/>
        </p:nvSpPr>
        <p:spPr>
          <a:xfrm>
            <a:off x="0" y="6667920"/>
            <a:ext cx="8565120" cy="3625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r>
              <a:rPr lang="de-DE" sz="1400" b="0" strike="noStrike" spc="-1" dirty="0">
                <a:solidFill>
                  <a:srgbClr val="000000"/>
                </a:solidFill>
                <a:uFill>
                  <a:solidFill>
                    <a:srgbClr val="FFFFFF"/>
                  </a:solidFill>
                </a:uFill>
                <a:latin typeface="Arial"/>
                <a:ea typeface="DejaVu Sans"/>
              </a:rPr>
              <a:t>Quelle: Antwort der Bundesregierung auf Kleine Anfrage Februar 2017</a:t>
            </a:r>
            <a:endParaRPr lang="de-DE" sz="1800" b="0" strike="noStrike" spc="-1" dirty="0">
              <a:solidFill>
                <a:srgbClr val="000000"/>
              </a:solidFill>
              <a:uFill>
                <a:solidFill>
                  <a:srgbClr val="FFFFFF"/>
                </a:solidFill>
              </a:uFill>
              <a:latin typeface="Arial"/>
            </a:endParaRPr>
          </a:p>
        </p:txBody>
      </p:sp>
      <p:sp>
        <p:nvSpPr>
          <p:cNvPr id="220" name="CustomShape 4"/>
          <p:cNvSpPr/>
          <p:nvPr/>
        </p:nvSpPr>
        <p:spPr>
          <a:xfrm>
            <a:off x="8186040" y="7120800"/>
            <a:ext cx="1082160" cy="3999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lstStyle/>
          <a:p>
            <a:pPr>
              <a:lnSpc>
                <a:spcPct val="100000"/>
              </a:lnSpc>
            </a:pPr>
            <a:fld id="{F4CC581E-896E-4A6C-8292-31ACC05202D0}" type="slidenum">
              <a:rPr lang="de-DE" sz="1400" b="1" strike="noStrike" spc="-1">
                <a:solidFill>
                  <a:srgbClr val="FFFFFF"/>
                </a:solidFill>
                <a:uFill>
                  <a:solidFill>
                    <a:srgbClr val="FFFFFF"/>
                  </a:solidFill>
                </a:uFill>
                <a:latin typeface="Arial"/>
                <a:ea typeface="MS PGothic"/>
              </a:rPr>
              <a:t>48</a:t>
            </a:fld>
            <a:endParaRPr lang="de-DE" sz="1800" b="0" strike="noStrike" spc="-1">
              <a:solidFill>
                <a:srgbClr val="000000"/>
              </a:solidFill>
              <a:uFill>
                <a:solidFill>
                  <a:srgbClr val="FFFFFF"/>
                </a:solidFill>
              </a:uFill>
              <a:latin typeface="Arial"/>
            </a:endParaRPr>
          </a:p>
        </p:txBody>
      </p:sp>
    </p:spTree>
    <p:extLst>
      <p:ext uri="{BB962C8B-B14F-4D97-AF65-F5344CB8AC3E}">
        <p14:creationId xmlns:p14="http://schemas.microsoft.com/office/powerpoint/2010/main" val="4265972220"/>
      </p:ext>
    </p:extLst>
  </p:cSld>
  <p:clrMapOvr>
    <a:masterClrMapping/>
  </p:clrMapOvr>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 name="CustomShape 1"/>
          <p:cNvSpPr/>
          <p:nvPr/>
        </p:nvSpPr>
        <p:spPr>
          <a:xfrm>
            <a:off x="4320" y="301680"/>
            <a:ext cx="10073880" cy="1185480"/>
          </a:xfrm>
          <a:prstGeom prst="rect">
            <a:avLst/>
          </a:prstGeom>
          <a:solidFill>
            <a:srgbClr val="FAD9CD"/>
          </a:solidFill>
          <a:ln>
            <a:noFill/>
          </a:ln>
        </p:spPr>
        <p:style>
          <a:lnRef idx="0">
            <a:scrgbClr r="0" g="0" b="0"/>
          </a:lnRef>
          <a:fillRef idx="0">
            <a:scrgbClr r="0" g="0" b="0"/>
          </a:fillRef>
          <a:effectRef idx="0">
            <a:scrgbClr r="0" g="0" b="0"/>
          </a:effectRef>
          <a:fontRef idx="minor"/>
        </p:style>
        <p:txBody>
          <a:bodyPr lIns="0" tIns="38880" rIns="0" bIns="0" anchor="ctr"/>
          <a:lstStyle/>
          <a:p>
            <a:pPr algn="ctr">
              <a:lnSpc>
                <a:spcPct val="93000"/>
              </a:lnSpc>
            </a:pPr>
            <a:r>
              <a:rPr lang="de-DE" sz="4400" b="0" strike="noStrike" spc="-1">
                <a:solidFill>
                  <a:srgbClr val="DF6C5D"/>
                </a:solidFill>
                <a:uFill>
                  <a:solidFill>
                    <a:srgbClr val="FFFFFF"/>
                  </a:solidFill>
                </a:uFill>
                <a:latin typeface="Arial"/>
                <a:ea typeface="DejaVu Sans"/>
              </a:rPr>
              <a:t>Dublin-Verfahren</a:t>
            </a:r>
            <a:endParaRPr lang="de-DE" sz="1800" b="0" strike="noStrike" spc="-1">
              <a:solidFill>
                <a:srgbClr val="000000"/>
              </a:solidFill>
              <a:uFill>
                <a:solidFill>
                  <a:srgbClr val="FFFFFF"/>
                </a:solidFill>
              </a:uFill>
              <a:latin typeface="Arial"/>
            </a:endParaRPr>
          </a:p>
        </p:txBody>
      </p:sp>
      <p:sp>
        <p:nvSpPr>
          <p:cNvPr id="246" name="CustomShape 2"/>
          <p:cNvSpPr/>
          <p:nvPr/>
        </p:nvSpPr>
        <p:spPr>
          <a:xfrm>
            <a:off x="607860" y="1995660"/>
            <a:ext cx="8866800" cy="5325120"/>
          </a:xfrm>
          <a:prstGeom prst="rect">
            <a:avLst/>
          </a:prstGeom>
          <a:noFill/>
          <a:ln>
            <a:noFill/>
          </a:ln>
        </p:spPr>
        <p:style>
          <a:lnRef idx="0">
            <a:scrgbClr r="0" g="0" b="0"/>
          </a:lnRef>
          <a:fillRef idx="0">
            <a:scrgbClr r="0" g="0" b="0"/>
          </a:fillRef>
          <a:effectRef idx="0">
            <a:scrgbClr r="0" g="0" b="0"/>
          </a:effectRef>
          <a:fontRef idx="minor"/>
        </p:style>
        <p:txBody>
          <a:bodyPr lIns="0" tIns="28080" rIns="0" bIns="0"/>
          <a:lstStyle/>
          <a:p>
            <a:pPr marL="360">
              <a:lnSpc>
                <a:spcPct val="93000"/>
              </a:lnSpc>
              <a:buClr>
                <a:srgbClr val="000000"/>
              </a:buClr>
              <a:buSzPct val="45000"/>
            </a:pPr>
            <a:r>
              <a:rPr lang="de-DE" sz="2800" b="0" strike="noStrike" spc="-1" dirty="0">
                <a:solidFill>
                  <a:srgbClr val="000000"/>
                </a:solidFill>
                <a:uFill>
                  <a:solidFill>
                    <a:srgbClr val="FFFFFF"/>
                  </a:solidFill>
                </a:uFill>
                <a:latin typeface="Arial"/>
                <a:ea typeface="DejaVu Sans"/>
              </a:rPr>
              <a:t>Zuständig für Asylverfahren ist erstes EU-Einreiseland, daher ggf. Überstellung in ein anderes EU-Land. Das betrifft etwa 7,7% der Asylsuchenden.</a:t>
            </a:r>
          </a:p>
          <a:p>
            <a:pPr marL="360">
              <a:lnSpc>
                <a:spcPct val="93000"/>
              </a:lnSpc>
              <a:buClr>
                <a:srgbClr val="000000"/>
              </a:buClr>
              <a:buSzPct val="45000"/>
            </a:pPr>
            <a:endParaRPr lang="de-DE" sz="1800" b="0" strike="noStrike" spc="-1" dirty="0">
              <a:solidFill>
                <a:srgbClr val="000000"/>
              </a:solidFill>
              <a:uFill>
                <a:solidFill>
                  <a:srgbClr val="FFFFFF"/>
                </a:solidFill>
              </a:uFill>
              <a:latin typeface="Arial"/>
            </a:endParaRPr>
          </a:p>
          <a:p>
            <a:pPr marL="360">
              <a:lnSpc>
                <a:spcPct val="93000"/>
              </a:lnSpc>
              <a:buClr>
                <a:srgbClr val="000000"/>
              </a:buClr>
              <a:buSzPct val="45000"/>
            </a:pPr>
            <a:r>
              <a:rPr lang="de-DE" sz="2800" b="0" strike="noStrike" spc="-1" dirty="0">
                <a:solidFill>
                  <a:srgbClr val="000000"/>
                </a:solidFill>
                <a:uFill>
                  <a:solidFill>
                    <a:srgbClr val="FFFFFF"/>
                  </a:solidFill>
                </a:uFill>
                <a:latin typeface="Arial"/>
                <a:ea typeface="DejaVu Sans"/>
              </a:rPr>
              <a:t>Aber im Jahr 2016 wurden nur 7% der betroffenen Asylsuchenden in andere Dublin-Länder überstellt, da beispielsweise:</a:t>
            </a:r>
            <a:endParaRPr lang="de-DE" sz="1800" b="0" strike="noStrike" spc="-1" dirty="0">
              <a:solidFill>
                <a:srgbClr val="000000"/>
              </a:solidFill>
              <a:uFill>
                <a:solidFill>
                  <a:srgbClr val="FFFFFF"/>
                </a:solidFill>
              </a:uFill>
              <a:latin typeface="Arial"/>
            </a:endParaRPr>
          </a:p>
          <a:p>
            <a:pPr marL="648000" lvl="2" indent="-215640">
              <a:lnSpc>
                <a:spcPct val="100000"/>
              </a:lnSpc>
              <a:buClr>
                <a:srgbClr val="000000"/>
              </a:buClr>
              <a:buFont typeface="Wingdings" charset="2"/>
              <a:buChar char=""/>
            </a:pPr>
            <a:r>
              <a:rPr lang="de-DE" sz="2400" b="0" strike="noStrike" spc="-1" dirty="0">
                <a:solidFill>
                  <a:srgbClr val="000000"/>
                </a:solidFill>
                <a:uFill>
                  <a:solidFill>
                    <a:srgbClr val="FFFFFF"/>
                  </a:solidFill>
                </a:uFill>
                <a:latin typeface="Arial"/>
                <a:ea typeface="DejaVu Sans"/>
              </a:rPr>
              <a:t>in Griechenland keine geordnete Asylantragsstellung möglich ist</a:t>
            </a:r>
            <a:endParaRPr lang="de-DE" sz="1800" b="0" strike="noStrike" spc="-1" dirty="0">
              <a:solidFill>
                <a:srgbClr val="000000"/>
              </a:solidFill>
              <a:uFill>
                <a:solidFill>
                  <a:srgbClr val="FFFFFF"/>
                </a:solidFill>
              </a:uFill>
              <a:latin typeface="Arial"/>
            </a:endParaRPr>
          </a:p>
          <a:p>
            <a:pPr marL="648000" lvl="2" indent="-215640">
              <a:lnSpc>
                <a:spcPct val="100000"/>
              </a:lnSpc>
              <a:buClr>
                <a:srgbClr val="000000"/>
              </a:buClr>
              <a:buFont typeface="Wingdings" charset="2"/>
              <a:buChar char=""/>
            </a:pPr>
            <a:r>
              <a:rPr lang="de-DE" sz="2400" b="0" strike="noStrike" spc="-1" dirty="0">
                <a:solidFill>
                  <a:srgbClr val="000000"/>
                </a:solidFill>
                <a:uFill>
                  <a:solidFill>
                    <a:srgbClr val="FFFFFF"/>
                  </a:solidFill>
                </a:uFill>
                <a:latin typeface="Arial"/>
                <a:ea typeface="DejaVu Sans"/>
              </a:rPr>
              <a:t>in Italien viele Geflüchtete obdachlos sind und daher aktuell aus Deutschland keine Abschiebungen von Familien mit Kindern nach Italien stattfinden</a:t>
            </a:r>
            <a:endParaRPr lang="de-DE" sz="1800" b="0" strike="noStrike" spc="-1" dirty="0">
              <a:solidFill>
                <a:srgbClr val="000000"/>
              </a:solidFill>
              <a:uFill>
                <a:solidFill>
                  <a:srgbClr val="FFFFFF"/>
                </a:solidFill>
              </a:uFill>
              <a:latin typeface="Arial"/>
            </a:endParaRPr>
          </a:p>
          <a:p>
            <a:pPr marL="648000" lvl="2" indent="-215640">
              <a:lnSpc>
                <a:spcPct val="100000"/>
              </a:lnSpc>
              <a:buClr>
                <a:srgbClr val="000000"/>
              </a:buClr>
              <a:buFont typeface="Wingdings" charset="2"/>
              <a:buChar char=""/>
            </a:pPr>
            <a:r>
              <a:rPr lang="de-DE" sz="2400" b="0" strike="noStrike" spc="-1" dirty="0">
                <a:solidFill>
                  <a:srgbClr val="000000"/>
                </a:solidFill>
                <a:uFill>
                  <a:solidFill>
                    <a:srgbClr val="FFFFFF"/>
                  </a:solidFill>
                </a:uFill>
                <a:latin typeface="Arial"/>
                <a:ea typeface="DejaVu Sans"/>
              </a:rPr>
              <a:t>in Ungarn Geflüchtete regelmäßig inhaftiert werden </a:t>
            </a:r>
            <a:endParaRPr lang="de-DE" sz="1800" b="0" strike="noStrike" spc="-1" dirty="0">
              <a:solidFill>
                <a:srgbClr val="000000"/>
              </a:solidFill>
              <a:uFill>
                <a:solidFill>
                  <a:srgbClr val="FFFFFF"/>
                </a:solidFill>
              </a:uFill>
              <a:latin typeface="Arial"/>
            </a:endParaRPr>
          </a:p>
        </p:txBody>
      </p:sp>
      <p:sp>
        <p:nvSpPr>
          <p:cNvPr id="247" name="CustomShape 3"/>
          <p:cNvSpPr/>
          <p:nvPr/>
        </p:nvSpPr>
        <p:spPr>
          <a:xfrm>
            <a:off x="8186040" y="7120800"/>
            <a:ext cx="1082160" cy="3999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lstStyle/>
          <a:p>
            <a:pPr>
              <a:lnSpc>
                <a:spcPct val="100000"/>
              </a:lnSpc>
            </a:pPr>
            <a:fld id="{9D11E511-53EF-4AD3-841A-72B79DC66B59}" type="slidenum">
              <a:rPr lang="de-DE" sz="1400" b="1" strike="noStrike" spc="-1">
                <a:solidFill>
                  <a:srgbClr val="FFFFFF"/>
                </a:solidFill>
                <a:uFill>
                  <a:solidFill>
                    <a:srgbClr val="FFFFFF"/>
                  </a:solidFill>
                </a:uFill>
                <a:latin typeface="Arial"/>
                <a:ea typeface="MS PGothic"/>
              </a:rPr>
              <a:t>49</a:t>
            </a:fld>
            <a:endParaRPr lang="de-DE" sz="1800" b="0" strike="noStrike" spc="-1">
              <a:solidFill>
                <a:srgbClr val="000000"/>
              </a:solidFill>
              <a:uFill>
                <a:solidFill>
                  <a:srgbClr val="FFFFFF"/>
                </a:solidFill>
              </a:uFill>
              <a:latin typeface="Arial"/>
            </a:endParaRPr>
          </a:p>
        </p:txBody>
      </p:sp>
    </p:spTree>
    <p:extLst>
      <p:ext uri="{BB962C8B-B14F-4D97-AF65-F5344CB8AC3E}">
        <p14:creationId xmlns:p14="http://schemas.microsoft.com/office/powerpoint/2010/main" val="1900395813"/>
      </p:ext>
    </p:extLst>
  </p:cSld>
  <p:clrMapOvr>
    <a:masterClrMapping/>
  </p:clrMapOvr>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5" name="CustomShape 1"/>
          <p:cNvSpPr/>
          <p:nvPr/>
        </p:nvSpPr>
        <p:spPr>
          <a:xfrm>
            <a:off x="0" y="412200"/>
            <a:ext cx="10078200" cy="1185480"/>
          </a:xfrm>
          <a:prstGeom prst="rect">
            <a:avLst/>
          </a:prstGeom>
          <a:solidFill>
            <a:srgbClr val="FAD9CD"/>
          </a:solidFill>
          <a:ln>
            <a:noFill/>
          </a:ln>
        </p:spPr>
        <p:style>
          <a:lnRef idx="0">
            <a:scrgbClr r="0" g="0" b="0"/>
          </a:lnRef>
          <a:fillRef idx="0">
            <a:scrgbClr r="0" g="0" b="0"/>
          </a:fillRef>
          <a:effectRef idx="0">
            <a:scrgbClr r="0" g="0" b="0"/>
          </a:effectRef>
          <a:fontRef idx="minor"/>
        </p:style>
        <p:txBody>
          <a:bodyPr lIns="0" tIns="0" rIns="0" bIns="0" anchor="ctr"/>
          <a:lstStyle/>
          <a:p>
            <a:pPr algn="ctr">
              <a:lnSpc>
                <a:spcPct val="100000"/>
              </a:lnSpc>
            </a:pPr>
            <a:r>
              <a:rPr lang="de-DE" sz="4400" b="0" strike="noStrike" spc="-1">
                <a:solidFill>
                  <a:srgbClr val="DF6C5D"/>
                </a:solidFill>
                <a:uFill>
                  <a:solidFill>
                    <a:srgbClr val="FFFFFF"/>
                  </a:solidFill>
                </a:uFill>
                <a:latin typeface="Arial"/>
                <a:ea typeface="DejaVu Sans"/>
              </a:rPr>
              <a:t>Flucht nach Europa</a:t>
            </a:r>
            <a:endParaRPr lang="de-DE" sz="1800" b="0" strike="noStrike" spc="-1">
              <a:solidFill>
                <a:srgbClr val="000000"/>
              </a:solidFill>
              <a:uFill>
                <a:solidFill>
                  <a:srgbClr val="FFFFFF"/>
                </a:solidFill>
              </a:uFill>
              <a:latin typeface="Arial"/>
            </a:endParaRPr>
          </a:p>
        </p:txBody>
      </p:sp>
      <p:sp>
        <p:nvSpPr>
          <p:cNvPr id="106" name="CustomShape 2"/>
          <p:cNvSpPr/>
          <p:nvPr/>
        </p:nvSpPr>
        <p:spPr>
          <a:xfrm>
            <a:off x="843480" y="2126880"/>
            <a:ext cx="9142920" cy="5430240"/>
          </a:xfrm>
          <a:prstGeom prst="rect">
            <a:avLst/>
          </a:prstGeom>
          <a:noFill/>
          <a:ln>
            <a:noFill/>
          </a:ln>
        </p:spPr>
        <p:style>
          <a:lnRef idx="0">
            <a:scrgbClr r="0" g="0" b="0"/>
          </a:lnRef>
          <a:fillRef idx="0">
            <a:scrgbClr r="0" g="0" b="0"/>
          </a:fillRef>
          <a:effectRef idx="0">
            <a:scrgbClr r="0" g="0" b="0"/>
          </a:effectRef>
          <a:fontRef idx="minor"/>
        </p:style>
        <p:txBody>
          <a:bodyPr lIns="0" tIns="28080" rIns="0" bIns="0"/>
          <a:lstStyle/>
          <a:p>
            <a:pPr>
              <a:lnSpc>
                <a:spcPct val="93000"/>
              </a:lnSpc>
            </a:pPr>
            <a:endParaRPr lang="de-DE" sz="1800" b="0" strike="noStrike" spc="-1">
              <a:solidFill>
                <a:srgbClr val="000000"/>
              </a:solidFill>
              <a:uFill>
                <a:solidFill>
                  <a:srgbClr val="FFFFFF"/>
                </a:solidFill>
              </a:uFill>
              <a:latin typeface="Arial"/>
            </a:endParaRPr>
          </a:p>
          <a:p>
            <a:pPr>
              <a:lnSpc>
                <a:spcPct val="93000"/>
              </a:lnSpc>
            </a:pPr>
            <a:r>
              <a:rPr lang="de-DE" sz="3000" b="0" strike="noStrike" spc="-1">
                <a:solidFill>
                  <a:srgbClr val="000000"/>
                </a:solidFill>
                <a:uFill>
                  <a:solidFill>
                    <a:srgbClr val="FFFFFF"/>
                  </a:solidFill>
                </a:uFill>
                <a:latin typeface="Arial"/>
                <a:ea typeface="DejaVu Sans"/>
              </a:rPr>
              <a:t>Asylantragsstellung in deutschen Botschaften in den Herkunftsländern der Geflüchteten ist nicht möglich </a:t>
            </a:r>
            <a:endParaRPr lang="de-DE" sz="1800" b="0" strike="noStrike" spc="-1">
              <a:solidFill>
                <a:srgbClr val="000000"/>
              </a:solidFill>
              <a:uFill>
                <a:solidFill>
                  <a:srgbClr val="FFFFFF"/>
                </a:solidFill>
              </a:uFill>
              <a:latin typeface="Arial"/>
            </a:endParaRPr>
          </a:p>
          <a:p>
            <a:pPr>
              <a:lnSpc>
                <a:spcPct val="93000"/>
              </a:lnSpc>
            </a:pPr>
            <a:endParaRPr lang="de-DE" sz="1800" b="0" strike="noStrike" spc="-1">
              <a:solidFill>
                <a:srgbClr val="000000"/>
              </a:solidFill>
              <a:uFill>
                <a:solidFill>
                  <a:srgbClr val="FFFFFF"/>
                </a:solidFill>
              </a:uFill>
              <a:latin typeface="Arial"/>
            </a:endParaRPr>
          </a:p>
          <a:p>
            <a:pPr>
              <a:lnSpc>
                <a:spcPct val="93000"/>
              </a:lnSpc>
            </a:pPr>
            <a:r>
              <a:rPr lang="de-DE" sz="3000" b="0" strike="noStrike" spc="-1">
                <a:solidFill>
                  <a:srgbClr val="000000"/>
                </a:solidFill>
                <a:uFill>
                  <a:solidFill>
                    <a:srgbClr val="FFFFFF"/>
                  </a:solidFill>
                </a:uFill>
                <a:latin typeface="Arial"/>
                <a:ea typeface="DejaVu Sans"/>
              </a:rPr>
              <a:t>Den Visazweck „Asylantragstellung“ gibt es nicht.</a:t>
            </a:r>
            <a:endParaRPr lang="de-DE" sz="1800" b="0" strike="noStrike" spc="-1">
              <a:solidFill>
                <a:srgbClr val="000000"/>
              </a:solidFill>
              <a:uFill>
                <a:solidFill>
                  <a:srgbClr val="FFFFFF"/>
                </a:solidFill>
              </a:uFill>
              <a:latin typeface="Arial"/>
            </a:endParaRPr>
          </a:p>
          <a:p>
            <a:pPr>
              <a:lnSpc>
                <a:spcPct val="93000"/>
              </a:lnSpc>
            </a:pPr>
            <a:endParaRPr lang="de-DE" sz="1800" b="0" strike="noStrike" spc="-1">
              <a:solidFill>
                <a:srgbClr val="000000"/>
              </a:solidFill>
              <a:uFill>
                <a:solidFill>
                  <a:srgbClr val="FFFFFF"/>
                </a:solidFill>
              </a:uFill>
              <a:latin typeface="Arial"/>
            </a:endParaRPr>
          </a:p>
          <a:p>
            <a:pPr>
              <a:lnSpc>
                <a:spcPct val="93000"/>
              </a:lnSpc>
            </a:pPr>
            <a:r>
              <a:rPr lang="de-DE" sz="3000" b="1" strike="noStrike" spc="-1">
                <a:solidFill>
                  <a:srgbClr val="C00000"/>
                </a:solidFill>
                <a:uFill>
                  <a:solidFill>
                    <a:srgbClr val="FFFFFF"/>
                  </a:solidFill>
                </a:uFill>
                <a:latin typeface="Arial"/>
                <a:ea typeface="DejaVu Sans"/>
              </a:rPr>
              <a:t>Folge</a:t>
            </a:r>
            <a:r>
              <a:rPr lang="de-DE" sz="3000" b="0" strike="noStrike" spc="-1">
                <a:solidFill>
                  <a:srgbClr val="C00000"/>
                </a:solidFill>
                <a:uFill>
                  <a:solidFill>
                    <a:srgbClr val="FFFFFF"/>
                  </a:solidFill>
                </a:uFill>
                <a:latin typeface="Arial"/>
                <a:ea typeface="DejaVu Sans"/>
              </a:rPr>
              <a:t>:</a:t>
            </a:r>
            <a:r>
              <a:rPr lang="de-DE" sz="3000" b="0" strike="noStrike" spc="-1">
                <a:solidFill>
                  <a:srgbClr val="000000"/>
                </a:solidFill>
                <a:uFill>
                  <a:solidFill>
                    <a:srgbClr val="FFFFFF"/>
                  </a:solidFill>
                </a:uFill>
                <a:latin typeface="Arial"/>
                <a:ea typeface="DejaVu Sans"/>
              </a:rPr>
              <a:t> Flüchtlinge müssen illegal einreisen und sind auf Schlepper/Fluchthelfer angewiesen</a:t>
            </a:r>
            <a:endParaRPr lang="de-DE" sz="1800" b="0" strike="noStrike" spc="-1">
              <a:solidFill>
                <a:srgbClr val="000000"/>
              </a:solidFill>
              <a:uFill>
                <a:solidFill>
                  <a:srgbClr val="FFFFFF"/>
                </a:solidFill>
              </a:uFill>
              <a:latin typeface="Arial"/>
            </a:endParaRPr>
          </a:p>
          <a:p>
            <a:pPr>
              <a:lnSpc>
                <a:spcPct val="93000"/>
              </a:lnSpc>
            </a:pPr>
            <a:endParaRPr lang="de-DE" sz="1800" b="0" strike="noStrike" spc="-1">
              <a:solidFill>
                <a:srgbClr val="000000"/>
              </a:solidFill>
              <a:uFill>
                <a:solidFill>
                  <a:srgbClr val="FFFFFF"/>
                </a:solidFill>
              </a:uFill>
              <a:latin typeface="Arial"/>
            </a:endParaRPr>
          </a:p>
        </p:txBody>
      </p:sp>
      <p:pic>
        <p:nvPicPr>
          <p:cNvPr id="107" name="Bild 133"/>
          <p:cNvPicPr/>
          <p:nvPr/>
        </p:nvPicPr>
        <p:blipFill>
          <a:blip r:embed="rId3"/>
          <a:stretch/>
        </p:blipFill>
        <p:spPr>
          <a:xfrm>
            <a:off x="0" y="2261520"/>
            <a:ext cx="867240" cy="946800"/>
          </a:xfrm>
          <a:prstGeom prst="rect">
            <a:avLst/>
          </a:prstGeom>
          <a:ln>
            <a:noFill/>
          </a:ln>
        </p:spPr>
      </p:pic>
      <p:pic>
        <p:nvPicPr>
          <p:cNvPr id="108" name="Bild 134"/>
          <p:cNvPicPr/>
          <p:nvPr/>
        </p:nvPicPr>
        <p:blipFill>
          <a:blip r:embed="rId3"/>
          <a:stretch/>
        </p:blipFill>
        <p:spPr>
          <a:xfrm>
            <a:off x="0" y="3345120"/>
            <a:ext cx="871200" cy="925200"/>
          </a:xfrm>
          <a:prstGeom prst="rect">
            <a:avLst/>
          </a:prstGeom>
          <a:ln>
            <a:noFill/>
          </a:ln>
        </p:spPr>
      </p:pic>
      <p:sp>
        <p:nvSpPr>
          <p:cNvPr id="109" name="CustomShape 3"/>
          <p:cNvSpPr/>
          <p:nvPr/>
        </p:nvSpPr>
        <p:spPr>
          <a:xfrm>
            <a:off x="8186040" y="7120800"/>
            <a:ext cx="1082160" cy="3999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lstStyle/>
          <a:p>
            <a:pPr>
              <a:lnSpc>
                <a:spcPct val="100000"/>
              </a:lnSpc>
            </a:pPr>
            <a:fld id="{93D4A7D2-1C94-4189-981E-D8D0F9E684F6}" type="slidenum">
              <a:rPr lang="de-DE" sz="1400" b="1" strike="noStrike" spc="-1">
                <a:solidFill>
                  <a:srgbClr val="FFFFFF"/>
                </a:solidFill>
                <a:uFill>
                  <a:solidFill>
                    <a:srgbClr val="FFFFFF"/>
                  </a:solidFill>
                </a:uFill>
                <a:latin typeface="Arial"/>
                <a:ea typeface="MS PGothic"/>
              </a:rPr>
              <a:t>5</a:t>
            </a:fld>
            <a:endParaRPr lang="de-DE" sz="1800" b="0" strike="noStrike" spc="-1">
              <a:solidFill>
                <a:srgbClr val="000000"/>
              </a:solidFill>
              <a:uFill>
                <a:solidFill>
                  <a:srgbClr val="FFFFFF"/>
                </a:solidFill>
              </a:uFill>
              <a:latin typeface="Arial"/>
            </a:endParaRPr>
          </a:p>
        </p:txBody>
      </p:sp>
    </p:spTree>
  </p:cSld>
  <p:clrMapOvr>
    <a:masterClrMapping/>
  </p:clrMapOvr>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4" name="CustomShape 1"/>
          <p:cNvSpPr/>
          <p:nvPr/>
        </p:nvSpPr>
        <p:spPr>
          <a:xfrm>
            <a:off x="502920" y="301680"/>
            <a:ext cx="9068400" cy="1260000"/>
          </a:xfrm>
          <a:prstGeom prst="rect">
            <a:avLst/>
          </a:prstGeom>
          <a:noFill/>
          <a:ln>
            <a:noFill/>
          </a:ln>
        </p:spPr>
        <p:style>
          <a:lnRef idx="0">
            <a:scrgbClr r="0" g="0" b="0"/>
          </a:lnRef>
          <a:fillRef idx="0">
            <a:scrgbClr r="0" g="0" b="0"/>
          </a:fillRef>
          <a:effectRef idx="0">
            <a:scrgbClr r="0" g="0" b="0"/>
          </a:effectRef>
          <a:fontRef idx="minor"/>
        </p:style>
      </p:sp>
      <p:pic>
        <p:nvPicPr>
          <p:cNvPr id="295" name="Bild 276"/>
          <p:cNvPicPr/>
          <p:nvPr/>
        </p:nvPicPr>
        <p:blipFill>
          <a:blip r:embed="rId3"/>
          <a:stretch/>
        </p:blipFill>
        <p:spPr>
          <a:xfrm>
            <a:off x="79200" y="647640"/>
            <a:ext cx="10076760" cy="6382440"/>
          </a:xfrm>
          <a:prstGeom prst="rect">
            <a:avLst/>
          </a:prstGeom>
          <a:ln>
            <a:noFill/>
          </a:ln>
        </p:spPr>
      </p:pic>
      <p:sp>
        <p:nvSpPr>
          <p:cNvPr id="296" name="CustomShape 2"/>
          <p:cNvSpPr/>
          <p:nvPr/>
        </p:nvSpPr>
        <p:spPr>
          <a:xfrm>
            <a:off x="8186040" y="7120800"/>
            <a:ext cx="1082160" cy="3999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lstStyle/>
          <a:p>
            <a:pPr>
              <a:lnSpc>
                <a:spcPct val="100000"/>
              </a:lnSpc>
            </a:pPr>
            <a:fld id="{A8FCD1E4-0C15-464B-B93F-BC40B40B6B48}" type="slidenum">
              <a:rPr lang="de-DE" sz="1400" b="1" strike="noStrike" spc="-1">
                <a:solidFill>
                  <a:srgbClr val="FFFFFF"/>
                </a:solidFill>
                <a:uFill>
                  <a:solidFill>
                    <a:srgbClr val="FFFFFF"/>
                  </a:solidFill>
                </a:uFill>
                <a:latin typeface="Arial"/>
                <a:ea typeface="MS PGothic"/>
              </a:rPr>
              <a:t>50</a:t>
            </a:fld>
            <a:endParaRPr lang="de-DE" sz="1800" b="0" strike="noStrike" spc="-1">
              <a:solidFill>
                <a:srgbClr val="000000"/>
              </a:solidFill>
              <a:uFill>
                <a:solidFill>
                  <a:srgbClr val="FFFFFF"/>
                </a:solidFill>
              </a:uFill>
              <a:latin typeface="Arial"/>
            </a:endParaRPr>
          </a:p>
        </p:txBody>
      </p:sp>
    </p:spTree>
    <p:extLst>
      <p:ext uri="{BB962C8B-B14F-4D97-AF65-F5344CB8AC3E}">
        <p14:creationId xmlns:p14="http://schemas.microsoft.com/office/powerpoint/2010/main" val="3143059661"/>
      </p:ext>
    </p:extLst>
  </p:cSld>
  <p:clrMapOvr>
    <a:masterClrMapping/>
  </p:clrMapOvr>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82" name="CustomShape 1"/>
          <p:cNvSpPr/>
          <p:nvPr/>
        </p:nvSpPr>
        <p:spPr>
          <a:xfrm>
            <a:off x="4320" y="284040"/>
            <a:ext cx="10073880" cy="1185480"/>
          </a:xfrm>
          <a:prstGeom prst="rect">
            <a:avLst/>
          </a:prstGeom>
          <a:solidFill>
            <a:srgbClr val="FAD9CD"/>
          </a:solidFill>
          <a:ln>
            <a:noFill/>
          </a:ln>
        </p:spPr>
        <p:style>
          <a:lnRef idx="0">
            <a:scrgbClr r="0" g="0" b="0"/>
          </a:lnRef>
          <a:fillRef idx="0">
            <a:scrgbClr r="0" g="0" b="0"/>
          </a:fillRef>
          <a:effectRef idx="0">
            <a:scrgbClr r="0" g="0" b="0"/>
          </a:effectRef>
          <a:fontRef idx="minor"/>
        </p:style>
        <p:txBody>
          <a:bodyPr lIns="0" tIns="38880" rIns="0" bIns="0" anchor="ctr"/>
          <a:lstStyle/>
          <a:p>
            <a:pPr algn="ctr">
              <a:lnSpc>
                <a:spcPct val="93000"/>
              </a:lnSpc>
            </a:pPr>
            <a:r>
              <a:rPr lang="de-DE" sz="4400" b="0" strike="noStrike" spc="-1">
                <a:solidFill>
                  <a:srgbClr val="DF6C5D"/>
                </a:solidFill>
                <a:uFill>
                  <a:solidFill>
                    <a:srgbClr val="FFFFFF"/>
                  </a:solidFill>
                </a:uFill>
                <a:latin typeface="Arial"/>
                <a:ea typeface="DejaVu Sans"/>
              </a:rPr>
              <a:t>Asylverfahren</a:t>
            </a:r>
            <a:endParaRPr lang="de-DE" sz="1800" b="0" strike="noStrike" spc="-1">
              <a:solidFill>
                <a:srgbClr val="000000"/>
              </a:solidFill>
              <a:uFill>
                <a:solidFill>
                  <a:srgbClr val="FFFFFF"/>
                </a:solidFill>
              </a:uFill>
              <a:latin typeface="Arial"/>
            </a:endParaRPr>
          </a:p>
        </p:txBody>
      </p:sp>
      <p:sp>
        <p:nvSpPr>
          <p:cNvPr id="283" name="CustomShape 2"/>
          <p:cNvSpPr/>
          <p:nvPr/>
        </p:nvSpPr>
        <p:spPr>
          <a:xfrm>
            <a:off x="502920" y="2209680"/>
            <a:ext cx="8866800" cy="5469480"/>
          </a:xfrm>
          <a:prstGeom prst="rect">
            <a:avLst/>
          </a:prstGeom>
          <a:noFill/>
          <a:ln>
            <a:noFill/>
          </a:ln>
        </p:spPr>
        <p:style>
          <a:lnRef idx="0">
            <a:scrgbClr r="0" g="0" b="0"/>
          </a:lnRef>
          <a:fillRef idx="0">
            <a:scrgbClr r="0" g="0" b="0"/>
          </a:fillRef>
          <a:effectRef idx="0">
            <a:scrgbClr r="0" g="0" b="0"/>
          </a:effectRef>
          <a:fontRef idx="minor"/>
        </p:style>
        <p:txBody>
          <a:bodyPr lIns="0" tIns="28080" rIns="0" bIns="0"/>
          <a:lstStyle/>
          <a:p>
            <a:pPr>
              <a:lnSpc>
                <a:spcPct val="93000"/>
              </a:lnSpc>
            </a:pPr>
            <a:r>
              <a:rPr lang="de-DE" sz="2800" b="1" strike="noStrike" spc="-1" dirty="0">
                <a:solidFill>
                  <a:srgbClr val="000000"/>
                </a:solidFill>
                <a:uFill>
                  <a:solidFill>
                    <a:srgbClr val="FFFFFF"/>
                  </a:solidFill>
                </a:uFill>
                <a:latin typeface="Arial"/>
                <a:ea typeface="DejaVu Sans"/>
              </a:rPr>
              <a:t>Art. 16a GG: Anerkennung als Asylberechtigter</a:t>
            </a:r>
            <a:endParaRPr lang="de-DE" sz="1800" b="0" strike="noStrike" spc="-1" dirty="0">
              <a:solidFill>
                <a:srgbClr val="000000"/>
              </a:solidFill>
              <a:uFill>
                <a:solidFill>
                  <a:srgbClr val="FFFFFF"/>
                </a:solidFill>
              </a:uFill>
              <a:latin typeface="Arial"/>
            </a:endParaRPr>
          </a:p>
          <a:p>
            <a:pPr>
              <a:lnSpc>
                <a:spcPct val="93000"/>
              </a:lnSpc>
            </a:pPr>
            <a:r>
              <a:rPr lang="de-DE" sz="2800" b="0" strike="noStrike" spc="-1" dirty="0">
                <a:solidFill>
                  <a:srgbClr val="000000"/>
                </a:solidFill>
                <a:uFill>
                  <a:solidFill>
                    <a:srgbClr val="FFFFFF"/>
                  </a:solidFill>
                </a:uFill>
                <a:latin typeface="Arial"/>
                <a:ea typeface="DejaVu Sans"/>
              </a:rPr>
              <a:t>Einschränkung des Grundgesetzes seit 1993:</a:t>
            </a:r>
            <a:endParaRPr lang="de-DE" sz="1800" b="0" strike="noStrike" spc="-1" dirty="0">
              <a:solidFill>
                <a:srgbClr val="000000"/>
              </a:solidFill>
              <a:uFill>
                <a:solidFill>
                  <a:srgbClr val="FFFFFF"/>
                </a:solidFill>
              </a:uFill>
              <a:latin typeface="Arial"/>
            </a:endParaRPr>
          </a:p>
          <a:p>
            <a:pPr>
              <a:lnSpc>
                <a:spcPct val="93000"/>
              </a:lnSpc>
            </a:pPr>
            <a:endParaRPr lang="de-DE" sz="1800" b="0" strike="noStrike" spc="-1" dirty="0">
              <a:solidFill>
                <a:srgbClr val="000000"/>
              </a:solidFill>
              <a:uFill>
                <a:solidFill>
                  <a:srgbClr val="FFFFFF"/>
                </a:solidFill>
              </a:uFill>
              <a:latin typeface="Arial"/>
            </a:endParaRPr>
          </a:p>
          <a:p>
            <a:pPr marL="216000" indent="-215640">
              <a:lnSpc>
                <a:spcPct val="93000"/>
              </a:lnSpc>
              <a:buClr>
                <a:srgbClr val="000000"/>
              </a:buClr>
              <a:buSzPct val="45000"/>
              <a:buFont typeface="Arial"/>
              <a:buChar char="•"/>
            </a:pPr>
            <a:r>
              <a:rPr lang="de-DE" sz="2800" b="0" strike="noStrike" spc="-1" dirty="0">
                <a:solidFill>
                  <a:srgbClr val="000000"/>
                </a:solidFill>
                <a:uFill>
                  <a:solidFill>
                    <a:srgbClr val="FFFFFF"/>
                  </a:solidFill>
                </a:uFill>
                <a:latin typeface="Arial"/>
                <a:ea typeface="DejaVu Sans"/>
              </a:rPr>
              <a:t>keine Anerkennung bei Einreise über andere EU-Länder oder Drittstaaten, d.h.  Anerkennung nur bei Einreise mit Flugzeug</a:t>
            </a:r>
            <a:endParaRPr lang="de-DE" sz="1800" b="0" strike="noStrike" spc="-1" dirty="0">
              <a:solidFill>
                <a:srgbClr val="000000"/>
              </a:solidFill>
              <a:uFill>
                <a:solidFill>
                  <a:srgbClr val="FFFFFF"/>
                </a:solidFill>
              </a:uFill>
              <a:latin typeface="Arial"/>
            </a:endParaRPr>
          </a:p>
          <a:p>
            <a:pPr marL="216000" indent="-215640">
              <a:lnSpc>
                <a:spcPct val="93000"/>
              </a:lnSpc>
              <a:buClr>
                <a:srgbClr val="000000"/>
              </a:buClr>
              <a:buSzPct val="45000"/>
              <a:buFont typeface="Arial"/>
              <a:buChar char="•"/>
            </a:pPr>
            <a:r>
              <a:rPr lang="de-DE" sz="2800" b="0" strike="noStrike" spc="-1" dirty="0">
                <a:solidFill>
                  <a:srgbClr val="000000"/>
                </a:solidFill>
                <a:uFill>
                  <a:solidFill>
                    <a:srgbClr val="FFFFFF"/>
                  </a:solidFill>
                </a:uFill>
                <a:latin typeface="Arial"/>
                <a:ea typeface="DejaVu Sans"/>
              </a:rPr>
              <a:t>Staatliche politische Verfolgung, d.h. keine Anerkennung bei Bürgerkrieg/Krieg</a:t>
            </a:r>
            <a:endParaRPr lang="de-DE" sz="1800" b="0" strike="noStrike" spc="-1" dirty="0">
              <a:solidFill>
                <a:srgbClr val="000000"/>
              </a:solidFill>
              <a:uFill>
                <a:solidFill>
                  <a:srgbClr val="FFFFFF"/>
                </a:solidFill>
              </a:uFill>
              <a:latin typeface="Arial"/>
            </a:endParaRPr>
          </a:p>
          <a:p>
            <a:pPr>
              <a:lnSpc>
                <a:spcPct val="93000"/>
              </a:lnSpc>
            </a:pPr>
            <a:endParaRPr lang="de-DE" sz="1800" b="0" strike="noStrike" spc="-1" dirty="0">
              <a:solidFill>
                <a:srgbClr val="000000"/>
              </a:solidFill>
              <a:uFill>
                <a:solidFill>
                  <a:srgbClr val="FFFFFF"/>
                </a:solidFill>
              </a:uFill>
              <a:latin typeface="Arial"/>
            </a:endParaRPr>
          </a:p>
          <a:p>
            <a:pPr>
              <a:lnSpc>
                <a:spcPct val="93000"/>
              </a:lnSpc>
            </a:pPr>
            <a:r>
              <a:rPr lang="de-DE" sz="2800" b="1" strike="noStrike" spc="-1" dirty="0">
                <a:solidFill>
                  <a:srgbClr val="000000"/>
                </a:solidFill>
                <a:uFill>
                  <a:solidFill>
                    <a:srgbClr val="FFFFFF"/>
                  </a:solidFill>
                </a:uFill>
                <a:latin typeface="Arial"/>
                <a:ea typeface="DejaVu Sans"/>
              </a:rPr>
              <a:t>Anerkennungsquote</a:t>
            </a:r>
            <a:r>
              <a:rPr lang="de-DE" sz="2800" b="0" strike="noStrike" spc="-1" dirty="0">
                <a:solidFill>
                  <a:srgbClr val="000000"/>
                </a:solidFill>
                <a:uFill>
                  <a:solidFill>
                    <a:srgbClr val="FFFFFF"/>
                  </a:solidFill>
                </a:uFill>
                <a:latin typeface="Arial"/>
                <a:ea typeface="DejaVu Sans"/>
              </a:rPr>
              <a:t> seit 2002 unter 2 % (2016: 0,3 %)</a:t>
            </a:r>
            <a:endParaRPr lang="de-DE" sz="1800" b="0" strike="noStrike" spc="-1" dirty="0">
              <a:solidFill>
                <a:srgbClr val="000000"/>
              </a:solidFill>
              <a:uFill>
                <a:solidFill>
                  <a:srgbClr val="FFFFFF"/>
                </a:solidFill>
              </a:uFill>
              <a:latin typeface="Arial"/>
            </a:endParaRPr>
          </a:p>
          <a:p>
            <a:pPr>
              <a:lnSpc>
                <a:spcPct val="93000"/>
              </a:lnSpc>
            </a:pPr>
            <a:endParaRPr lang="de-DE" sz="1800" b="0" strike="noStrike" spc="-1" dirty="0">
              <a:solidFill>
                <a:srgbClr val="000000"/>
              </a:solidFill>
              <a:uFill>
                <a:solidFill>
                  <a:srgbClr val="FFFFFF"/>
                </a:solidFill>
              </a:uFill>
              <a:latin typeface="Arial"/>
            </a:endParaRPr>
          </a:p>
          <a:p>
            <a:pPr>
              <a:lnSpc>
                <a:spcPct val="93000"/>
              </a:lnSpc>
            </a:pPr>
            <a:r>
              <a:rPr lang="de-DE" sz="2800" b="0" strike="noStrike" spc="-1" dirty="0">
                <a:solidFill>
                  <a:srgbClr val="000000"/>
                </a:solidFill>
                <a:uFill>
                  <a:solidFill>
                    <a:srgbClr val="FFFFFF"/>
                  </a:solidFill>
                </a:uFill>
                <a:latin typeface="Arial"/>
                <a:ea typeface="DejaVu Sans"/>
              </a:rPr>
              <a:t>→ Aufenthaltserlaubnis § 25 Abs. 1 </a:t>
            </a:r>
            <a:r>
              <a:rPr lang="de-DE" sz="2800" b="0" strike="noStrike" spc="-1" dirty="0" err="1">
                <a:solidFill>
                  <a:srgbClr val="000000"/>
                </a:solidFill>
                <a:uFill>
                  <a:solidFill>
                    <a:srgbClr val="FFFFFF"/>
                  </a:solidFill>
                </a:uFill>
                <a:latin typeface="Arial"/>
                <a:ea typeface="DejaVu Sans"/>
              </a:rPr>
              <a:t>AufenthG</a:t>
            </a:r>
            <a:endParaRPr lang="de-DE" sz="1800" b="0" strike="noStrike" spc="-1" dirty="0">
              <a:solidFill>
                <a:srgbClr val="000000"/>
              </a:solidFill>
              <a:uFill>
                <a:solidFill>
                  <a:srgbClr val="FFFFFF"/>
                </a:solidFill>
              </a:uFill>
              <a:latin typeface="Arial"/>
            </a:endParaRPr>
          </a:p>
          <a:p>
            <a:pPr>
              <a:lnSpc>
                <a:spcPct val="93000"/>
              </a:lnSpc>
            </a:pPr>
            <a:endParaRPr lang="de-DE" sz="1800" b="0" strike="noStrike" spc="-1" dirty="0">
              <a:solidFill>
                <a:srgbClr val="000000"/>
              </a:solidFill>
              <a:uFill>
                <a:solidFill>
                  <a:srgbClr val="FFFFFF"/>
                </a:solidFill>
              </a:uFill>
              <a:latin typeface="Arial"/>
            </a:endParaRPr>
          </a:p>
        </p:txBody>
      </p:sp>
      <p:sp>
        <p:nvSpPr>
          <p:cNvPr id="284" name="CustomShape 3"/>
          <p:cNvSpPr/>
          <p:nvPr/>
        </p:nvSpPr>
        <p:spPr>
          <a:xfrm>
            <a:off x="8186040" y="7120800"/>
            <a:ext cx="1082160" cy="3999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lstStyle/>
          <a:p>
            <a:pPr>
              <a:lnSpc>
                <a:spcPct val="100000"/>
              </a:lnSpc>
            </a:pPr>
            <a:fld id="{A53975C0-A501-4F2D-AD6C-FF2B730E5728}" type="slidenum">
              <a:rPr lang="de-DE" sz="1400" b="1" strike="noStrike" spc="-1">
                <a:solidFill>
                  <a:srgbClr val="FFFFFF"/>
                </a:solidFill>
                <a:uFill>
                  <a:solidFill>
                    <a:srgbClr val="FFFFFF"/>
                  </a:solidFill>
                </a:uFill>
                <a:latin typeface="Arial"/>
                <a:ea typeface="MS PGothic"/>
              </a:rPr>
              <a:t>51</a:t>
            </a:fld>
            <a:endParaRPr lang="de-DE" sz="1800" b="0" strike="noStrike" spc="-1">
              <a:solidFill>
                <a:srgbClr val="000000"/>
              </a:solidFill>
              <a:uFill>
                <a:solidFill>
                  <a:srgbClr val="FFFFFF"/>
                </a:solidFill>
              </a:uFill>
              <a:latin typeface="Arial"/>
            </a:endParaRPr>
          </a:p>
        </p:txBody>
      </p:sp>
    </p:spTree>
  </p:cSld>
  <p:clrMapOvr>
    <a:masterClrMapping/>
  </p:clrMapOvr>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52.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85" name="CustomShape 1"/>
          <p:cNvSpPr/>
          <p:nvPr/>
        </p:nvSpPr>
        <p:spPr>
          <a:xfrm>
            <a:off x="501480" y="2087640"/>
            <a:ext cx="9069840" cy="5469480"/>
          </a:xfrm>
          <a:prstGeom prst="rect">
            <a:avLst/>
          </a:prstGeom>
          <a:noFill/>
          <a:ln>
            <a:noFill/>
          </a:ln>
        </p:spPr>
        <p:style>
          <a:lnRef idx="0">
            <a:scrgbClr r="0" g="0" b="0"/>
          </a:lnRef>
          <a:fillRef idx="0">
            <a:scrgbClr r="0" g="0" b="0"/>
          </a:fillRef>
          <a:effectRef idx="0">
            <a:scrgbClr r="0" g="0" b="0"/>
          </a:effectRef>
          <a:fontRef idx="minor"/>
        </p:style>
        <p:txBody>
          <a:bodyPr lIns="0" tIns="28080" rIns="0" bIns="0"/>
          <a:lstStyle/>
          <a:p>
            <a:pPr>
              <a:lnSpc>
                <a:spcPct val="93000"/>
              </a:lnSpc>
            </a:pPr>
            <a:r>
              <a:rPr lang="de-DE" sz="2800" b="1" strike="noStrike" spc="-1" dirty="0">
                <a:solidFill>
                  <a:srgbClr val="000000"/>
                </a:solidFill>
                <a:uFill>
                  <a:solidFill>
                    <a:srgbClr val="FFFFFF"/>
                  </a:solidFill>
                </a:uFill>
                <a:latin typeface="Arial"/>
                <a:ea typeface="DejaVu Sans"/>
              </a:rPr>
              <a:t>§3 </a:t>
            </a:r>
            <a:r>
              <a:rPr lang="de-DE" sz="2800" b="1" strike="noStrike" spc="-1" dirty="0" err="1">
                <a:solidFill>
                  <a:srgbClr val="000000"/>
                </a:solidFill>
                <a:uFill>
                  <a:solidFill>
                    <a:srgbClr val="FFFFFF"/>
                  </a:solidFill>
                </a:uFill>
                <a:latin typeface="Arial"/>
                <a:ea typeface="DejaVu Sans"/>
              </a:rPr>
              <a:t>AsylG</a:t>
            </a:r>
            <a:r>
              <a:rPr lang="de-DE" sz="2800" b="1" strike="noStrike" spc="-1" dirty="0">
                <a:solidFill>
                  <a:srgbClr val="000000"/>
                </a:solidFill>
                <a:uFill>
                  <a:solidFill>
                    <a:srgbClr val="FFFFFF"/>
                  </a:solidFill>
                </a:uFill>
                <a:latin typeface="Arial"/>
                <a:ea typeface="DejaVu Sans"/>
              </a:rPr>
              <a:t>: Zuerkennung der Flüchtlingseigenschaft (GFK - Genfer Flüchtlingskonvention)</a:t>
            </a:r>
            <a:endParaRPr lang="de-DE" sz="1800" b="0" strike="noStrike" spc="-1" dirty="0">
              <a:solidFill>
                <a:srgbClr val="000000"/>
              </a:solidFill>
              <a:uFill>
                <a:solidFill>
                  <a:srgbClr val="FFFFFF"/>
                </a:solidFill>
              </a:uFill>
              <a:latin typeface="Arial"/>
            </a:endParaRPr>
          </a:p>
          <a:p>
            <a:pPr marL="216000" indent="-215640">
              <a:lnSpc>
                <a:spcPct val="93000"/>
              </a:lnSpc>
              <a:buClr>
                <a:srgbClr val="000000"/>
              </a:buClr>
              <a:buSzPct val="45000"/>
              <a:buFont typeface="Arial"/>
              <a:buChar char="•"/>
            </a:pPr>
            <a:r>
              <a:rPr lang="de-DE" sz="2800" b="0" strike="noStrike" spc="-1" dirty="0">
                <a:solidFill>
                  <a:srgbClr val="000000"/>
                </a:solidFill>
                <a:uFill>
                  <a:solidFill>
                    <a:srgbClr val="FFFFFF"/>
                  </a:solidFill>
                </a:uFill>
                <a:latin typeface="Arial"/>
                <a:ea typeface="DejaVu Sans"/>
              </a:rPr>
              <a:t>auch bei Einreise über Drittstaaten</a:t>
            </a:r>
            <a:endParaRPr lang="de-DE" sz="1800" b="0" strike="noStrike" spc="-1" dirty="0">
              <a:solidFill>
                <a:srgbClr val="000000"/>
              </a:solidFill>
              <a:uFill>
                <a:solidFill>
                  <a:srgbClr val="FFFFFF"/>
                </a:solidFill>
              </a:uFill>
              <a:latin typeface="Arial"/>
            </a:endParaRPr>
          </a:p>
          <a:p>
            <a:pPr marL="216000" indent="-215640">
              <a:lnSpc>
                <a:spcPct val="93000"/>
              </a:lnSpc>
              <a:buClr>
                <a:srgbClr val="000000"/>
              </a:buClr>
              <a:buSzPct val="45000"/>
              <a:buFont typeface="Arial"/>
              <a:buChar char="•"/>
            </a:pPr>
            <a:r>
              <a:rPr lang="de-DE" sz="2800" b="0" strike="noStrike" spc="-1" dirty="0">
                <a:solidFill>
                  <a:srgbClr val="000000"/>
                </a:solidFill>
                <a:uFill>
                  <a:solidFill>
                    <a:srgbClr val="FFFFFF"/>
                  </a:solidFill>
                </a:uFill>
                <a:latin typeface="Arial"/>
                <a:ea typeface="DejaVu Sans"/>
              </a:rPr>
              <a:t>auch bei Verfolgung durch nicht-staatliche Akteure, wenn staatlicher Schutz nicht möglich</a:t>
            </a:r>
            <a:endParaRPr lang="de-DE" sz="1800" b="0" strike="noStrike" spc="-1" dirty="0">
              <a:solidFill>
                <a:srgbClr val="000000"/>
              </a:solidFill>
              <a:uFill>
                <a:solidFill>
                  <a:srgbClr val="FFFFFF"/>
                </a:solidFill>
              </a:uFill>
              <a:latin typeface="Arial"/>
            </a:endParaRPr>
          </a:p>
          <a:p>
            <a:pPr>
              <a:lnSpc>
                <a:spcPct val="93000"/>
              </a:lnSpc>
            </a:pPr>
            <a:endParaRPr lang="de-DE" sz="1800" b="0" strike="noStrike" spc="-1" dirty="0">
              <a:solidFill>
                <a:srgbClr val="000000"/>
              </a:solidFill>
              <a:uFill>
                <a:solidFill>
                  <a:srgbClr val="FFFFFF"/>
                </a:solidFill>
              </a:uFill>
              <a:latin typeface="Arial"/>
            </a:endParaRPr>
          </a:p>
          <a:p>
            <a:pPr>
              <a:lnSpc>
                <a:spcPct val="93000"/>
              </a:lnSpc>
            </a:pPr>
            <a:r>
              <a:rPr lang="de-DE" sz="2800" b="1" strike="noStrike" spc="-1" dirty="0">
                <a:solidFill>
                  <a:srgbClr val="000000"/>
                </a:solidFill>
                <a:uFill>
                  <a:solidFill>
                    <a:srgbClr val="FFFFFF"/>
                  </a:solidFill>
                </a:uFill>
                <a:latin typeface="Arial"/>
                <a:ea typeface="DejaVu Sans"/>
              </a:rPr>
              <a:t>Anerkennungsquote 2016: 36,5%</a:t>
            </a:r>
            <a:endParaRPr lang="de-DE" sz="1800" b="0" strike="noStrike" spc="-1" dirty="0">
              <a:solidFill>
                <a:srgbClr val="000000"/>
              </a:solidFill>
              <a:uFill>
                <a:solidFill>
                  <a:srgbClr val="FFFFFF"/>
                </a:solidFill>
              </a:uFill>
              <a:latin typeface="Arial"/>
            </a:endParaRPr>
          </a:p>
          <a:p>
            <a:pPr>
              <a:lnSpc>
                <a:spcPct val="93000"/>
              </a:lnSpc>
            </a:pPr>
            <a:endParaRPr lang="de-DE" sz="1800" b="0" strike="noStrike" spc="-1" dirty="0">
              <a:solidFill>
                <a:srgbClr val="000000"/>
              </a:solidFill>
              <a:uFill>
                <a:solidFill>
                  <a:srgbClr val="FFFFFF"/>
                </a:solidFill>
              </a:uFill>
              <a:latin typeface="Arial"/>
            </a:endParaRPr>
          </a:p>
          <a:p>
            <a:pPr>
              <a:lnSpc>
                <a:spcPct val="93000"/>
              </a:lnSpc>
            </a:pPr>
            <a:r>
              <a:rPr lang="de-DE" sz="2800" b="0" strike="noStrike" spc="-1" dirty="0">
                <a:solidFill>
                  <a:srgbClr val="000000"/>
                </a:solidFill>
                <a:uFill>
                  <a:solidFill>
                    <a:srgbClr val="FFFFFF"/>
                  </a:solidFill>
                </a:uFill>
                <a:latin typeface="Arial"/>
                <a:ea typeface="DejaVu Sans"/>
              </a:rPr>
              <a:t>→ </a:t>
            </a:r>
            <a:r>
              <a:rPr lang="de-DE" sz="2800" b="1" strike="noStrike" spc="-1" dirty="0">
                <a:solidFill>
                  <a:srgbClr val="000000"/>
                </a:solidFill>
                <a:uFill>
                  <a:solidFill>
                    <a:srgbClr val="FFFFFF"/>
                  </a:solidFill>
                </a:uFill>
                <a:latin typeface="Arial"/>
                <a:ea typeface="DejaVu Sans"/>
              </a:rPr>
              <a:t>Aufenthaltserlaubnis § 25 Abs. 2 S. 1, Alternative 1 </a:t>
            </a:r>
            <a:r>
              <a:rPr lang="de-DE" sz="2800" b="1" strike="noStrike" spc="-1" dirty="0" err="1">
                <a:solidFill>
                  <a:srgbClr val="000000"/>
                </a:solidFill>
                <a:uFill>
                  <a:solidFill>
                    <a:srgbClr val="FFFFFF"/>
                  </a:solidFill>
                </a:uFill>
                <a:latin typeface="Arial"/>
                <a:ea typeface="DejaVu Sans"/>
              </a:rPr>
              <a:t>AufenthG</a:t>
            </a:r>
            <a:endParaRPr lang="de-DE" sz="1800" b="1" strike="noStrike" spc="-1" dirty="0">
              <a:solidFill>
                <a:srgbClr val="000000"/>
              </a:solidFill>
              <a:uFill>
                <a:solidFill>
                  <a:srgbClr val="FFFFFF"/>
                </a:solidFill>
              </a:uFill>
              <a:latin typeface="Arial"/>
            </a:endParaRPr>
          </a:p>
          <a:p>
            <a:pPr>
              <a:lnSpc>
                <a:spcPct val="93000"/>
              </a:lnSpc>
            </a:pPr>
            <a:endParaRPr lang="de-DE" sz="1800" b="0" strike="noStrike" spc="-1" dirty="0">
              <a:solidFill>
                <a:srgbClr val="000000"/>
              </a:solidFill>
              <a:uFill>
                <a:solidFill>
                  <a:srgbClr val="FFFFFF"/>
                </a:solidFill>
              </a:uFill>
              <a:latin typeface="Arial"/>
            </a:endParaRPr>
          </a:p>
        </p:txBody>
      </p:sp>
      <p:sp>
        <p:nvSpPr>
          <p:cNvPr id="286" name="CustomShape 2"/>
          <p:cNvSpPr/>
          <p:nvPr/>
        </p:nvSpPr>
        <p:spPr>
          <a:xfrm>
            <a:off x="4320" y="405360"/>
            <a:ext cx="10073880" cy="1185480"/>
          </a:xfrm>
          <a:prstGeom prst="rect">
            <a:avLst/>
          </a:prstGeom>
          <a:solidFill>
            <a:srgbClr val="FAD9CD"/>
          </a:solidFill>
          <a:ln>
            <a:noFill/>
          </a:ln>
        </p:spPr>
        <p:style>
          <a:lnRef idx="0">
            <a:scrgbClr r="0" g="0" b="0"/>
          </a:lnRef>
          <a:fillRef idx="0">
            <a:scrgbClr r="0" g="0" b="0"/>
          </a:fillRef>
          <a:effectRef idx="0">
            <a:scrgbClr r="0" g="0" b="0"/>
          </a:effectRef>
          <a:fontRef idx="minor"/>
        </p:style>
        <p:txBody>
          <a:bodyPr lIns="0" tIns="38880" rIns="0" bIns="0" anchor="ctr"/>
          <a:lstStyle/>
          <a:p>
            <a:pPr algn="ctr">
              <a:lnSpc>
                <a:spcPct val="93000"/>
              </a:lnSpc>
            </a:pPr>
            <a:r>
              <a:rPr lang="de-DE" sz="4400" b="0" strike="noStrike" spc="-1">
                <a:solidFill>
                  <a:srgbClr val="DF6C5D"/>
                </a:solidFill>
                <a:uFill>
                  <a:solidFill>
                    <a:srgbClr val="FFFFFF"/>
                  </a:solidFill>
                </a:uFill>
                <a:latin typeface="Arial"/>
                <a:ea typeface="DejaVu Sans"/>
              </a:rPr>
              <a:t>Asylverfahren</a:t>
            </a:r>
            <a:endParaRPr lang="de-DE" sz="1800" b="0" strike="noStrike" spc="-1">
              <a:solidFill>
                <a:srgbClr val="000000"/>
              </a:solidFill>
              <a:uFill>
                <a:solidFill>
                  <a:srgbClr val="FFFFFF"/>
                </a:solidFill>
              </a:uFill>
              <a:latin typeface="Arial"/>
            </a:endParaRPr>
          </a:p>
        </p:txBody>
      </p:sp>
      <p:sp>
        <p:nvSpPr>
          <p:cNvPr id="287" name="CustomShape 3"/>
          <p:cNvSpPr/>
          <p:nvPr/>
        </p:nvSpPr>
        <p:spPr>
          <a:xfrm>
            <a:off x="8186040" y="7120800"/>
            <a:ext cx="1082160" cy="3999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lstStyle/>
          <a:p>
            <a:pPr>
              <a:lnSpc>
                <a:spcPct val="100000"/>
              </a:lnSpc>
            </a:pPr>
            <a:fld id="{B922BC88-D2A6-477B-8F79-53C5B6BDACB2}" type="slidenum">
              <a:rPr lang="de-DE" sz="1400" b="1" strike="noStrike" spc="-1">
                <a:solidFill>
                  <a:srgbClr val="FFFFFF"/>
                </a:solidFill>
                <a:uFill>
                  <a:solidFill>
                    <a:srgbClr val="FFFFFF"/>
                  </a:solidFill>
                </a:uFill>
                <a:latin typeface="Arial"/>
                <a:ea typeface="MS PGothic"/>
              </a:rPr>
              <a:t>52</a:t>
            </a:fld>
            <a:endParaRPr lang="de-DE" sz="1800" b="0" strike="noStrike" spc="-1">
              <a:solidFill>
                <a:srgbClr val="000000"/>
              </a:solidFill>
              <a:uFill>
                <a:solidFill>
                  <a:srgbClr val="FFFFFF"/>
                </a:solidFill>
              </a:uFill>
              <a:latin typeface="Arial"/>
            </a:endParaRPr>
          </a:p>
        </p:txBody>
      </p:sp>
    </p:spTree>
  </p:cSld>
  <p:clrMapOvr>
    <a:masterClrMapping/>
  </p:clrMapOvr>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53.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98" name="CustomShape 1"/>
          <p:cNvSpPr/>
          <p:nvPr/>
        </p:nvSpPr>
        <p:spPr>
          <a:xfrm>
            <a:off x="4320" y="426240"/>
            <a:ext cx="10073880" cy="1185480"/>
          </a:xfrm>
          <a:prstGeom prst="rect">
            <a:avLst/>
          </a:prstGeom>
          <a:solidFill>
            <a:srgbClr val="FAD9CD"/>
          </a:solidFill>
          <a:ln>
            <a:noFill/>
          </a:ln>
        </p:spPr>
        <p:style>
          <a:lnRef idx="0">
            <a:scrgbClr r="0" g="0" b="0"/>
          </a:lnRef>
          <a:fillRef idx="0">
            <a:scrgbClr r="0" g="0" b="0"/>
          </a:fillRef>
          <a:effectRef idx="0">
            <a:scrgbClr r="0" g="0" b="0"/>
          </a:effectRef>
          <a:fontRef idx="minor"/>
        </p:style>
        <p:txBody>
          <a:bodyPr lIns="0" tIns="38880" rIns="0" bIns="0" anchor="ctr"/>
          <a:lstStyle/>
          <a:p>
            <a:pPr algn="ctr">
              <a:lnSpc>
                <a:spcPct val="93000"/>
              </a:lnSpc>
            </a:pPr>
            <a:r>
              <a:rPr lang="de-DE" sz="4400" b="0" strike="noStrike" spc="-1" dirty="0">
                <a:solidFill>
                  <a:srgbClr val="DF6C5D"/>
                </a:solidFill>
                <a:uFill>
                  <a:solidFill>
                    <a:srgbClr val="FFFFFF"/>
                  </a:solidFill>
                </a:uFill>
                <a:latin typeface="Arial"/>
                <a:ea typeface="DejaVu Sans"/>
              </a:rPr>
              <a:t>Rechte bei Anerkennung </a:t>
            </a:r>
            <a:endParaRPr lang="de-DE" sz="1800" b="0" strike="noStrike" spc="-1" dirty="0">
              <a:solidFill>
                <a:srgbClr val="000000"/>
              </a:solidFill>
              <a:uFill>
                <a:solidFill>
                  <a:srgbClr val="FFFFFF"/>
                </a:solidFill>
              </a:uFill>
              <a:latin typeface="Arial"/>
            </a:endParaRPr>
          </a:p>
        </p:txBody>
      </p:sp>
      <p:sp>
        <p:nvSpPr>
          <p:cNvPr id="299" name="CustomShape 2"/>
          <p:cNvSpPr/>
          <p:nvPr/>
        </p:nvSpPr>
        <p:spPr>
          <a:xfrm>
            <a:off x="152401" y="1917178"/>
            <a:ext cx="6456217" cy="4964760"/>
          </a:xfrm>
          <a:prstGeom prst="rect">
            <a:avLst/>
          </a:prstGeom>
          <a:noFill/>
          <a:ln>
            <a:noFill/>
          </a:ln>
        </p:spPr>
        <p:style>
          <a:lnRef idx="0">
            <a:scrgbClr r="0" g="0" b="0"/>
          </a:lnRef>
          <a:fillRef idx="0">
            <a:scrgbClr r="0" g="0" b="0"/>
          </a:fillRef>
          <a:effectRef idx="0">
            <a:scrgbClr r="0" g="0" b="0"/>
          </a:effectRef>
          <a:fontRef idx="minor"/>
        </p:style>
        <p:txBody>
          <a:bodyPr lIns="0" tIns="28080" rIns="0" bIns="0"/>
          <a:lstStyle/>
          <a:p>
            <a:pPr marL="360">
              <a:buClr>
                <a:srgbClr val="000000"/>
              </a:buClr>
            </a:pPr>
            <a:r>
              <a:rPr lang="de-DE" sz="2800" b="1" strike="noStrike" spc="-1" dirty="0">
                <a:uFill>
                  <a:solidFill>
                    <a:srgbClr val="FFFFFF"/>
                  </a:solidFill>
                </a:uFill>
                <a:latin typeface="Arial"/>
                <a:ea typeface="DejaVu Sans"/>
              </a:rPr>
              <a:t>Anerkennung nach Art. 16a GG oder </a:t>
            </a:r>
            <a:r>
              <a:rPr lang="de-DE" sz="2800" b="1" spc="-1" dirty="0">
                <a:solidFill>
                  <a:srgbClr val="000000"/>
                </a:solidFill>
                <a:uFill>
                  <a:solidFill>
                    <a:srgbClr val="FFFFFF"/>
                  </a:solidFill>
                </a:uFill>
              </a:rPr>
              <a:t>§3 </a:t>
            </a:r>
            <a:r>
              <a:rPr lang="de-DE" sz="2800" b="1" spc="-1" dirty="0" err="1">
                <a:solidFill>
                  <a:srgbClr val="000000"/>
                </a:solidFill>
                <a:uFill>
                  <a:solidFill>
                    <a:srgbClr val="FFFFFF"/>
                  </a:solidFill>
                </a:uFill>
              </a:rPr>
              <a:t>AsylG</a:t>
            </a:r>
            <a:r>
              <a:rPr lang="de-DE" sz="2800" b="1" spc="-1" dirty="0">
                <a:solidFill>
                  <a:srgbClr val="000000"/>
                </a:solidFill>
                <a:uFill>
                  <a:solidFill>
                    <a:srgbClr val="FFFFFF"/>
                  </a:solidFill>
                </a:uFill>
              </a:rPr>
              <a:t> (GFK)</a:t>
            </a:r>
          </a:p>
          <a:p>
            <a:pPr marL="360">
              <a:buClr>
                <a:srgbClr val="000000"/>
              </a:buClr>
            </a:pPr>
            <a:endParaRPr lang="de-DE" sz="2400" b="1" spc="-1" dirty="0">
              <a:solidFill>
                <a:srgbClr val="000000"/>
              </a:solidFill>
              <a:uFill>
                <a:solidFill>
                  <a:srgbClr val="FFFFFF"/>
                </a:solidFill>
              </a:uFill>
            </a:endParaRPr>
          </a:p>
          <a:p>
            <a:pPr marL="343260" indent="-342900">
              <a:buClr>
                <a:srgbClr val="000000"/>
              </a:buClr>
              <a:buFont typeface="Arial" panose="020B0604020202020204" pitchFamily="34" charset="0"/>
              <a:buChar char="•"/>
            </a:pPr>
            <a:r>
              <a:rPr lang="de-DE" sz="2800" spc="-1" dirty="0">
                <a:solidFill>
                  <a:srgbClr val="000000"/>
                </a:solidFill>
                <a:uFill>
                  <a:solidFill>
                    <a:srgbClr val="FFFFFF"/>
                  </a:solidFill>
                </a:uFill>
              </a:rPr>
              <a:t>Aufenthaltserlaubnis zunächst für 3 Jahre, danach erneute Prüfung</a:t>
            </a:r>
          </a:p>
          <a:p>
            <a:pPr marL="343260" indent="-342900">
              <a:buClr>
                <a:srgbClr val="000000"/>
              </a:buClr>
              <a:buFont typeface="Arial" panose="020B0604020202020204" pitchFamily="34" charset="0"/>
              <a:buChar char="•"/>
            </a:pPr>
            <a:r>
              <a:rPr lang="de-DE" sz="2800" spc="-1" dirty="0">
                <a:solidFill>
                  <a:srgbClr val="000000"/>
                </a:solidFill>
                <a:uFill>
                  <a:solidFill>
                    <a:srgbClr val="FFFFFF"/>
                  </a:solidFill>
                </a:uFill>
              </a:rPr>
              <a:t>Nachzug der Kernfamilienmitglieder</a:t>
            </a:r>
          </a:p>
          <a:p>
            <a:pPr marL="343260" indent="-342900">
              <a:buClr>
                <a:srgbClr val="000000"/>
              </a:buClr>
              <a:buFont typeface="Arial" panose="020B0604020202020204" pitchFamily="34" charset="0"/>
              <a:buChar char="•"/>
            </a:pPr>
            <a:r>
              <a:rPr lang="de-DE" sz="2800" spc="-1" dirty="0">
                <a:uFill>
                  <a:solidFill>
                    <a:srgbClr val="FFFFFF"/>
                  </a:solidFill>
                </a:uFill>
                <a:latin typeface="Arial"/>
              </a:rPr>
              <a:t>Unbeschränkter Zugang zu Arbeitsmarkt, Selbstständigkeit erlaubt</a:t>
            </a:r>
          </a:p>
          <a:p>
            <a:pPr marL="343260" indent="-342900">
              <a:buClr>
                <a:srgbClr val="000000"/>
              </a:buClr>
              <a:buFont typeface="Arial" panose="020B0604020202020204" pitchFamily="34" charset="0"/>
              <a:buChar char="•"/>
            </a:pPr>
            <a:r>
              <a:rPr lang="de-DE" sz="2800" spc="-1" dirty="0">
                <a:uFill>
                  <a:solidFill>
                    <a:srgbClr val="FFFFFF"/>
                  </a:solidFill>
                </a:uFill>
                <a:latin typeface="Arial"/>
              </a:rPr>
              <a:t>S</a:t>
            </a:r>
            <a:r>
              <a:rPr lang="de-DE" sz="2800" b="0" strike="noStrike" spc="-1" dirty="0">
                <a:uFill>
                  <a:solidFill>
                    <a:srgbClr val="FFFFFF"/>
                  </a:solidFill>
                </a:uFill>
                <a:latin typeface="Arial"/>
                <a:ea typeface="DejaVu Sans"/>
              </a:rPr>
              <a:t>ozialleistungen, Kindergeld, Integrationskurs</a:t>
            </a:r>
            <a:r>
              <a:rPr lang="de-DE" sz="2800" b="0" strike="noStrike" spc="-1" dirty="0">
                <a:solidFill>
                  <a:srgbClr val="FF0000"/>
                </a:solidFill>
                <a:uFill>
                  <a:solidFill>
                    <a:srgbClr val="FFFFFF"/>
                  </a:solidFill>
                </a:uFill>
                <a:latin typeface="Arial"/>
                <a:ea typeface="DejaVu Sans"/>
              </a:rPr>
              <a:t> </a:t>
            </a:r>
            <a:endParaRPr lang="de-DE" sz="2800" spc="-1" dirty="0">
              <a:uFill>
                <a:solidFill>
                  <a:srgbClr val="FFFFFF"/>
                </a:solidFill>
              </a:uFill>
              <a:latin typeface="Arial"/>
            </a:endParaRPr>
          </a:p>
          <a:p>
            <a:pPr marL="343260" indent="-342900">
              <a:buClr>
                <a:srgbClr val="000000"/>
              </a:buClr>
              <a:buFont typeface="Arial" panose="020B0604020202020204" pitchFamily="34" charset="0"/>
              <a:buChar char="•"/>
            </a:pPr>
            <a:r>
              <a:rPr lang="de-DE" sz="2800" strike="noStrike" spc="-1" dirty="0">
                <a:uFill>
                  <a:solidFill>
                    <a:srgbClr val="FFFFFF"/>
                  </a:solidFill>
                </a:uFill>
                <a:latin typeface="Arial"/>
                <a:ea typeface="DejaVu Sans"/>
              </a:rPr>
              <a:t>Blauer Flüchtlingspass, Reisefreiheit</a:t>
            </a:r>
            <a:endParaRPr lang="de-DE" sz="2800" strike="noStrike" spc="-1" dirty="0">
              <a:uFill>
                <a:solidFill>
                  <a:srgbClr val="FFFFFF"/>
                </a:solidFill>
              </a:uFill>
              <a:latin typeface="Arial"/>
            </a:endParaRPr>
          </a:p>
          <a:p>
            <a:pPr>
              <a:lnSpc>
                <a:spcPct val="100000"/>
              </a:lnSpc>
            </a:pPr>
            <a:endParaRPr lang="de-DE" sz="1800" b="0" strike="noStrike" spc="-1" dirty="0">
              <a:solidFill>
                <a:srgbClr val="000000"/>
              </a:solidFill>
              <a:uFill>
                <a:solidFill>
                  <a:srgbClr val="FFFFFF"/>
                </a:solidFill>
              </a:uFill>
              <a:latin typeface="Arial"/>
            </a:endParaRPr>
          </a:p>
        </p:txBody>
      </p:sp>
      <p:sp>
        <p:nvSpPr>
          <p:cNvPr id="300" name="CustomShape 3"/>
          <p:cNvSpPr/>
          <p:nvPr/>
        </p:nvSpPr>
        <p:spPr>
          <a:xfrm>
            <a:off x="8186040" y="7120800"/>
            <a:ext cx="1082160" cy="3999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lstStyle/>
          <a:p>
            <a:pPr>
              <a:lnSpc>
                <a:spcPct val="100000"/>
              </a:lnSpc>
            </a:pPr>
            <a:fld id="{53C6364C-9206-4565-A911-E5CCBD84F90F}" type="slidenum">
              <a:rPr lang="de-DE" sz="1400" b="1" strike="noStrike" spc="-1">
                <a:solidFill>
                  <a:srgbClr val="FFFFFF"/>
                </a:solidFill>
                <a:uFill>
                  <a:solidFill>
                    <a:srgbClr val="FFFFFF"/>
                  </a:solidFill>
                </a:uFill>
                <a:latin typeface="Arial"/>
                <a:ea typeface="MS PGothic"/>
              </a:rPr>
              <a:t>53</a:t>
            </a:fld>
            <a:endParaRPr lang="de-DE" sz="1800" b="0" strike="noStrike" spc="-1">
              <a:solidFill>
                <a:srgbClr val="000000"/>
              </a:solidFill>
              <a:uFill>
                <a:solidFill>
                  <a:srgbClr val="FFFFFF"/>
                </a:solidFill>
              </a:uFill>
              <a:latin typeface="Arial"/>
            </a:endParaRPr>
          </a:p>
        </p:txBody>
      </p:sp>
      <p:pic>
        <p:nvPicPr>
          <p:cNvPr id="2" name="Grafik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08618" y="2189161"/>
            <a:ext cx="3053917" cy="4192195"/>
          </a:xfrm>
          <a:prstGeom prst="rect">
            <a:avLst/>
          </a:prstGeom>
        </p:spPr>
      </p:pic>
    </p:spTree>
  </p:cSld>
  <p:clrMapOvr>
    <a:masterClrMapping/>
  </p:clrMapOvr>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54.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88" name="CustomShape 1"/>
          <p:cNvSpPr/>
          <p:nvPr/>
        </p:nvSpPr>
        <p:spPr>
          <a:xfrm>
            <a:off x="502920" y="2087640"/>
            <a:ext cx="9069840" cy="5469480"/>
          </a:xfrm>
          <a:prstGeom prst="rect">
            <a:avLst/>
          </a:prstGeom>
          <a:noFill/>
          <a:ln>
            <a:noFill/>
          </a:ln>
        </p:spPr>
        <p:style>
          <a:lnRef idx="0">
            <a:scrgbClr r="0" g="0" b="0"/>
          </a:lnRef>
          <a:fillRef idx="0">
            <a:scrgbClr r="0" g="0" b="0"/>
          </a:fillRef>
          <a:effectRef idx="0">
            <a:scrgbClr r="0" g="0" b="0"/>
          </a:effectRef>
          <a:fontRef idx="minor"/>
        </p:style>
        <p:txBody>
          <a:bodyPr lIns="0" tIns="28080" rIns="0" bIns="0"/>
          <a:lstStyle/>
          <a:p>
            <a:pPr>
              <a:lnSpc>
                <a:spcPct val="93000"/>
              </a:lnSpc>
            </a:pPr>
            <a:r>
              <a:rPr lang="de-DE" sz="2800" b="1" strike="noStrike" spc="-1" dirty="0">
                <a:solidFill>
                  <a:srgbClr val="000000"/>
                </a:solidFill>
                <a:uFill>
                  <a:solidFill>
                    <a:srgbClr val="FFFFFF"/>
                  </a:solidFill>
                </a:uFill>
                <a:latin typeface="Arial"/>
                <a:ea typeface="DejaVu Sans"/>
              </a:rPr>
              <a:t>§4 </a:t>
            </a:r>
            <a:r>
              <a:rPr lang="de-DE" sz="2800" b="1" strike="noStrike" spc="-1" dirty="0" err="1">
                <a:solidFill>
                  <a:srgbClr val="000000"/>
                </a:solidFill>
                <a:uFill>
                  <a:solidFill>
                    <a:srgbClr val="FFFFFF"/>
                  </a:solidFill>
                </a:uFill>
                <a:latin typeface="Arial"/>
                <a:ea typeface="DejaVu Sans"/>
              </a:rPr>
              <a:t>AsylG</a:t>
            </a:r>
            <a:r>
              <a:rPr lang="de-DE" sz="2800" b="1" strike="noStrike" spc="-1" dirty="0">
                <a:solidFill>
                  <a:srgbClr val="000000"/>
                </a:solidFill>
                <a:uFill>
                  <a:solidFill>
                    <a:srgbClr val="FFFFFF"/>
                  </a:solidFill>
                </a:uFill>
                <a:latin typeface="Arial"/>
                <a:ea typeface="DejaVu Sans"/>
              </a:rPr>
              <a:t>: Subsidiärer Schutz</a:t>
            </a:r>
            <a:endParaRPr lang="de-DE" sz="1800" b="0" strike="noStrike" spc="-1" dirty="0">
              <a:solidFill>
                <a:srgbClr val="000000"/>
              </a:solidFill>
              <a:uFill>
                <a:solidFill>
                  <a:srgbClr val="FFFFFF"/>
                </a:solidFill>
              </a:uFill>
              <a:latin typeface="Arial"/>
            </a:endParaRPr>
          </a:p>
          <a:p>
            <a:pPr>
              <a:lnSpc>
                <a:spcPct val="93000"/>
              </a:lnSpc>
            </a:pPr>
            <a:endParaRPr lang="de-DE" sz="1800" b="0" strike="noStrike" spc="-1" dirty="0">
              <a:solidFill>
                <a:srgbClr val="000000"/>
              </a:solidFill>
              <a:uFill>
                <a:solidFill>
                  <a:srgbClr val="FFFFFF"/>
                </a:solidFill>
              </a:uFill>
              <a:latin typeface="Arial"/>
            </a:endParaRPr>
          </a:p>
          <a:p>
            <a:pPr marL="216000" indent="-215640">
              <a:lnSpc>
                <a:spcPct val="93000"/>
              </a:lnSpc>
              <a:buClr>
                <a:srgbClr val="000000"/>
              </a:buClr>
              <a:buSzPct val="45000"/>
              <a:buFont typeface="Arial"/>
              <a:buChar char="•"/>
            </a:pPr>
            <a:r>
              <a:rPr lang="de-DE" sz="2800" b="0" strike="noStrike" spc="-1" dirty="0">
                <a:solidFill>
                  <a:srgbClr val="000000"/>
                </a:solidFill>
                <a:uFill>
                  <a:solidFill>
                    <a:srgbClr val="FFFFFF"/>
                  </a:solidFill>
                </a:uFill>
                <a:latin typeface="Arial"/>
                <a:ea typeface="DejaVu Sans"/>
              </a:rPr>
              <a:t>Keine Anerkennung von Flüchtlingseigenschaften, aber: </a:t>
            </a:r>
            <a:endParaRPr lang="de-DE" sz="1800" b="0" strike="noStrike" spc="-1" dirty="0">
              <a:solidFill>
                <a:srgbClr val="000000"/>
              </a:solidFill>
              <a:uFill>
                <a:solidFill>
                  <a:srgbClr val="FFFFFF"/>
                </a:solidFill>
              </a:uFill>
              <a:latin typeface="Arial"/>
            </a:endParaRPr>
          </a:p>
          <a:p>
            <a:pPr marL="360">
              <a:lnSpc>
                <a:spcPct val="93000"/>
              </a:lnSpc>
              <a:buClr>
                <a:srgbClr val="000000"/>
              </a:buClr>
              <a:buSzPct val="45000"/>
            </a:pPr>
            <a:r>
              <a:rPr lang="de-DE" sz="2800" b="0" strike="noStrike" spc="-1" dirty="0">
                <a:solidFill>
                  <a:srgbClr val="000000"/>
                </a:solidFill>
                <a:uFill>
                  <a:solidFill>
                    <a:srgbClr val="FFFFFF"/>
                  </a:solidFill>
                </a:uFill>
                <a:latin typeface="Arial"/>
                <a:ea typeface="DejaVu Sans"/>
              </a:rPr>
              <a:t>Drohung von Folter, Todesstrafe, Bedrohung durch bewaffneten Konflikt </a:t>
            </a:r>
            <a:endParaRPr lang="de-DE" sz="1800" b="0" strike="noStrike" spc="-1" dirty="0">
              <a:solidFill>
                <a:srgbClr val="000000"/>
              </a:solidFill>
              <a:uFill>
                <a:solidFill>
                  <a:srgbClr val="FFFFFF"/>
                </a:solidFill>
              </a:uFill>
              <a:latin typeface="Arial"/>
            </a:endParaRPr>
          </a:p>
          <a:p>
            <a:pPr>
              <a:lnSpc>
                <a:spcPct val="93000"/>
              </a:lnSpc>
            </a:pPr>
            <a:r>
              <a:rPr lang="de-DE" sz="2800" b="0" strike="noStrike" spc="-1" dirty="0">
                <a:solidFill>
                  <a:srgbClr val="000000"/>
                </a:solidFill>
                <a:uFill>
                  <a:solidFill>
                    <a:srgbClr val="FFFFFF"/>
                  </a:solidFill>
                </a:uFill>
                <a:latin typeface="Arial"/>
                <a:ea typeface="DejaVu Sans"/>
              </a:rPr>
              <a:t> </a:t>
            </a:r>
            <a:endParaRPr lang="de-DE" sz="1800" b="0" strike="noStrike" spc="-1" dirty="0">
              <a:solidFill>
                <a:srgbClr val="000000"/>
              </a:solidFill>
              <a:uFill>
                <a:solidFill>
                  <a:srgbClr val="FFFFFF"/>
                </a:solidFill>
              </a:uFill>
              <a:latin typeface="Arial"/>
            </a:endParaRPr>
          </a:p>
          <a:p>
            <a:pPr>
              <a:lnSpc>
                <a:spcPct val="93000"/>
              </a:lnSpc>
            </a:pPr>
            <a:r>
              <a:rPr lang="de-DE" sz="2800" b="1" strike="noStrike" spc="-1" dirty="0">
                <a:solidFill>
                  <a:srgbClr val="000000"/>
                </a:solidFill>
                <a:uFill>
                  <a:solidFill>
                    <a:srgbClr val="FFFFFF"/>
                  </a:solidFill>
                </a:uFill>
                <a:latin typeface="Arial"/>
                <a:ea typeface="DejaVu Sans"/>
              </a:rPr>
              <a:t>Anerkennungsquote 2016: 22,1 %</a:t>
            </a:r>
            <a:endParaRPr lang="de-DE" sz="1800" b="0" strike="noStrike" spc="-1" dirty="0">
              <a:solidFill>
                <a:srgbClr val="000000"/>
              </a:solidFill>
              <a:uFill>
                <a:solidFill>
                  <a:srgbClr val="FFFFFF"/>
                </a:solidFill>
              </a:uFill>
              <a:latin typeface="Arial"/>
            </a:endParaRPr>
          </a:p>
          <a:p>
            <a:pPr>
              <a:lnSpc>
                <a:spcPct val="93000"/>
              </a:lnSpc>
            </a:pPr>
            <a:endParaRPr lang="de-DE" sz="1800" b="0" strike="noStrike" spc="-1" dirty="0">
              <a:solidFill>
                <a:srgbClr val="000000"/>
              </a:solidFill>
              <a:uFill>
                <a:solidFill>
                  <a:srgbClr val="FFFFFF"/>
                </a:solidFill>
              </a:uFill>
              <a:latin typeface="Arial"/>
            </a:endParaRPr>
          </a:p>
          <a:p>
            <a:pPr>
              <a:lnSpc>
                <a:spcPct val="93000"/>
              </a:lnSpc>
            </a:pPr>
            <a:r>
              <a:rPr lang="de-DE" sz="2800" b="0" strike="noStrike" spc="-1" dirty="0">
                <a:solidFill>
                  <a:srgbClr val="000000"/>
                </a:solidFill>
                <a:uFill>
                  <a:solidFill>
                    <a:srgbClr val="FFFFFF"/>
                  </a:solidFill>
                </a:uFill>
                <a:latin typeface="Arial"/>
                <a:ea typeface="DejaVu Sans"/>
              </a:rPr>
              <a:t>→ </a:t>
            </a:r>
            <a:r>
              <a:rPr lang="de-DE" sz="2800" b="1" strike="noStrike" spc="-1" dirty="0">
                <a:solidFill>
                  <a:srgbClr val="000000"/>
                </a:solidFill>
                <a:uFill>
                  <a:solidFill>
                    <a:srgbClr val="FFFFFF"/>
                  </a:solidFill>
                </a:uFill>
                <a:latin typeface="Arial"/>
                <a:ea typeface="DejaVu Sans"/>
              </a:rPr>
              <a:t>Aufenthaltserlaubnis § 25 Abs. 2 S. 1, Alternative 2 </a:t>
            </a:r>
            <a:r>
              <a:rPr lang="de-DE" sz="2800" b="1" strike="noStrike" spc="-1" dirty="0" err="1">
                <a:solidFill>
                  <a:srgbClr val="000000"/>
                </a:solidFill>
                <a:uFill>
                  <a:solidFill>
                    <a:srgbClr val="FFFFFF"/>
                  </a:solidFill>
                </a:uFill>
                <a:latin typeface="Arial"/>
                <a:ea typeface="DejaVu Sans"/>
              </a:rPr>
              <a:t>AufenthG</a:t>
            </a:r>
            <a:endParaRPr lang="de-DE" sz="1800" b="1" strike="noStrike" spc="-1" dirty="0">
              <a:solidFill>
                <a:srgbClr val="000000"/>
              </a:solidFill>
              <a:uFill>
                <a:solidFill>
                  <a:srgbClr val="FFFFFF"/>
                </a:solidFill>
              </a:uFill>
              <a:latin typeface="Arial"/>
            </a:endParaRPr>
          </a:p>
          <a:p>
            <a:pPr>
              <a:lnSpc>
                <a:spcPct val="93000"/>
              </a:lnSpc>
            </a:pPr>
            <a:endParaRPr lang="de-DE" sz="1800" b="0" strike="noStrike" spc="-1" dirty="0">
              <a:solidFill>
                <a:srgbClr val="000000"/>
              </a:solidFill>
              <a:uFill>
                <a:solidFill>
                  <a:srgbClr val="FFFFFF"/>
                </a:solidFill>
              </a:uFill>
              <a:latin typeface="Arial"/>
            </a:endParaRPr>
          </a:p>
        </p:txBody>
      </p:sp>
      <p:sp>
        <p:nvSpPr>
          <p:cNvPr id="289" name="CustomShape 2"/>
          <p:cNvSpPr/>
          <p:nvPr/>
        </p:nvSpPr>
        <p:spPr>
          <a:xfrm>
            <a:off x="4320" y="473760"/>
            <a:ext cx="10073880" cy="1185480"/>
          </a:xfrm>
          <a:prstGeom prst="rect">
            <a:avLst/>
          </a:prstGeom>
          <a:solidFill>
            <a:srgbClr val="FAD9CD"/>
          </a:solidFill>
          <a:ln>
            <a:noFill/>
          </a:ln>
        </p:spPr>
        <p:style>
          <a:lnRef idx="0">
            <a:scrgbClr r="0" g="0" b="0"/>
          </a:lnRef>
          <a:fillRef idx="0">
            <a:scrgbClr r="0" g="0" b="0"/>
          </a:fillRef>
          <a:effectRef idx="0">
            <a:scrgbClr r="0" g="0" b="0"/>
          </a:effectRef>
          <a:fontRef idx="minor"/>
        </p:style>
        <p:txBody>
          <a:bodyPr lIns="0" tIns="38880" rIns="0" bIns="0" anchor="ctr"/>
          <a:lstStyle/>
          <a:p>
            <a:pPr algn="ctr">
              <a:lnSpc>
                <a:spcPct val="93000"/>
              </a:lnSpc>
            </a:pPr>
            <a:r>
              <a:rPr lang="de-DE" sz="4400" b="0" strike="noStrike" spc="-1">
                <a:solidFill>
                  <a:srgbClr val="DF6C5D"/>
                </a:solidFill>
                <a:uFill>
                  <a:solidFill>
                    <a:srgbClr val="FFFFFF"/>
                  </a:solidFill>
                </a:uFill>
                <a:latin typeface="Arial"/>
                <a:ea typeface="DejaVu Sans"/>
              </a:rPr>
              <a:t>Asylverfahren</a:t>
            </a:r>
            <a:endParaRPr lang="de-DE" sz="1800" b="0" strike="noStrike" spc="-1">
              <a:solidFill>
                <a:srgbClr val="000000"/>
              </a:solidFill>
              <a:uFill>
                <a:solidFill>
                  <a:srgbClr val="FFFFFF"/>
                </a:solidFill>
              </a:uFill>
              <a:latin typeface="Arial"/>
            </a:endParaRPr>
          </a:p>
        </p:txBody>
      </p:sp>
      <p:sp>
        <p:nvSpPr>
          <p:cNvPr id="290" name="CustomShape 3"/>
          <p:cNvSpPr/>
          <p:nvPr/>
        </p:nvSpPr>
        <p:spPr>
          <a:xfrm>
            <a:off x="8186040" y="7120800"/>
            <a:ext cx="1082160" cy="3999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lstStyle/>
          <a:p>
            <a:pPr>
              <a:lnSpc>
                <a:spcPct val="100000"/>
              </a:lnSpc>
            </a:pPr>
            <a:fld id="{065F88D4-CB43-4DD8-887F-BEB8DE8D2938}" type="slidenum">
              <a:rPr lang="de-DE" sz="1400" b="1" strike="noStrike" spc="-1">
                <a:solidFill>
                  <a:srgbClr val="FFFFFF"/>
                </a:solidFill>
                <a:uFill>
                  <a:solidFill>
                    <a:srgbClr val="FFFFFF"/>
                  </a:solidFill>
                </a:uFill>
                <a:latin typeface="Arial"/>
                <a:ea typeface="MS PGothic"/>
              </a:rPr>
              <a:t>54</a:t>
            </a:fld>
            <a:endParaRPr lang="de-DE" sz="1800" b="0" strike="noStrike" spc="-1">
              <a:solidFill>
                <a:srgbClr val="000000"/>
              </a:solidFill>
              <a:uFill>
                <a:solidFill>
                  <a:srgbClr val="FFFFFF"/>
                </a:solidFill>
              </a:uFill>
              <a:latin typeface="Arial"/>
            </a:endParaRPr>
          </a:p>
        </p:txBody>
      </p:sp>
    </p:spTree>
  </p:cSld>
  <p:clrMapOvr>
    <a:masterClrMapping/>
  </p:clrMapOvr>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8" name="CustomShape 1"/>
          <p:cNvSpPr/>
          <p:nvPr/>
        </p:nvSpPr>
        <p:spPr>
          <a:xfrm>
            <a:off x="4320" y="426240"/>
            <a:ext cx="10073880" cy="1185480"/>
          </a:xfrm>
          <a:prstGeom prst="rect">
            <a:avLst/>
          </a:prstGeom>
          <a:solidFill>
            <a:srgbClr val="FAD9CD"/>
          </a:solidFill>
          <a:ln>
            <a:noFill/>
          </a:ln>
        </p:spPr>
        <p:style>
          <a:lnRef idx="0">
            <a:scrgbClr r="0" g="0" b="0"/>
          </a:lnRef>
          <a:fillRef idx="0">
            <a:scrgbClr r="0" g="0" b="0"/>
          </a:fillRef>
          <a:effectRef idx="0">
            <a:scrgbClr r="0" g="0" b="0"/>
          </a:effectRef>
          <a:fontRef idx="minor"/>
        </p:style>
        <p:txBody>
          <a:bodyPr lIns="0" tIns="38880" rIns="0" bIns="0" anchor="ctr"/>
          <a:lstStyle/>
          <a:p>
            <a:pPr algn="ctr">
              <a:lnSpc>
                <a:spcPct val="93000"/>
              </a:lnSpc>
            </a:pPr>
            <a:r>
              <a:rPr lang="de-DE" sz="4400" b="0" strike="noStrike" spc="-1" dirty="0">
                <a:solidFill>
                  <a:srgbClr val="DF6C5D"/>
                </a:solidFill>
                <a:uFill>
                  <a:solidFill>
                    <a:srgbClr val="FFFFFF"/>
                  </a:solidFill>
                </a:uFill>
                <a:latin typeface="Arial"/>
                <a:ea typeface="DejaVu Sans"/>
              </a:rPr>
              <a:t>Rechte bei Anerkennung </a:t>
            </a:r>
            <a:endParaRPr lang="de-DE" sz="1800" b="0" strike="noStrike" spc="-1" dirty="0">
              <a:solidFill>
                <a:srgbClr val="000000"/>
              </a:solidFill>
              <a:uFill>
                <a:solidFill>
                  <a:srgbClr val="FFFFFF"/>
                </a:solidFill>
              </a:uFill>
              <a:latin typeface="Arial"/>
            </a:endParaRPr>
          </a:p>
        </p:txBody>
      </p:sp>
      <p:sp>
        <p:nvSpPr>
          <p:cNvPr id="299" name="CustomShape 2"/>
          <p:cNvSpPr/>
          <p:nvPr/>
        </p:nvSpPr>
        <p:spPr>
          <a:xfrm>
            <a:off x="261441" y="2044178"/>
            <a:ext cx="9559637" cy="4964760"/>
          </a:xfrm>
          <a:prstGeom prst="rect">
            <a:avLst/>
          </a:prstGeom>
          <a:noFill/>
          <a:ln>
            <a:noFill/>
          </a:ln>
        </p:spPr>
        <p:style>
          <a:lnRef idx="0">
            <a:scrgbClr r="0" g="0" b="0"/>
          </a:lnRef>
          <a:fillRef idx="0">
            <a:scrgbClr r="0" g="0" b="0"/>
          </a:fillRef>
          <a:effectRef idx="0">
            <a:scrgbClr r="0" g="0" b="0"/>
          </a:effectRef>
          <a:fontRef idx="minor"/>
        </p:style>
        <p:txBody>
          <a:bodyPr lIns="0" tIns="28080" rIns="0" bIns="0"/>
          <a:lstStyle/>
          <a:p>
            <a:pPr marL="360">
              <a:buClr>
                <a:srgbClr val="000000"/>
              </a:buClr>
            </a:pPr>
            <a:r>
              <a:rPr lang="de-DE" sz="2400" b="1" spc="-1" dirty="0">
                <a:solidFill>
                  <a:srgbClr val="000000"/>
                </a:solidFill>
                <a:uFill>
                  <a:solidFill>
                    <a:srgbClr val="FFFFFF"/>
                  </a:solidFill>
                </a:uFill>
              </a:rPr>
              <a:t>Aufenthaltserlaubnis § 25 Abs. 2 S. 1, Alt. 2 </a:t>
            </a:r>
            <a:r>
              <a:rPr lang="de-DE" sz="2400" b="1" spc="-1" dirty="0" err="1">
                <a:solidFill>
                  <a:srgbClr val="000000"/>
                </a:solidFill>
                <a:uFill>
                  <a:solidFill>
                    <a:srgbClr val="FFFFFF"/>
                  </a:solidFill>
                </a:uFill>
              </a:rPr>
              <a:t>AufenthG</a:t>
            </a:r>
            <a:endParaRPr lang="de-DE" sz="1600" b="1" spc="-1" dirty="0">
              <a:solidFill>
                <a:srgbClr val="000000"/>
              </a:solidFill>
              <a:uFill>
                <a:solidFill>
                  <a:srgbClr val="FFFFFF"/>
                </a:solidFill>
              </a:uFill>
            </a:endParaRPr>
          </a:p>
          <a:p>
            <a:pPr marL="360">
              <a:buClr>
                <a:srgbClr val="000000"/>
              </a:buClr>
            </a:pPr>
            <a:r>
              <a:rPr lang="de-DE" sz="2400" b="1" spc="-1" dirty="0">
                <a:solidFill>
                  <a:srgbClr val="000000"/>
                </a:solidFill>
                <a:uFill>
                  <a:solidFill>
                    <a:srgbClr val="FFFFFF"/>
                  </a:solidFill>
                </a:uFill>
              </a:rPr>
              <a:t>(Subsidiärer Schutz)</a:t>
            </a:r>
          </a:p>
          <a:p>
            <a:pPr marL="343260" indent="-342900">
              <a:buClr>
                <a:srgbClr val="000000"/>
              </a:buClr>
              <a:buFont typeface="Arial" panose="020B0604020202020204" pitchFamily="34" charset="0"/>
              <a:buChar char="•"/>
            </a:pPr>
            <a:r>
              <a:rPr lang="de-DE" sz="2400" spc="-1" dirty="0">
                <a:solidFill>
                  <a:srgbClr val="000000"/>
                </a:solidFill>
                <a:uFill>
                  <a:solidFill>
                    <a:srgbClr val="FFFFFF"/>
                  </a:solidFill>
                </a:uFill>
              </a:rPr>
              <a:t>Aufenthaltserlaubnis zunächst für 1 Jahr, danach erneute Prüfung und ggf. jeweils weitere 2 Jahre</a:t>
            </a:r>
          </a:p>
          <a:p>
            <a:pPr marL="343260" indent="-342900">
              <a:buClr>
                <a:srgbClr val="000000"/>
              </a:buClr>
              <a:buFont typeface="Arial" panose="020B0604020202020204" pitchFamily="34" charset="0"/>
              <a:buChar char="•"/>
            </a:pPr>
            <a:r>
              <a:rPr lang="de-DE" sz="2400" b="1" spc="-1" dirty="0">
                <a:uFill>
                  <a:solidFill>
                    <a:srgbClr val="FFFFFF"/>
                  </a:solidFill>
                </a:uFill>
              </a:rPr>
              <a:t>Kein Nachzug der Kernfamilienmitglieder </a:t>
            </a:r>
            <a:r>
              <a:rPr lang="de-DE" sz="2400" spc="-1" dirty="0">
                <a:solidFill>
                  <a:srgbClr val="000000"/>
                </a:solidFill>
                <a:uFill>
                  <a:solidFill>
                    <a:srgbClr val="FFFFFF"/>
                  </a:solidFill>
                </a:uFill>
              </a:rPr>
              <a:t>(Ehemann/-frau und minderjährige, unverheiratete Kinder). Antragstellung erst wieder am 17.März 2018. </a:t>
            </a:r>
          </a:p>
          <a:p>
            <a:pPr marL="343260" indent="-342900">
              <a:buClr>
                <a:srgbClr val="000000"/>
              </a:buClr>
              <a:buFont typeface="Arial" panose="020B0604020202020204" pitchFamily="34" charset="0"/>
              <a:buChar char="•"/>
            </a:pPr>
            <a:r>
              <a:rPr lang="de-DE" sz="2400" spc="-1" dirty="0">
                <a:uFill>
                  <a:solidFill>
                    <a:srgbClr val="FFFFFF"/>
                  </a:solidFill>
                </a:uFill>
                <a:latin typeface="Arial"/>
              </a:rPr>
              <a:t>Selbstständigkeit erlaubt, </a:t>
            </a:r>
          </a:p>
          <a:p>
            <a:pPr marL="343260" indent="-342900">
              <a:buClr>
                <a:srgbClr val="000000"/>
              </a:buClr>
              <a:buFont typeface="Arial" panose="020B0604020202020204" pitchFamily="34" charset="0"/>
              <a:buChar char="•"/>
            </a:pPr>
            <a:r>
              <a:rPr lang="de-DE" sz="2400" spc="-1" dirty="0">
                <a:uFill>
                  <a:solidFill>
                    <a:srgbClr val="FFFFFF"/>
                  </a:solidFill>
                </a:uFill>
                <a:latin typeface="Arial"/>
              </a:rPr>
              <a:t>S</a:t>
            </a:r>
            <a:r>
              <a:rPr lang="de-DE" sz="2400" b="0" strike="noStrike" spc="-1" dirty="0">
                <a:uFill>
                  <a:solidFill>
                    <a:srgbClr val="FFFFFF"/>
                  </a:solidFill>
                </a:uFill>
                <a:latin typeface="Arial"/>
                <a:ea typeface="DejaVu Sans"/>
              </a:rPr>
              <a:t>ozialleistungen SGB </a:t>
            </a:r>
            <a:r>
              <a:rPr lang="de-DE" sz="2400" spc="-1" dirty="0">
                <a:uFill>
                  <a:solidFill>
                    <a:srgbClr val="FFFFFF"/>
                  </a:solidFill>
                </a:uFill>
                <a:latin typeface="Arial"/>
                <a:ea typeface="DejaVu Sans"/>
              </a:rPr>
              <a:t>II/XII, Kindergeld</a:t>
            </a:r>
            <a:endParaRPr lang="de-DE" sz="2400" spc="-1" dirty="0">
              <a:uFill>
                <a:solidFill>
                  <a:srgbClr val="FFFFFF"/>
                </a:solidFill>
              </a:uFill>
              <a:latin typeface="Arial"/>
            </a:endParaRPr>
          </a:p>
          <a:p>
            <a:pPr marL="343260" indent="-342900">
              <a:buClr>
                <a:srgbClr val="000000"/>
              </a:buClr>
              <a:buFont typeface="Arial" panose="020B0604020202020204" pitchFamily="34" charset="0"/>
              <a:buChar char="•"/>
            </a:pPr>
            <a:r>
              <a:rPr lang="de-DE" sz="2400" b="0" strike="noStrike" spc="-1" dirty="0">
                <a:uFill>
                  <a:solidFill>
                    <a:srgbClr val="FFFFFF"/>
                  </a:solidFill>
                </a:uFill>
                <a:latin typeface="Arial"/>
                <a:ea typeface="DejaVu Sans"/>
              </a:rPr>
              <a:t>Integrationskurs,</a:t>
            </a:r>
            <a:r>
              <a:rPr lang="de-DE" sz="2400" b="0" strike="noStrike" spc="-1" dirty="0">
                <a:solidFill>
                  <a:srgbClr val="FF0000"/>
                </a:solidFill>
                <a:uFill>
                  <a:solidFill>
                    <a:srgbClr val="FFFFFF"/>
                  </a:solidFill>
                </a:uFill>
                <a:latin typeface="Arial"/>
                <a:ea typeface="DejaVu Sans"/>
              </a:rPr>
              <a:t> </a:t>
            </a:r>
            <a:r>
              <a:rPr lang="de-DE" sz="2400" spc="-1" dirty="0">
                <a:uFill>
                  <a:solidFill>
                    <a:srgbClr val="FFFFFF"/>
                  </a:solidFill>
                </a:uFill>
              </a:rPr>
              <a:t>BAföG und BAB Anspruch</a:t>
            </a:r>
            <a:endParaRPr lang="de-DE" sz="2400" spc="-1" dirty="0">
              <a:solidFill>
                <a:srgbClr val="FF0000"/>
              </a:solidFill>
              <a:uFill>
                <a:solidFill>
                  <a:srgbClr val="FFFFFF"/>
                </a:solidFill>
              </a:uFill>
              <a:latin typeface="Arial"/>
            </a:endParaRPr>
          </a:p>
          <a:p>
            <a:pPr marL="343260" indent="-342900">
              <a:buClr>
                <a:srgbClr val="000000"/>
              </a:buClr>
              <a:buFont typeface="Arial" panose="020B0604020202020204" pitchFamily="34" charset="0"/>
              <a:buChar char="•"/>
            </a:pPr>
            <a:r>
              <a:rPr lang="de-DE" sz="2400" b="0" strike="noStrike" spc="-1" dirty="0">
                <a:uFill>
                  <a:solidFill>
                    <a:srgbClr val="FFFFFF"/>
                  </a:solidFill>
                </a:uFill>
                <a:latin typeface="Arial"/>
                <a:ea typeface="DejaVu Sans"/>
              </a:rPr>
              <a:t>Wohnsitzauflage </a:t>
            </a:r>
            <a:endParaRPr lang="de-DE" sz="2400" spc="-1" dirty="0">
              <a:uFill>
                <a:solidFill>
                  <a:srgbClr val="FFFFFF"/>
                </a:solidFill>
              </a:uFill>
              <a:latin typeface="Arial"/>
            </a:endParaRPr>
          </a:p>
          <a:p>
            <a:pPr marL="343260" indent="-342900">
              <a:buClr>
                <a:srgbClr val="000000"/>
              </a:buClr>
              <a:buFont typeface="Arial" panose="020B0604020202020204" pitchFamily="34" charset="0"/>
              <a:buChar char="•"/>
            </a:pPr>
            <a:r>
              <a:rPr lang="de-DE" sz="2400" strike="noStrike" spc="-1" dirty="0">
                <a:uFill>
                  <a:solidFill>
                    <a:srgbClr val="FFFFFF"/>
                  </a:solidFill>
                </a:uFill>
                <a:latin typeface="Arial"/>
                <a:ea typeface="DejaVu Sans"/>
              </a:rPr>
              <a:t>Reisefreiheit, aber kein blauer Flüchtlingspass</a:t>
            </a:r>
            <a:endParaRPr lang="de-DE" sz="2400" strike="noStrike" spc="-1" dirty="0">
              <a:uFill>
                <a:solidFill>
                  <a:srgbClr val="FFFFFF"/>
                </a:solidFill>
              </a:uFill>
              <a:latin typeface="Arial"/>
            </a:endParaRPr>
          </a:p>
          <a:p>
            <a:pPr>
              <a:lnSpc>
                <a:spcPct val="100000"/>
              </a:lnSpc>
            </a:pPr>
            <a:endParaRPr lang="de-DE" sz="1600" b="0" strike="noStrike" spc="-1" dirty="0">
              <a:solidFill>
                <a:srgbClr val="000000"/>
              </a:solidFill>
              <a:uFill>
                <a:solidFill>
                  <a:srgbClr val="FFFFFF"/>
                </a:solidFill>
              </a:uFill>
              <a:latin typeface="Arial"/>
            </a:endParaRPr>
          </a:p>
        </p:txBody>
      </p:sp>
      <p:sp>
        <p:nvSpPr>
          <p:cNvPr id="300" name="CustomShape 3"/>
          <p:cNvSpPr/>
          <p:nvPr/>
        </p:nvSpPr>
        <p:spPr>
          <a:xfrm>
            <a:off x="8186040" y="7120800"/>
            <a:ext cx="1082160" cy="3999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lstStyle/>
          <a:p>
            <a:pPr>
              <a:lnSpc>
                <a:spcPct val="100000"/>
              </a:lnSpc>
            </a:pPr>
            <a:fld id="{53C6364C-9206-4565-A911-E5CCBD84F90F}" type="slidenum">
              <a:rPr lang="de-DE" sz="1400" b="1" strike="noStrike" spc="-1">
                <a:solidFill>
                  <a:srgbClr val="FFFFFF"/>
                </a:solidFill>
                <a:uFill>
                  <a:solidFill>
                    <a:srgbClr val="FFFFFF"/>
                  </a:solidFill>
                </a:uFill>
                <a:latin typeface="Arial"/>
                <a:ea typeface="MS PGothic"/>
              </a:rPr>
              <a:t>55</a:t>
            </a:fld>
            <a:endParaRPr lang="de-DE" sz="1800" b="0" strike="noStrike" spc="-1">
              <a:solidFill>
                <a:srgbClr val="000000"/>
              </a:solidFill>
              <a:uFill>
                <a:solidFill>
                  <a:srgbClr val="FFFFFF"/>
                </a:solidFill>
              </a:uFill>
              <a:latin typeface="Arial"/>
            </a:endParaRPr>
          </a:p>
        </p:txBody>
      </p:sp>
    </p:spTree>
    <p:extLst>
      <p:ext uri="{BB962C8B-B14F-4D97-AF65-F5344CB8AC3E}">
        <p14:creationId xmlns:p14="http://schemas.microsoft.com/office/powerpoint/2010/main" val="459583632"/>
      </p:ext>
    </p:extLst>
  </p:cSld>
  <p:clrMapOvr>
    <a:masterClrMapping/>
  </p:clrMapOvr>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56.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91" name="CustomShape 1"/>
          <p:cNvSpPr/>
          <p:nvPr/>
        </p:nvSpPr>
        <p:spPr>
          <a:xfrm>
            <a:off x="501480" y="2121840"/>
            <a:ext cx="9069840" cy="5469480"/>
          </a:xfrm>
          <a:prstGeom prst="rect">
            <a:avLst/>
          </a:prstGeom>
          <a:noFill/>
          <a:ln>
            <a:noFill/>
          </a:ln>
        </p:spPr>
        <p:style>
          <a:lnRef idx="0">
            <a:scrgbClr r="0" g="0" b="0"/>
          </a:lnRef>
          <a:fillRef idx="0">
            <a:scrgbClr r="0" g="0" b="0"/>
          </a:fillRef>
          <a:effectRef idx="0">
            <a:scrgbClr r="0" g="0" b="0"/>
          </a:effectRef>
          <a:fontRef idx="minor"/>
        </p:style>
        <p:txBody>
          <a:bodyPr lIns="0" tIns="28080" rIns="0" bIns="0"/>
          <a:lstStyle/>
          <a:p>
            <a:pPr>
              <a:lnSpc>
                <a:spcPct val="93000"/>
              </a:lnSpc>
            </a:pPr>
            <a:r>
              <a:rPr lang="de-DE" sz="2800" b="1" strike="noStrike" spc="-1" dirty="0">
                <a:solidFill>
                  <a:srgbClr val="000000"/>
                </a:solidFill>
                <a:uFill>
                  <a:solidFill>
                    <a:srgbClr val="FFFFFF"/>
                  </a:solidFill>
                </a:uFill>
                <a:latin typeface="Arial"/>
                <a:ea typeface="DejaVu Sans"/>
              </a:rPr>
              <a:t>Nationales Abschiebeverbot </a:t>
            </a:r>
            <a:r>
              <a:rPr lang="de-DE" sz="2400" b="1" strike="noStrike" spc="-1" dirty="0">
                <a:solidFill>
                  <a:srgbClr val="000000"/>
                </a:solidFill>
                <a:uFill>
                  <a:solidFill>
                    <a:srgbClr val="FFFFFF"/>
                  </a:solidFill>
                </a:uFill>
                <a:latin typeface="Arial"/>
                <a:ea typeface="DejaVu Sans"/>
              </a:rPr>
              <a:t>(§ 60 Abs.5 u. 7 </a:t>
            </a:r>
            <a:r>
              <a:rPr lang="de-DE" sz="2400" b="1" strike="noStrike" spc="-1" dirty="0" err="1">
                <a:solidFill>
                  <a:srgbClr val="000000"/>
                </a:solidFill>
                <a:uFill>
                  <a:solidFill>
                    <a:srgbClr val="FFFFFF"/>
                  </a:solidFill>
                </a:uFill>
                <a:latin typeface="Arial"/>
                <a:ea typeface="DejaVu Sans"/>
              </a:rPr>
              <a:t>AufenthG</a:t>
            </a:r>
            <a:r>
              <a:rPr lang="de-DE" sz="2400" b="1" strike="noStrike" spc="-1" dirty="0">
                <a:solidFill>
                  <a:srgbClr val="000000"/>
                </a:solidFill>
                <a:uFill>
                  <a:solidFill>
                    <a:srgbClr val="FFFFFF"/>
                  </a:solidFill>
                </a:uFill>
                <a:latin typeface="Arial"/>
                <a:ea typeface="DejaVu Sans"/>
              </a:rPr>
              <a:t>)</a:t>
            </a:r>
            <a:endParaRPr lang="de-DE" sz="1800" b="0" strike="noStrike" spc="-1" dirty="0">
              <a:solidFill>
                <a:srgbClr val="000000"/>
              </a:solidFill>
              <a:uFill>
                <a:solidFill>
                  <a:srgbClr val="FFFFFF"/>
                </a:solidFill>
              </a:uFill>
              <a:latin typeface="Arial"/>
            </a:endParaRPr>
          </a:p>
          <a:p>
            <a:pPr>
              <a:lnSpc>
                <a:spcPct val="93000"/>
              </a:lnSpc>
            </a:pPr>
            <a:endParaRPr lang="de-DE" sz="1800" b="0" strike="noStrike" spc="-1" dirty="0">
              <a:solidFill>
                <a:srgbClr val="000000"/>
              </a:solidFill>
              <a:uFill>
                <a:solidFill>
                  <a:srgbClr val="FFFFFF"/>
                </a:solidFill>
              </a:uFill>
              <a:latin typeface="Arial"/>
            </a:endParaRPr>
          </a:p>
          <a:p>
            <a:pPr marL="216000" indent="-215640">
              <a:lnSpc>
                <a:spcPct val="93000"/>
              </a:lnSpc>
              <a:buClr>
                <a:srgbClr val="000000"/>
              </a:buClr>
              <a:buSzPct val="45000"/>
              <a:buFont typeface="Arial"/>
              <a:buChar char="•"/>
            </a:pPr>
            <a:r>
              <a:rPr lang="de-DE" sz="2800" b="0" strike="noStrike" spc="-1" dirty="0">
                <a:solidFill>
                  <a:srgbClr val="000000"/>
                </a:solidFill>
                <a:uFill>
                  <a:solidFill>
                    <a:srgbClr val="FFFFFF"/>
                  </a:solidFill>
                </a:uFill>
                <a:latin typeface="Arial"/>
                <a:ea typeface="DejaVu Sans"/>
              </a:rPr>
              <a:t>Drohung von Verstoß gegen Europäische Menschenrechtskonvention (EMRK)</a:t>
            </a:r>
            <a:endParaRPr lang="de-DE" sz="1800" b="0" strike="noStrike" spc="-1" dirty="0">
              <a:solidFill>
                <a:srgbClr val="000000"/>
              </a:solidFill>
              <a:uFill>
                <a:solidFill>
                  <a:srgbClr val="FFFFFF"/>
                </a:solidFill>
              </a:uFill>
              <a:latin typeface="Arial"/>
            </a:endParaRPr>
          </a:p>
          <a:p>
            <a:pPr marL="216000" indent="-215640">
              <a:lnSpc>
                <a:spcPct val="93000"/>
              </a:lnSpc>
              <a:buClr>
                <a:srgbClr val="000000"/>
              </a:buClr>
              <a:buSzPct val="45000"/>
              <a:buFont typeface="Arial"/>
              <a:buChar char="•"/>
            </a:pPr>
            <a:r>
              <a:rPr lang="de-DE" sz="2800" b="0" strike="noStrike" spc="-1" dirty="0">
                <a:solidFill>
                  <a:srgbClr val="000000"/>
                </a:solidFill>
                <a:uFill>
                  <a:solidFill>
                    <a:srgbClr val="FFFFFF"/>
                  </a:solidFill>
                </a:uFill>
                <a:latin typeface="Arial"/>
                <a:ea typeface="DejaVu Sans"/>
              </a:rPr>
              <a:t>schwere chronische Krankheit</a:t>
            </a:r>
            <a:endParaRPr lang="de-DE" sz="1800" b="0" strike="noStrike" spc="-1" dirty="0">
              <a:solidFill>
                <a:srgbClr val="000000"/>
              </a:solidFill>
              <a:uFill>
                <a:solidFill>
                  <a:srgbClr val="FFFFFF"/>
                </a:solidFill>
              </a:uFill>
              <a:latin typeface="Arial"/>
            </a:endParaRPr>
          </a:p>
          <a:p>
            <a:pPr marL="216000" indent="-215640">
              <a:lnSpc>
                <a:spcPct val="93000"/>
              </a:lnSpc>
              <a:buClr>
                <a:srgbClr val="000000"/>
              </a:buClr>
              <a:buSzPct val="45000"/>
              <a:buFont typeface="Arial"/>
              <a:buChar char="•"/>
            </a:pPr>
            <a:r>
              <a:rPr lang="de-DE" sz="2800" b="0" strike="noStrike" spc="-1" dirty="0">
                <a:solidFill>
                  <a:srgbClr val="000000"/>
                </a:solidFill>
                <a:uFill>
                  <a:solidFill>
                    <a:srgbClr val="FFFFFF"/>
                  </a:solidFill>
                </a:uFill>
                <a:latin typeface="Arial"/>
                <a:ea typeface="DejaVu Sans"/>
              </a:rPr>
              <a:t>Aufenthaltserlaubnis für 1 Jahr, Verlängerung möglich</a:t>
            </a:r>
            <a:endParaRPr lang="de-DE" sz="1800" b="0" strike="noStrike" spc="-1" dirty="0">
              <a:solidFill>
                <a:srgbClr val="000000"/>
              </a:solidFill>
              <a:uFill>
                <a:solidFill>
                  <a:srgbClr val="FFFFFF"/>
                </a:solidFill>
              </a:uFill>
              <a:latin typeface="Arial"/>
            </a:endParaRPr>
          </a:p>
          <a:p>
            <a:pPr marL="216000" indent="-215640">
              <a:lnSpc>
                <a:spcPct val="93000"/>
              </a:lnSpc>
              <a:buClr>
                <a:srgbClr val="000000"/>
              </a:buClr>
              <a:buSzPct val="45000"/>
              <a:buFont typeface="Arial"/>
              <a:buChar char="•"/>
            </a:pPr>
            <a:endParaRPr lang="de-DE" sz="1800" b="0" strike="noStrike" spc="-1" dirty="0">
              <a:solidFill>
                <a:srgbClr val="000000"/>
              </a:solidFill>
              <a:uFill>
                <a:solidFill>
                  <a:srgbClr val="FFFFFF"/>
                </a:solidFill>
              </a:uFill>
              <a:latin typeface="Arial"/>
            </a:endParaRPr>
          </a:p>
          <a:p>
            <a:pPr>
              <a:lnSpc>
                <a:spcPct val="93000"/>
              </a:lnSpc>
            </a:pPr>
            <a:r>
              <a:rPr lang="de-DE" sz="2800" b="1" strike="noStrike" spc="-1" dirty="0">
                <a:solidFill>
                  <a:srgbClr val="000000"/>
                </a:solidFill>
                <a:uFill>
                  <a:solidFill>
                    <a:srgbClr val="FFFFFF"/>
                  </a:solidFill>
                </a:uFill>
                <a:latin typeface="Arial"/>
                <a:ea typeface="DejaVu Sans"/>
              </a:rPr>
              <a:t>Anerkennungsquote 2016: 3,5%</a:t>
            </a:r>
            <a:endParaRPr lang="de-DE" sz="1800" b="0" strike="noStrike" spc="-1" dirty="0">
              <a:solidFill>
                <a:srgbClr val="000000"/>
              </a:solidFill>
              <a:uFill>
                <a:solidFill>
                  <a:srgbClr val="FFFFFF"/>
                </a:solidFill>
              </a:uFill>
              <a:latin typeface="Arial"/>
            </a:endParaRPr>
          </a:p>
          <a:p>
            <a:pPr>
              <a:lnSpc>
                <a:spcPct val="93000"/>
              </a:lnSpc>
            </a:pPr>
            <a:endParaRPr lang="de-DE" sz="1800" b="0" strike="noStrike" spc="-1" dirty="0">
              <a:solidFill>
                <a:srgbClr val="000000"/>
              </a:solidFill>
              <a:uFill>
                <a:solidFill>
                  <a:srgbClr val="FFFFFF"/>
                </a:solidFill>
              </a:uFill>
              <a:latin typeface="Arial"/>
            </a:endParaRPr>
          </a:p>
          <a:p>
            <a:pPr>
              <a:lnSpc>
                <a:spcPct val="93000"/>
              </a:lnSpc>
            </a:pPr>
            <a:r>
              <a:rPr lang="de-DE" sz="2800" b="0" strike="noStrike" spc="-1" dirty="0">
                <a:solidFill>
                  <a:srgbClr val="000000"/>
                </a:solidFill>
                <a:uFill>
                  <a:solidFill>
                    <a:srgbClr val="FFFFFF"/>
                  </a:solidFill>
                </a:uFill>
                <a:latin typeface="Arial"/>
                <a:ea typeface="DejaVu Sans"/>
              </a:rPr>
              <a:t>→ </a:t>
            </a:r>
            <a:r>
              <a:rPr lang="de-DE" sz="2800" b="1" strike="noStrike" spc="-1" dirty="0">
                <a:solidFill>
                  <a:srgbClr val="000000"/>
                </a:solidFill>
                <a:uFill>
                  <a:solidFill>
                    <a:srgbClr val="FFFFFF"/>
                  </a:solidFill>
                </a:uFill>
                <a:latin typeface="Arial"/>
                <a:ea typeface="DejaVu Sans"/>
              </a:rPr>
              <a:t>Aufenthaltserlaubnis §25 Abs.3 </a:t>
            </a:r>
            <a:r>
              <a:rPr lang="de-DE" sz="2800" b="1" strike="noStrike" spc="-1" dirty="0" err="1">
                <a:solidFill>
                  <a:srgbClr val="000000"/>
                </a:solidFill>
                <a:uFill>
                  <a:solidFill>
                    <a:srgbClr val="FFFFFF"/>
                  </a:solidFill>
                </a:uFill>
                <a:latin typeface="Arial"/>
                <a:ea typeface="DejaVu Sans"/>
              </a:rPr>
              <a:t>AufenthG</a:t>
            </a:r>
            <a:endParaRPr lang="de-DE" sz="1800" b="1" strike="noStrike" spc="-1" dirty="0">
              <a:solidFill>
                <a:srgbClr val="000000"/>
              </a:solidFill>
              <a:uFill>
                <a:solidFill>
                  <a:srgbClr val="FFFFFF"/>
                </a:solidFill>
              </a:uFill>
              <a:latin typeface="Arial"/>
            </a:endParaRPr>
          </a:p>
          <a:p>
            <a:pPr>
              <a:lnSpc>
                <a:spcPct val="93000"/>
              </a:lnSpc>
            </a:pPr>
            <a:endParaRPr lang="de-DE" sz="1800" b="0" strike="noStrike" spc="-1" dirty="0">
              <a:solidFill>
                <a:srgbClr val="000000"/>
              </a:solidFill>
              <a:uFill>
                <a:solidFill>
                  <a:srgbClr val="FFFFFF"/>
                </a:solidFill>
              </a:uFill>
              <a:latin typeface="Arial"/>
            </a:endParaRPr>
          </a:p>
        </p:txBody>
      </p:sp>
      <p:sp>
        <p:nvSpPr>
          <p:cNvPr id="292" name="CustomShape 2"/>
          <p:cNvSpPr/>
          <p:nvPr/>
        </p:nvSpPr>
        <p:spPr>
          <a:xfrm>
            <a:off x="4320" y="405360"/>
            <a:ext cx="10073880" cy="1185480"/>
          </a:xfrm>
          <a:prstGeom prst="rect">
            <a:avLst/>
          </a:prstGeom>
          <a:solidFill>
            <a:srgbClr val="FAD9CD"/>
          </a:solidFill>
          <a:ln>
            <a:noFill/>
          </a:ln>
        </p:spPr>
        <p:style>
          <a:lnRef idx="0">
            <a:scrgbClr r="0" g="0" b="0"/>
          </a:lnRef>
          <a:fillRef idx="0">
            <a:scrgbClr r="0" g="0" b="0"/>
          </a:fillRef>
          <a:effectRef idx="0">
            <a:scrgbClr r="0" g="0" b="0"/>
          </a:effectRef>
          <a:fontRef idx="minor"/>
        </p:style>
        <p:txBody>
          <a:bodyPr lIns="0" tIns="38880" rIns="0" bIns="0" anchor="ctr"/>
          <a:lstStyle/>
          <a:p>
            <a:pPr algn="ctr">
              <a:lnSpc>
                <a:spcPct val="93000"/>
              </a:lnSpc>
            </a:pPr>
            <a:r>
              <a:rPr lang="de-DE" sz="4400" b="0" strike="noStrike" spc="-1">
                <a:solidFill>
                  <a:srgbClr val="DF6C5D"/>
                </a:solidFill>
                <a:uFill>
                  <a:solidFill>
                    <a:srgbClr val="FFFFFF"/>
                  </a:solidFill>
                </a:uFill>
                <a:latin typeface="Arial"/>
                <a:ea typeface="DejaVu Sans"/>
              </a:rPr>
              <a:t>Asylverfahren</a:t>
            </a:r>
            <a:endParaRPr lang="de-DE" sz="1800" b="0" strike="noStrike" spc="-1">
              <a:solidFill>
                <a:srgbClr val="000000"/>
              </a:solidFill>
              <a:uFill>
                <a:solidFill>
                  <a:srgbClr val="FFFFFF"/>
                </a:solidFill>
              </a:uFill>
              <a:latin typeface="Arial"/>
            </a:endParaRPr>
          </a:p>
        </p:txBody>
      </p:sp>
      <p:sp>
        <p:nvSpPr>
          <p:cNvPr id="293" name="CustomShape 3"/>
          <p:cNvSpPr/>
          <p:nvPr/>
        </p:nvSpPr>
        <p:spPr>
          <a:xfrm>
            <a:off x="8186040" y="7120800"/>
            <a:ext cx="1082160" cy="3999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lstStyle/>
          <a:p>
            <a:pPr>
              <a:lnSpc>
                <a:spcPct val="100000"/>
              </a:lnSpc>
            </a:pPr>
            <a:fld id="{07FB7C5A-EE18-4F9C-B37A-F6C51327FC8F}" type="slidenum">
              <a:rPr lang="de-DE" sz="1400" b="1" strike="noStrike" spc="-1">
                <a:solidFill>
                  <a:srgbClr val="FFFFFF"/>
                </a:solidFill>
                <a:uFill>
                  <a:solidFill>
                    <a:srgbClr val="FFFFFF"/>
                  </a:solidFill>
                </a:uFill>
                <a:latin typeface="Arial"/>
                <a:ea typeface="MS PGothic"/>
              </a:rPr>
              <a:t>56</a:t>
            </a:fld>
            <a:endParaRPr lang="de-DE" sz="1800" b="0" strike="noStrike" spc="-1">
              <a:solidFill>
                <a:srgbClr val="000000"/>
              </a:solidFill>
              <a:uFill>
                <a:solidFill>
                  <a:srgbClr val="FFFFFF"/>
                </a:solidFill>
              </a:uFill>
              <a:latin typeface="Arial"/>
            </a:endParaRPr>
          </a:p>
        </p:txBody>
      </p:sp>
    </p:spTree>
  </p:cSld>
  <p:clrMapOvr>
    <a:masterClrMapping/>
  </p:clrMapOvr>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8" name="CustomShape 1"/>
          <p:cNvSpPr/>
          <p:nvPr/>
        </p:nvSpPr>
        <p:spPr>
          <a:xfrm>
            <a:off x="4320" y="426240"/>
            <a:ext cx="10073880" cy="1185480"/>
          </a:xfrm>
          <a:prstGeom prst="rect">
            <a:avLst/>
          </a:prstGeom>
          <a:solidFill>
            <a:srgbClr val="FAD9CD"/>
          </a:solidFill>
          <a:ln>
            <a:noFill/>
          </a:ln>
        </p:spPr>
        <p:style>
          <a:lnRef idx="0">
            <a:scrgbClr r="0" g="0" b="0"/>
          </a:lnRef>
          <a:fillRef idx="0">
            <a:scrgbClr r="0" g="0" b="0"/>
          </a:fillRef>
          <a:effectRef idx="0">
            <a:scrgbClr r="0" g="0" b="0"/>
          </a:effectRef>
          <a:fontRef idx="minor"/>
        </p:style>
        <p:txBody>
          <a:bodyPr lIns="0" tIns="38880" rIns="0" bIns="0" anchor="ctr"/>
          <a:lstStyle/>
          <a:p>
            <a:pPr algn="ctr">
              <a:lnSpc>
                <a:spcPct val="93000"/>
              </a:lnSpc>
            </a:pPr>
            <a:r>
              <a:rPr lang="de-DE" sz="4400" b="0" strike="noStrike" spc="-1" dirty="0">
                <a:solidFill>
                  <a:srgbClr val="DF6C5D"/>
                </a:solidFill>
                <a:uFill>
                  <a:solidFill>
                    <a:srgbClr val="FFFFFF"/>
                  </a:solidFill>
                </a:uFill>
                <a:latin typeface="Arial"/>
                <a:ea typeface="DejaVu Sans"/>
              </a:rPr>
              <a:t>Rechte bei Anerkennung </a:t>
            </a:r>
            <a:endParaRPr lang="de-DE" sz="1800" b="0" strike="noStrike" spc="-1" dirty="0">
              <a:solidFill>
                <a:srgbClr val="000000"/>
              </a:solidFill>
              <a:uFill>
                <a:solidFill>
                  <a:srgbClr val="FFFFFF"/>
                </a:solidFill>
              </a:uFill>
              <a:latin typeface="Arial"/>
            </a:endParaRPr>
          </a:p>
        </p:txBody>
      </p:sp>
      <p:sp>
        <p:nvSpPr>
          <p:cNvPr id="299" name="CustomShape 2"/>
          <p:cNvSpPr/>
          <p:nvPr/>
        </p:nvSpPr>
        <p:spPr>
          <a:xfrm>
            <a:off x="261441" y="2156040"/>
            <a:ext cx="9559637" cy="4964760"/>
          </a:xfrm>
          <a:prstGeom prst="rect">
            <a:avLst/>
          </a:prstGeom>
          <a:noFill/>
          <a:ln>
            <a:noFill/>
          </a:ln>
        </p:spPr>
        <p:style>
          <a:lnRef idx="0">
            <a:scrgbClr r="0" g="0" b="0"/>
          </a:lnRef>
          <a:fillRef idx="0">
            <a:scrgbClr r="0" g="0" b="0"/>
          </a:fillRef>
          <a:effectRef idx="0">
            <a:scrgbClr r="0" g="0" b="0"/>
          </a:effectRef>
          <a:fontRef idx="minor"/>
        </p:style>
        <p:txBody>
          <a:bodyPr lIns="0" tIns="28080" rIns="0" bIns="0"/>
          <a:lstStyle/>
          <a:p>
            <a:pPr marL="360">
              <a:buClr>
                <a:srgbClr val="000000"/>
              </a:buClr>
            </a:pPr>
            <a:r>
              <a:rPr lang="de-DE" sz="2400" b="1" spc="-1" dirty="0">
                <a:solidFill>
                  <a:srgbClr val="000000"/>
                </a:solidFill>
                <a:uFill>
                  <a:solidFill>
                    <a:srgbClr val="FFFFFF"/>
                  </a:solidFill>
                </a:uFill>
              </a:rPr>
              <a:t>Aufenthaltserlaubnis §25 Abs.3 </a:t>
            </a:r>
            <a:r>
              <a:rPr lang="de-DE" sz="2400" b="1" spc="-1" dirty="0" err="1">
                <a:solidFill>
                  <a:srgbClr val="000000"/>
                </a:solidFill>
                <a:uFill>
                  <a:solidFill>
                    <a:srgbClr val="FFFFFF"/>
                  </a:solidFill>
                </a:uFill>
              </a:rPr>
              <a:t>AufenthG</a:t>
            </a:r>
            <a:r>
              <a:rPr lang="de-DE" sz="2400" b="1" spc="-1" dirty="0">
                <a:solidFill>
                  <a:srgbClr val="000000"/>
                </a:solidFill>
                <a:uFill>
                  <a:solidFill>
                    <a:srgbClr val="FFFFFF"/>
                  </a:solidFill>
                </a:uFill>
              </a:rPr>
              <a:t> </a:t>
            </a:r>
          </a:p>
          <a:p>
            <a:pPr marL="360">
              <a:buClr>
                <a:srgbClr val="000000"/>
              </a:buClr>
            </a:pPr>
            <a:r>
              <a:rPr lang="de-DE" sz="2400" b="1" spc="-1" dirty="0">
                <a:solidFill>
                  <a:srgbClr val="000000"/>
                </a:solidFill>
                <a:uFill>
                  <a:solidFill>
                    <a:srgbClr val="FFFFFF"/>
                  </a:solidFill>
                </a:uFill>
              </a:rPr>
              <a:t>(Nationales Abschiebeverbot)</a:t>
            </a:r>
          </a:p>
          <a:p>
            <a:pPr marL="360">
              <a:buClr>
                <a:srgbClr val="000000"/>
              </a:buClr>
            </a:pPr>
            <a:endParaRPr lang="de-DE" sz="2400" b="1" spc="-1" dirty="0">
              <a:solidFill>
                <a:srgbClr val="000000"/>
              </a:solidFill>
              <a:uFill>
                <a:solidFill>
                  <a:srgbClr val="FFFFFF"/>
                </a:solidFill>
              </a:uFill>
            </a:endParaRPr>
          </a:p>
          <a:p>
            <a:pPr marL="343260" indent="-342900">
              <a:buClr>
                <a:srgbClr val="000000"/>
              </a:buClr>
              <a:buFont typeface="Arial" panose="020B0604020202020204" pitchFamily="34" charset="0"/>
              <a:buChar char="•"/>
            </a:pPr>
            <a:r>
              <a:rPr lang="de-DE" sz="2400" spc="-1" dirty="0">
                <a:solidFill>
                  <a:srgbClr val="000000"/>
                </a:solidFill>
                <a:uFill>
                  <a:solidFill>
                    <a:srgbClr val="FFFFFF"/>
                  </a:solidFill>
                </a:uFill>
              </a:rPr>
              <a:t>Aufenthaltserlaubnis zunächst für 1 Jahr, danach erneute Prüfung und ggf. jeweils weitere 2 Jahre</a:t>
            </a:r>
          </a:p>
          <a:p>
            <a:pPr marL="343260" indent="-342900">
              <a:buClr>
                <a:srgbClr val="000000"/>
              </a:buClr>
              <a:buFont typeface="Arial" panose="020B0604020202020204" pitchFamily="34" charset="0"/>
              <a:buChar char="•"/>
            </a:pPr>
            <a:r>
              <a:rPr lang="de-DE" sz="2400" spc="-1" dirty="0">
                <a:uFill>
                  <a:solidFill>
                    <a:srgbClr val="FFFFFF"/>
                  </a:solidFill>
                </a:uFill>
              </a:rPr>
              <a:t>Familiennachzug unter bestimmten Voraussetzungen</a:t>
            </a:r>
            <a:r>
              <a:rPr lang="de-DE" sz="2400" b="1" spc="-1" dirty="0">
                <a:uFill>
                  <a:solidFill>
                    <a:srgbClr val="FFFFFF"/>
                  </a:solidFill>
                </a:uFill>
              </a:rPr>
              <a:t>.</a:t>
            </a:r>
            <a:endParaRPr lang="de-DE" sz="2400" spc="-1" dirty="0">
              <a:solidFill>
                <a:srgbClr val="000000"/>
              </a:solidFill>
              <a:uFill>
                <a:solidFill>
                  <a:srgbClr val="FFFFFF"/>
                </a:solidFill>
              </a:uFill>
            </a:endParaRPr>
          </a:p>
          <a:p>
            <a:pPr marL="343260" indent="-342900">
              <a:buClr>
                <a:srgbClr val="000000"/>
              </a:buClr>
              <a:buFont typeface="Arial" panose="020B0604020202020204" pitchFamily="34" charset="0"/>
              <a:buChar char="•"/>
            </a:pPr>
            <a:r>
              <a:rPr lang="de-DE" sz="2400" spc="-1" dirty="0">
                <a:uFill>
                  <a:solidFill>
                    <a:srgbClr val="FFFFFF"/>
                  </a:solidFill>
                </a:uFill>
                <a:latin typeface="Arial"/>
              </a:rPr>
              <a:t>Selbstständigkeit kann erlaubt werden</a:t>
            </a:r>
          </a:p>
          <a:p>
            <a:pPr marL="343260" indent="-342900">
              <a:buClr>
                <a:srgbClr val="000000"/>
              </a:buClr>
              <a:buFont typeface="Arial" panose="020B0604020202020204" pitchFamily="34" charset="0"/>
              <a:buChar char="•"/>
            </a:pPr>
            <a:r>
              <a:rPr lang="de-DE" sz="2400" spc="-1" dirty="0">
                <a:uFill>
                  <a:solidFill>
                    <a:srgbClr val="FFFFFF"/>
                  </a:solidFill>
                </a:uFill>
                <a:latin typeface="Arial"/>
              </a:rPr>
              <a:t>S</a:t>
            </a:r>
            <a:r>
              <a:rPr lang="de-DE" sz="2400" b="0" strike="noStrike" spc="-1" dirty="0">
                <a:uFill>
                  <a:solidFill>
                    <a:srgbClr val="FFFFFF"/>
                  </a:solidFill>
                </a:uFill>
                <a:latin typeface="Arial"/>
                <a:ea typeface="DejaVu Sans"/>
              </a:rPr>
              <a:t>ozialleistungen SGB </a:t>
            </a:r>
            <a:r>
              <a:rPr lang="de-DE" sz="2400" spc="-1" dirty="0">
                <a:uFill>
                  <a:solidFill>
                    <a:srgbClr val="FFFFFF"/>
                  </a:solidFill>
                </a:uFill>
                <a:latin typeface="Arial"/>
                <a:ea typeface="DejaVu Sans"/>
              </a:rPr>
              <a:t>II/XII, Kindergeld, </a:t>
            </a:r>
          </a:p>
          <a:p>
            <a:pPr marL="343260" indent="-342900">
              <a:buClr>
                <a:srgbClr val="000000"/>
              </a:buClr>
              <a:buFont typeface="Arial" panose="020B0604020202020204" pitchFamily="34" charset="0"/>
              <a:buChar char="•"/>
            </a:pPr>
            <a:r>
              <a:rPr lang="de-DE" sz="2400" spc="-1" dirty="0">
                <a:uFill>
                  <a:solidFill>
                    <a:srgbClr val="FFFFFF"/>
                  </a:solidFill>
                </a:uFill>
                <a:latin typeface="Arial"/>
              </a:rPr>
              <a:t>BAföG, BAB erst nach 15 Monaten Aufenthalt</a:t>
            </a:r>
          </a:p>
          <a:p>
            <a:pPr marL="343260" indent="-342900">
              <a:buClr>
                <a:srgbClr val="000000"/>
              </a:buClr>
              <a:buFont typeface="Arial" panose="020B0604020202020204" pitchFamily="34" charset="0"/>
              <a:buChar char="•"/>
            </a:pPr>
            <a:r>
              <a:rPr lang="de-DE" sz="2400" b="0" strike="noStrike" spc="-1" dirty="0">
                <a:uFill>
                  <a:solidFill>
                    <a:srgbClr val="FFFFFF"/>
                  </a:solidFill>
                </a:uFill>
                <a:latin typeface="Arial"/>
                <a:ea typeface="DejaVu Sans"/>
              </a:rPr>
              <a:t>Kein Anspruch auf Integrationskurs</a:t>
            </a:r>
            <a:r>
              <a:rPr lang="de-DE" sz="2400" b="0" strike="noStrike" spc="-1" dirty="0">
                <a:solidFill>
                  <a:srgbClr val="FF0000"/>
                </a:solidFill>
                <a:uFill>
                  <a:solidFill>
                    <a:srgbClr val="FFFFFF"/>
                  </a:solidFill>
                </a:uFill>
                <a:latin typeface="Arial"/>
                <a:ea typeface="DejaVu Sans"/>
              </a:rPr>
              <a:t> </a:t>
            </a:r>
            <a:endParaRPr lang="de-DE" sz="2400" spc="-1" dirty="0">
              <a:solidFill>
                <a:srgbClr val="FF0000"/>
              </a:solidFill>
              <a:uFill>
                <a:solidFill>
                  <a:srgbClr val="FFFFFF"/>
                </a:solidFill>
              </a:uFill>
              <a:latin typeface="Arial"/>
            </a:endParaRPr>
          </a:p>
          <a:p>
            <a:pPr marL="343260" indent="-342900">
              <a:buClr>
                <a:srgbClr val="000000"/>
              </a:buClr>
              <a:buFont typeface="Arial" panose="020B0604020202020204" pitchFamily="34" charset="0"/>
              <a:buChar char="•"/>
            </a:pPr>
            <a:r>
              <a:rPr lang="de-DE" sz="2400" b="0" strike="noStrike" spc="-1" dirty="0">
                <a:uFill>
                  <a:solidFill>
                    <a:srgbClr val="FFFFFF"/>
                  </a:solidFill>
                </a:uFill>
                <a:latin typeface="Arial"/>
                <a:ea typeface="DejaVu Sans"/>
              </a:rPr>
              <a:t>Wohnsitzauflage </a:t>
            </a:r>
            <a:endParaRPr lang="de-DE" sz="2400" spc="-1" dirty="0">
              <a:uFill>
                <a:solidFill>
                  <a:srgbClr val="FFFFFF"/>
                </a:solidFill>
              </a:uFill>
              <a:latin typeface="Arial"/>
            </a:endParaRPr>
          </a:p>
          <a:p>
            <a:pPr marL="343260" indent="-342900">
              <a:buClr>
                <a:srgbClr val="000000"/>
              </a:buClr>
              <a:buFont typeface="Arial" panose="020B0604020202020204" pitchFamily="34" charset="0"/>
              <a:buChar char="•"/>
            </a:pPr>
            <a:r>
              <a:rPr lang="de-DE" sz="2400" strike="noStrike" spc="-1" dirty="0">
                <a:uFill>
                  <a:solidFill>
                    <a:srgbClr val="FFFFFF"/>
                  </a:solidFill>
                </a:uFill>
                <a:latin typeface="Arial"/>
                <a:ea typeface="DejaVu Sans"/>
              </a:rPr>
              <a:t>Reisefreiheit, aber kein blauer Flüchtlingspass</a:t>
            </a:r>
            <a:endParaRPr lang="de-DE" sz="2400" strike="noStrike" spc="-1" dirty="0">
              <a:uFill>
                <a:solidFill>
                  <a:srgbClr val="FFFFFF"/>
                </a:solidFill>
              </a:uFill>
              <a:latin typeface="Arial"/>
            </a:endParaRPr>
          </a:p>
          <a:p>
            <a:pPr>
              <a:lnSpc>
                <a:spcPct val="100000"/>
              </a:lnSpc>
            </a:pPr>
            <a:endParaRPr lang="de-DE" sz="1600" b="0" strike="noStrike" spc="-1" dirty="0">
              <a:solidFill>
                <a:srgbClr val="000000"/>
              </a:solidFill>
              <a:uFill>
                <a:solidFill>
                  <a:srgbClr val="FFFFFF"/>
                </a:solidFill>
              </a:uFill>
              <a:latin typeface="Arial"/>
            </a:endParaRPr>
          </a:p>
        </p:txBody>
      </p:sp>
      <p:sp>
        <p:nvSpPr>
          <p:cNvPr id="300" name="CustomShape 3"/>
          <p:cNvSpPr/>
          <p:nvPr/>
        </p:nvSpPr>
        <p:spPr>
          <a:xfrm>
            <a:off x="8186040" y="7120800"/>
            <a:ext cx="1082160" cy="3999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lstStyle/>
          <a:p>
            <a:pPr>
              <a:lnSpc>
                <a:spcPct val="100000"/>
              </a:lnSpc>
            </a:pPr>
            <a:fld id="{53C6364C-9206-4565-A911-E5CCBD84F90F}" type="slidenum">
              <a:rPr lang="de-DE" sz="1400" b="1" strike="noStrike" spc="-1">
                <a:solidFill>
                  <a:srgbClr val="FFFFFF"/>
                </a:solidFill>
                <a:uFill>
                  <a:solidFill>
                    <a:srgbClr val="FFFFFF"/>
                  </a:solidFill>
                </a:uFill>
                <a:latin typeface="Arial"/>
                <a:ea typeface="MS PGothic"/>
              </a:rPr>
              <a:t>57</a:t>
            </a:fld>
            <a:endParaRPr lang="de-DE" sz="1800" b="0" strike="noStrike" spc="-1">
              <a:solidFill>
                <a:srgbClr val="000000"/>
              </a:solidFill>
              <a:uFill>
                <a:solidFill>
                  <a:srgbClr val="FFFFFF"/>
                </a:solidFill>
              </a:uFill>
              <a:latin typeface="Arial"/>
            </a:endParaRPr>
          </a:p>
        </p:txBody>
      </p:sp>
    </p:spTree>
    <p:extLst>
      <p:ext uri="{BB962C8B-B14F-4D97-AF65-F5344CB8AC3E}">
        <p14:creationId xmlns:p14="http://schemas.microsoft.com/office/powerpoint/2010/main" val="2572567854"/>
      </p:ext>
    </p:extLst>
  </p:cSld>
  <p:clrMapOvr>
    <a:masterClrMapping/>
  </p:clrMapOvr>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58.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98" name="CustomShape 1"/>
          <p:cNvSpPr/>
          <p:nvPr/>
        </p:nvSpPr>
        <p:spPr>
          <a:xfrm>
            <a:off x="4320" y="426240"/>
            <a:ext cx="10073880" cy="1185480"/>
          </a:xfrm>
          <a:prstGeom prst="rect">
            <a:avLst/>
          </a:prstGeom>
          <a:solidFill>
            <a:srgbClr val="FAD9CD"/>
          </a:solidFill>
          <a:ln>
            <a:noFill/>
          </a:ln>
        </p:spPr>
        <p:style>
          <a:lnRef idx="0">
            <a:scrgbClr r="0" g="0" b="0"/>
          </a:lnRef>
          <a:fillRef idx="0">
            <a:scrgbClr r="0" g="0" b="0"/>
          </a:fillRef>
          <a:effectRef idx="0">
            <a:scrgbClr r="0" g="0" b="0"/>
          </a:effectRef>
          <a:fontRef idx="minor"/>
        </p:style>
        <p:txBody>
          <a:bodyPr lIns="0" tIns="38880" rIns="0" bIns="0" anchor="ctr"/>
          <a:lstStyle/>
          <a:p>
            <a:pPr algn="ctr">
              <a:lnSpc>
                <a:spcPct val="93000"/>
              </a:lnSpc>
            </a:pPr>
            <a:r>
              <a:rPr lang="de-DE" sz="4400" b="0" strike="noStrike" spc="-1" dirty="0">
                <a:solidFill>
                  <a:srgbClr val="DF6C5D"/>
                </a:solidFill>
                <a:uFill>
                  <a:solidFill>
                    <a:srgbClr val="FFFFFF"/>
                  </a:solidFill>
                </a:uFill>
                <a:latin typeface="Arial"/>
                <a:ea typeface="DejaVu Sans"/>
              </a:rPr>
              <a:t>Wohnsitzauflage </a:t>
            </a:r>
            <a:endParaRPr lang="de-DE" sz="1800" b="0" strike="noStrike" spc="-1" dirty="0">
              <a:solidFill>
                <a:srgbClr val="000000"/>
              </a:solidFill>
              <a:uFill>
                <a:solidFill>
                  <a:srgbClr val="FFFFFF"/>
                </a:solidFill>
              </a:uFill>
              <a:latin typeface="Arial"/>
            </a:endParaRPr>
          </a:p>
        </p:txBody>
      </p:sp>
      <p:sp>
        <p:nvSpPr>
          <p:cNvPr id="299" name="CustomShape 2"/>
          <p:cNvSpPr/>
          <p:nvPr/>
        </p:nvSpPr>
        <p:spPr>
          <a:xfrm>
            <a:off x="249381" y="1802878"/>
            <a:ext cx="9518074" cy="4964760"/>
          </a:xfrm>
          <a:prstGeom prst="rect">
            <a:avLst/>
          </a:prstGeom>
          <a:noFill/>
          <a:ln>
            <a:noFill/>
          </a:ln>
        </p:spPr>
        <p:style>
          <a:lnRef idx="0">
            <a:scrgbClr r="0" g="0" b="0"/>
          </a:lnRef>
          <a:fillRef idx="0">
            <a:scrgbClr r="0" g="0" b="0"/>
          </a:fillRef>
          <a:effectRef idx="0">
            <a:scrgbClr r="0" g="0" b="0"/>
          </a:effectRef>
          <a:fontRef idx="minor"/>
        </p:style>
        <p:txBody>
          <a:bodyPr lIns="0" tIns="28080" rIns="0" bIns="0"/>
          <a:lstStyle/>
          <a:p>
            <a:pPr marL="360">
              <a:buClr>
                <a:srgbClr val="000000"/>
              </a:buClr>
            </a:pPr>
            <a:r>
              <a:rPr lang="de-DE" sz="2800" b="1" spc="-1" dirty="0">
                <a:uFill>
                  <a:solidFill>
                    <a:srgbClr val="FFFFFF"/>
                  </a:solidFill>
                </a:uFill>
                <a:latin typeface="Arial"/>
              </a:rPr>
              <a:t>Flüchtlinge, die nach dem </a:t>
            </a:r>
            <a:r>
              <a:rPr lang="de-DE" sz="2800" b="1" spc="-1" dirty="0" smtClean="0">
                <a:uFill>
                  <a:solidFill>
                    <a:srgbClr val="FFFFFF"/>
                  </a:solidFill>
                </a:uFill>
                <a:latin typeface="Arial"/>
              </a:rPr>
              <a:t>01.01.2016 </a:t>
            </a:r>
            <a:r>
              <a:rPr lang="de-DE" sz="2800" b="1" spc="-1" dirty="0">
                <a:uFill>
                  <a:solidFill>
                    <a:srgbClr val="FFFFFF"/>
                  </a:solidFill>
                </a:uFill>
                <a:latin typeface="Arial"/>
              </a:rPr>
              <a:t>anerkannt wurden, müssen ihren Wohnsitz in dem Bundesland nehmen, dem sie im Verteilungsverfahren zugewiesen wurden. (§12a </a:t>
            </a:r>
            <a:r>
              <a:rPr lang="de-DE" sz="2800" b="1" spc="-1" dirty="0" err="1">
                <a:uFill>
                  <a:solidFill>
                    <a:srgbClr val="FFFFFF"/>
                  </a:solidFill>
                </a:uFill>
                <a:latin typeface="Arial"/>
              </a:rPr>
              <a:t>AufenthG</a:t>
            </a:r>
            <a:r>
              <a:rPr lang="de-DE" sz="2800" b="1" spc="-1" dirty="0">
                <a:uFill>
                  <a:solidFill>
                    <a:srgbClr val="FFFFFF"/>
                  </a:solidFill>
                </a:uFill>
                <a:latin typeface="Arial"/>
              </a:rPr>
              <a:t>)</a:t>
            </a:r>
          </a:p>
          <a:p>
            <a:pPr marL="360">
              <a:buClr>
                <a:srgbClr val="000000"/>
              </a:buClr>
            </a:pPr>
            <a:endParaRPr lang="de-DE" sz="2400" b="1" spc="-1" dirty="0">
              <a:solidFill>
                <a:srgbClr val="000000"/>
              </a:solidFill>
              <a:uFill>
                <a:solidFill>
                  <a:srgbClr val="FFFFFF"/>
                </a:solidFill>
              </a:uFill>
            </a:endParaRPr>
          </a:p>
          <a:p>
            <a:pPr marL="360">
              <a:buClr>
                <a:srgbClr val="000000"/>
              </a:buClr>
            </a:pPr>
            <a:r>
              <a:rPr lang="de-DE" sz="2800" spc="-1" dirty="0">
                <a:solidFill>
                  <a:srgbClr val="000000"/>
                </a:solidFill>
                <a:uFill>
                  <a:solidFill>
                    <a:srgbClr val="FFFFFF"/>
                  </a:solidFill>
                </a:uFill>
              </a:rPr>
              <a:t>Ausnahmen:</a:t>
            </a:r>
          </a:p>
          <a:p>
            <a:pPr marL="343260" indent="-342900">
              <a:buClr>
                <a:srgbClr val="000000"/>
              </a:buClr>
              <a:buFont typeface="Arial" panose="020B0604020202020204" pitchFamily="34" charset="0"/>
              <a:buChar char="•"/>
            </a:pPr>
            <a:r>
              <a:rPr lang="de-DE" sz="2800" spc="-1" dirty="0">
                <a:solidFill>
                  <a:srgbClr val="000000"/>
                </a:solidFill>
                <a:uFill>
                  <a:solidFill>
                    <a:srgbClr val="FFFFFF"/>
                  </a:solidFill>
                </a:uFill>
              </a:rPr>
              <a:t>Ausbildungs- oder Studienplatz</a:t>
            </a:r>
          </a:p>
          <a:p>
            <a:pPr marL="342900" indent="-342900">
              <a:buFont typeface="Arial" panose="020B0604020202020204" pitchFamily="34" charset="0"/>
              <a:buChar char="•"/>
            </a:pPr>
            <a:r>
              <a:rPr lang="de-DE" sz="2800" spc="-1" dirty="0">
                <a:solidFill>
                  <a:srgbClr val="000000"/>
                </a:solidFill>
                <a:uFill>
                  <a:solidFill>
                    <a:srgbClr val="FFFFFF"/>
                  </a:solidFill>
                </a:uFill>
              </a:rPr>
              <a:t>Sozialversicherungspflichtige Arbeit von mind. 15 </a:t>
            </a:r>
            <a:r>
              <a:rPr lang="de-DE" sz="2800" spc="-1" dirty="0" err="1">
                <a:solidFill>
                  <a:srgbClr val="000000"/>
                </a:solidFill>
                <a:uFill>
                  <a:solidFill>
                    <a:srgbClr val="FFFFFF"/>
                  </a:solidFill>
                </a:uFill>
              </a:rPr>
              <a:t>WSt</a:t>
            </a:r>
            <a:r>
              <a:rPr lang="de-DE" sz="2800" spc="-1" dirty="0">
                <a:solidFill>
                  <a:srgbClr val="000000"/>
                </a:solidFill>
                <a:uFill>
                  <a:solidFill>
                    <a:srgbClr val="FFFFFF"/>
                  </a:solidFill>
                </a:uFill>
              </a:rPr>
              <a:t> und 712€ brutto monatlich (ein! Familienmitglied)</a:t>
            </a:r>
          </a:p>
          <a:p>
            <a:pPr marL="342900" indent="-342900">
              <a:buFont typeface="Arial" panose="020B0604020202020204" pitchFamily="34" charset="0"/>
              <a:buChar char="•"/>
            </a:pPr>
            <a:endParaRPr lang="de-DE" sz="2800" spc="-1" dirty="0">
              <a:solidFill>
                <a:srgbClr val="000000"/>
              </a:solidFill>
              <a:uFill>
                <a:solidFill>
                  <a:srgbClr val="FFFFFF"/>
                </a:solidFill>
              </a:uFill>
            </a:endParaRPr>
          </a:p>
          <a:p>
            <a:r>
              <a:rPr lang="de-DE" sz="2800" spc="-1" dirty="0">
                <a:solidFill>
                  <a:srgbClr val="000000"/>
                </a:solidFill>
                <a:uFill>
                  <a:solidFill>
                    <a:srgbClr val="FFFFFF"/>
                  </a:solidFill>
                </a:uFill>
              </a:rPr>
              <a:t>Härtefallregelung für alle Flüchtlinge, die zwischen </a:t>
            </a:r>
            <a:r>
              <a:rPr lang="de-DE" sz="2800" spc="-1" dirty="0" smtClean="0">
                <a:solidFill>
                  <a:srgbClr val="000000"/>
                </a:solidFill>
                <a:uFill>
                  <a:solidFill>
                    <a:srgbClr val="FFFFFF"/>
                  </a:solidFill>
                </a:uFill>
              </a:rPr>
              <a:t>01.01</a:t>
            </a:r>
            <a:r>
              <a:rPr lang="de-DE" sz="2800" spc="-1" dirty="0">
                <a:solidFill>
                  <a:srgbClr val="000000"/>
                </a:solidFill>
                <a:uFill>
                  <a:solidFill>
                    <a:srgbClr val="FFFFFF"/>
                  </a:solidFill>
                </a:uFill>
              </a:rPr>
              <a:t>. und </a:t>
            </a:r>
            <a:r>
              <a:rPr lang="de-DE" sz="2800" spc="-1" dirty="0" smtClean="0">
                <a:solidFill>
                  <a:srgbClr val="000000"/>
                </a:solidFill>
                <a:uFill>
                  <a:solidFill>
                    <a:srgbClr val="FFFFFF"/>
                  </a:solidFill>
                </a:uFill>
              </a:rPr>
              <a:t>06.08.16 </a:t>
            </a:r>
            <a:r>
              <a:rPr lang="de-DE" sz="2800" spc="-1" dirty="0">
                <a:solidFill>
                  <a:srgbClr val="000000"/>
                </a:solidFill>
                <a:uFill>
                  <a:solidFill>
                    <a:srgbClr val="FFFFFF"/>
                  </a:solidFill>
                </a:uFill>
              </a:rPr>
              <a:t>anerkannt worden sind! </a:t>
            </a:r>
            <a:r>
              <a:rPr lang="de-DE" sz="2800" spc="-1" dirty="0" smtClean="0">
                <a:solidFill>
                  <a:srgbClr val="000000"/>
                </a:solidFill>
                <a:uFill>
                  <a:solidFill>
                    <a:srgbClr val="FFFFFF"/>
                  </a:solidFill>
                </a:uFill>
              </a:rPr>
              <a:t>(außer </a:t>
            </a:r>
            <a:r>
              <a:rPr lang="de-DE" sz="2800" spc="-1" dirty="0">
                <a:solidFill>
                  <a:srgbClr val="000000"/>
                </a:solidFill>
                <a:uFill>
                  <a:solidFill>
                    <a:srgbClr val="FFFFFF"/>
                  </a:solidFill>
                </a:uFill>
              </a:rPr>
              <a:t>NRW)</a:t>
            </a:r>
          </a:p>
          <a:p>
            <a:pPr marL="343260" indent="-342900">
              <a:buClr>
                <a:srgbClr val="000000"/>
              </a:buClr>
              <a:buFont typeface="Arial" panose="020B0604020202020204" pitchFamily="34" charset="0"/>
              <a:buChar char="•"/>
            </a:pPr>
            <a:endParaRPr lang="de-DE" sz="2800" spc="-1" dirty="0">
              <a:solidFill>
                <a:srgbClr val="000000"/>
              </a:solidFill>
              <a:uFill>
                <a:solidFill>
                  <a:srgbClr val="FFFFFF"/>
                </a:solidFill>
              </a:uFill>
            </a:endParaRPr>
          </a:p>
          <a:p>
            <a:pPr marL="360">
              <a:buClr>
                <a:srgbClr val="000000"/>
              </a:buClr>
            </a:pPr>
            <a:endParaRPr lang="de-DE" sz="2400" b="1" spc="-1" dirty="0">
              <a:solidFill>
                <a:srgbClr val="000000"/>
              </a:solidFill>
              <a:uFill>
                <a:solidFill>
                  <a:srgbClr val="FFFFFF"/>
                </a:solidFill>
              </a:uFill>
            </a:endParaRPr>
          </a:p>
          <a:p>
            <a:pPr marL="360">
              <a:buClr>
                <a:srgbClr val="000000"/>
              </a:buClr>
            </a:pPr>
            <a:endParaRPr lang="de-DE" sz="2400" b="1" spc="-1" dirty="0">
              <a:solidFill>
                <a:srgbClr val="000000"/>
              </a:solidFill>
              <a:uFill>
                <a:solidFill>
                  <a:srgbClr val="FFFFFF"/>
                </a:solidFill>
              </a:uFill>
            </a:endParaRPr>
          </a:p>
          <a:p>
            <a:pPr>
              <a:lnSpc>
                <a:spcPct val="100000"/>
              </a:lnSpc>
            </a:pPr>
            <a:endParaRPr lang="de-DE" sz="1800" b="0" strike="noStrike" spc="-1" dirty="0">
              <a:solidFill>
                <a:srgbClr val="000000"/>
              </a:solidFill>
              <a:uFill>
                <a:solidFill>
                  <a:srgbClr val="FFFFFF"/>
                </a:solidFill>
              </a:uFill>
              <a:latin typeface="Arial"/>
            </a:endParaRPr>
          </a:p>
        </p:txBody>
      </p:sp>
      <p:sp>
        <p:nvSpPr>
          <p:cNvPr id="300" name="CustomShape 3"/>
          <p:cNvSpPr/>
          <p:nvPr/>
        </p:nvSpPr>
        <p:spPr>
          <a:xfrm>
            <a:off x="8186040" y="7120800"/>
            <a:ext cx="1082160" cy="3999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lstStyle/>
          <a:p>
            <a:pPr>
              <a:lnSpc>
                <a:spcPct val="100000"/>
              </a:lnSpc>
            </a:pPr>
            <a:fld id="{53C6364C-9206-4565-A911-E5CCBD84F90F}" type="slidenum">
              <a:rPr lang="de-DE" sz="1400" b="1" strike="noStrike" spc="-1">
                <a:solidFill>
                  <a:srgbClr val="FFFFFF"/>
                </a:solidFill>
                <a:uFill>
                  <a:solidFill>
                    <a:srgbClr val="FFFFFF"/>
                  </a:solidFill>
                </a:uFill>
                <a:latin typeface="Arial"/>
                <a:ea typeface="MS PGothic"/>
              </a:rPr>
              <a:t>58</a:t>
            </a:fld>
            <a:endParaRPr lang="de-DE" sz="1800" b="0" strike="noStrike" spc="-1">
              <a:solidFill>
                <a:srgbClr val="000000"/>
              </a:solidFill>
              <a:uFill>
                <a:solidFill>
                  <a:srgbClr val="FFFFFF"/>
                </a:solidFill>
              </a:uFill>
              <a:latin typeface="Arial"/>
            </a:endParaRPr>
          </a:p>
        </p:txBody>
      </p:sp>
    </p:spTree>
    <p:extLst>
      <p:ext uri="{BB962C8B-B14F-4D97-AF65-F5344CB8AC3E}">
        <p14:creationId xmlns:p14="http://schemas.microsoft.com/office/powerpoint/2010/main" val="3435447749"/>
      </p:ext>
    </p:extLst>
  </p:cSld>
  <p:clrMapOvr>
    <a:masterClrMapping/>
  </p:clrMapOvr>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59.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01" name="CustomShape 1"/>
          <p:cNvSpPr/>
          <p:nvPr/>
        </p:nvSpPr>
        <p:spPr>
          <a:xfrm>
            <a:off x="4320" y="361800"/>
            <a:ext cx="10073880" cy="1185480"/>
          </a:xfrm>
          <a:prstGeom prst="rect">
            <a:avLst/>
          </a:prstGeom>
          <a:solidFill>
            <a:srgbClr val="FAD9CD"/>
          </a:solidFill>
          <a:ln>
            <a:noFill/>
          </a:ln>
        </p:spPr>
        <p:style>
          <a:lnRef idx="0">
            <a:scrgbClr r="0" g="0" b="0"/>
          </a:lnRef>
          <a:fillRef idx="0">
            <a:scrgbClr r="0" g="0" b="0"/>
          </a:fillRef>
          <a:effectRef idx="0">
            <a:scrgbClr r="0" g="0" b="0"/>
          </a:effectRef>
          <a:fontRef idx="minor"/>
        </p:style>
        <p:txBody>
          <a:bodyPr lIns="0" tIns="38880" rIns="0" bIns="0" anchor="ctr"/>
          <a:lstStyle/>
          <a:p>
            <a:pPr algn="ctr">
              <a:lnSpc>
                <a:spcPct val="93000"/>
              </a:lnSpc>
            </a:pPr>
            <a:r>
              <a:rPr lang="de-DE" sz="4400" b="0" strike="noStrike" spc="-1" dirty="0">
                <a:solidFill>
                  <a:srgbClr val="DF6C5D"/>
                </a:solidFill>
                <a:uFill>
                  <a:solidFill>
                    <a:srgbClr val="FFFFFF"/>
                  </a:solidFill>
                </a:uFill>
                <a:latin typeface="Arial"/>
                <a:ea typeface="DejaVu Sans"/>
              </a:rPr>
              <a:t>Duldung (Aussetzung der Abschiebung)</a:t>
            </a:r>
            <a:endParaRPr lang="de-DE" sz="1800" b="0" strike="noStrike" spc="-1" dirty="0">
              <a:solidFill>
                <a:srgbClr val="000000"/>
              </a:solidFill>
              <a:uFill>
                <a:solidFill>
                  <a:srgbClr val="FFFFFF"/>
                </a:solidFill>
              </a:uFill>
              <a:latin typeface="Arial"/>
            </a:endParaRPr>
          </a:p>
        </p:txBody>
      </p:sp>
      <p:pic>
        <p:nvPicPr>
          <p:cNvPr id="302" name="Bild 281"/>
          <p:cNvPicPr/>
          <p:nvPr/>
        </p:nvPicPr>
        <p:blipFill>
          <a:blip r:embed="rId3"/>
          <a:stretch/>
        </p:blipFill>
        <p:spPr>
          <a:xfrm>
            <a:off x="5240160" y="2107440"/>
            <a:ext cx="4548600" cy="3675960"/>
          </a:xfrm>
          <a:prstGeom prst="rect">
            <a:avLst/>
          </a:prstGeom>
          <a:ln>
            <a:noFill/>
          </a:ln>
        </p:spPr>
      </p:pic>
      <p:sp>
        <p:nvSpPr>
          <p:cNvPr id="303" name="CustomShape 2"/>
          <p:cNvSpPr/>
          <p:nvPr/>
        </p:nvSpPr>
        <p:spPr>
          <a:xfrm>
            <a:off x="502920" y="2107440"/>
            <a:ext cx="9285840" cy="3093120"/>
          </a:xfrm>
          <a:prstGeom prst="rect">
            <a:avLst/>
          </a:prstGeom>
          <a:noFill/>
          <a:ln>
            <a:noFill/>
          </a:ln>
        </p:spPr>
        <p:style>
          <a:lnRef idx="0">
            <a:scrgbClr r="0" g="0" b="0"/>
          </a:lnRef>
          <a:fillRef idx="0">
            <a:scrgbClr r="0" g="0" b="0"/>
          </a:fillRef>
          <a:effectRef idx="0">
            <a:scrgbClr r="0" g="0" b="0"/>
          </a:effectRef>
          <a:fontRef idx="minor"/>
        </p:style>
        <p:txBody>
          <a:bodyPr lIns="0" tIns="28080" rIns="0" bIns="0"/>
          <a:lstStyle/>
          <a:p>
            <a:pPr>
              <a:lnSpc>
                <a:spcPct val="93000"/>
              </a:lnSpc>
            </a:pPr>
            <a:r>
              <a:rPr lang="de-DE" sz="2800" b="0" strike="noStrike" spc="-1" dirty="0">
                <a:solidFill>
                  <a:srgbClr val="000000"/>
                </a:solidFill>
                <a:uFill>
                  <a:solidFill>
                    <a:srgbClr val="FFFFFF"/>
                  </a:solidFill>
                </a:uFill>
                <a:latin typeface="Arial"/>
                <a:ea typeface="DejaVu Sans"/>
              </a:rPr>
              <a:t>Aussetzung der Abschiebung </a:t>
            </a:r>
          </a:p>
          <a:p>
            <a:pPr>
              <a:lnSpc>
                <a:spcPct val="93000"/>
              </a:lnSpc>
            </a:pPr>
            <a:r>
              <a:rPr lang="de-DE" sz="2800" spc="-1" dirty="0">
                <a:solidFill>
                  <a:srgbClr val="000000"/>
                </a:solidFill>
                <a:uFill>
                  <a:solidFill>
                    <a:srgbClr val="FFFFFF"/>
                  </a:solidFill>
                </a:uFill>
                <a:latin typeface="Arial"/>
                <a:ea typeface="DejaVu Sans"/>
              </a:rPr>
              <a:t>§ 6a </a:t>
            </a:r>
            <a:r>
              <a:rPr lang="de-DE" sz="2800" spc="-1" dirty="0" err="1">
                <a:solidFill>
                  <a:srgbClr val="000000"/>
                </a:solidFill>
                <a:uFill>
                  <a:solidFill>
                    <a:srgbClr val="FFFFFF"/>
                  </a:solidFill>
                </a:uFill>
                <a:latin typeface="Arial"/>
                <a:ea typeface="DejaVu Sans"/>
              </a:rPr>
              <a:t>AufenthG</a:t>
            </a:r>
            <a:r>
              <a:rPr lang="de-DE" sz="2800" b="0" strike="noStrike" spc="-1" dirty="0">
                <a:solidFill>
                  <a:srgbClr val="000000"/>
                </a:solidFill>
                <a:uFill>
                  <a:solidFill>
                    <a:srgbClr val="FFFFFF"/>
                  </a:solidFill>
                </a:uFill>
                <a:latin typeface="Arial"/>
                <a:ea typeface="DejaVu Sans"/>
              </a:rPr>
              <a:t>:</a:t>
            </a:r>
          </a:p>
          <a:p>
            <a:pPr>
              <a:lnSpc>
                <a:spcPct val="93000"/>
              </a:lnSpc>
            </a:pPr>
            <a:endParaRPr lang="de-DE" sz="2800" spc="-1" dirty="0">
              <a:solidFill>
                <a:srgbClr val="000000"/>
              </a:solidFill>
              <a:uFill>
                <a:solidFill>
                  <a:srgbClr val="FFFFFF"/>
                </a:solidFill>
              </a:uFill>
              <a:latin typeface="Arial"/>
              <a:ea typeface="DejaVu Sans"/>
            </a:endParaRPr>
          </a:p>
          <a:p>
            <a:pPr marL="457200" indent="-457200">
              <a:lnSpc>
                <a:spcPct val="93000"/>
              </a:lnSpc>
              <a:buFont typeface="Arial" panose="020B0604020202020204" pitchFamily="34" charset="0"/>
              <a:buChar char="•"/>
            </a:pPr>
            <a:r>
              <a:rPr lang="de-DE" sz="2800" spc="-1" dirty="0">
                <a:solidFill>
                  <a:srgbClr val="000000"/>
                </a:solidFill>
                <a:uFill>
                  <a:solidFill>
                    <a:srgbClr val="FFFFFF"/>
                  </a:solidFill>
                </a:uFill>
                <a:latin typeface="Arial"/>
                <a:ea typeface="DejaVu Sans"/>
              </a:rPr>
              <a:t>Nach Asylablehnung </a:t>
            </a:r>
          </a:p>
          <a:p>
            <a:pPr>
              <a:lnSpc>
                <a:spcPct val="93000"/>
              </a:lnSpc>
            </a:pPr>
            <a:r>
              <a:rPr lang="de-DE" sz="2800" spc="-1" dirty="0">
                <a:solidFill>
                  <a:srgbClr val="000000"/>
                </a:solidFill>
                <a:uFill>
                  <a:solidFill>
                    <a:srgbClr val="FFFFFF"/>
                  </a:solidFill>
                </a:uFill>
                <a:latin typeface="Arial"/>
                <a:ea typeface="DejaVu Sans"/>
              </a:rPr>
              <a:t>     bei Abschiebehindernissen</a:t>
            </a:r>
          </a:p>
          <a:p>
            <a:pPr marL="457200" indent="-457200">
              <a:lnSpc>
                <a:spcPct val="93000"/>
              </a:lnSpc>
              <a:buFont typeface="Arial" panose="020B0604020202020204" pitchFamily="34" charset="0"/>
              <a:buChar char="•"/>
            </a:pPr>
            <a:r>
              <a:rPr lang="de-DE" sz="2800" b="0" strike="noStrike" spc="-1" dirty="0">
                <a:solidFill>
                  <a:srgbClr val="000000"/>
                </a:solidFill>
                <a:uFill>
                  <a:solidFill>
                    <a:srgbClr val="FFFFFF"/>
                  </a:solidFill>
                </a:uFill>
                <a:latin typeface="Arial"/>
                <a:ea typeface="DejaVu Sans"/>
              </a:rPr>
              <a:t>Im </a:t>
            </a:r>
            <a:r>
              <a:rPr lang="de-DE" sz="2800" b="0" strike="noStrike" spc="-1" dirty="0" err="1">
                <a:solidFill>
                  <a:srgbClr val="000000"/>
                </a:solidFill>
                <a:uFill>
                  <a:solidFill>
                    <a:srgbClr val="FFFFFF"/>
                  </a:solidFill>
                </a:uFill>
                <a:latin typeface="Arial"/>
                <a:ea typeface="DejaVu Sans"/>
              </a:rPr>
              <a:t>Dublinverfahren</a:t>
            </a:r>
            <a:endParaRPr lang="de-DE" sz="2800" b="0" strike="noStrike" spc="-1" dirty="0">
              <a:solidFill>
                <a:srgbClr val="000000"/>
              </a:solidFill>
              <a:uFill>
                <a:solidFill>
                  <a:srgbClr val="FFFFFF"/>
                </a:solidFill>
              </a:uFill>
              <a:latin typeface="Arial"/>
              <a:ea typeface="DejaVu Sans"/>
            </a:endParaRPr>
          </a:p>
          <a:p>
            <a:pPr marL="457200" indent="-457200">
              <a:lnSpc>
                <a:spcPct val="93000"/>
              </a:lnSpc>
              <a:buFont typeface="Arial" panose="020B0604020202020204" pitchFamily="34" charset="0"/>
              <a:buChar char="•"/>
            </a:pPr>
            <a:r>
              <a:rPr lang="de-DE" sz="2800" spc="-1" dirty="0">
                <a:solidFill>
                  <a:srgbClr val="000000"/>
                </a:solidFill>
                <a:uFill>
                  <a:solidFill>
                    <a:srgbClr val="FFFFFF"/>
                  </a:solidFill>
                </a:uFill>
                <a:latin typeface="Arial"/>
                <a:ea typeface="DejaVu Sans"/>
              </a:rPr>
              <a:t>Bei </a:t>
            </a:r>
            <a:r>
              <a:rPr lang="de-DE" sz="2800" spc="-1" dirty="0" err="1">
                <a:solidFill>
                  <a:srgbClr val="000000"/>
                </a:solidFill>
                <a:uFill>
                  <a:solidFill>
                    <a:srgbClr val="FFFFFF"/>
                  </a:solidFill>
                </a:uFill>
                <a:latin typeface="Arial"/>
                <a:ea typeface="DejaVu Sans"/>
              </a:rPr>
              <a:t>Anerkenung</a:t>
            </a:r>
            <a:r>
              <a:rPr lang="de-DE" sz="2800" spc="-1" dirty="0">
                <a:solidFill>
                  <a:srgbClr val="000000"/>
                </a:solidFill>
                <a:uFill>
                  <a:solidFill>
                    <a:srgbClr val="FFFFFF"/>
                  </a:solidFill>
                </a:uFill>
                <a:latin typeface="Arial"/>
                <a:ea typeface="DejaVu Sans"/>
              </a:rPr>
              <a:t> in einem </a:t>
            </a:r>
          </a:p>
          <a:p>
            <a:pPr>
              <a:lnSpc>
                <a:spcPct val="93000"/>
              </a:lnSpc>
            </a:pPr>
            <a:r>
              <a:rPr lang="de-DE" sz="2800" spc="-1" dirty="0">
                <a:solidFill>
                  <a:srgbClr val="000000"/>
                </a:solidFill>
                <a:uFill>
                  <a:solidFill>
                    <a:srgbClr val="FFFFFF"/>
                  </a:solidFill>
                </a:uFill>
                <a:latin typeface="Arial"/>
                <a:ea typeface="DejaVu Sans"/>
              </a:rPr>
              <a:t>     anderen EU-Land</a:t>
            </a:r>
            <a:endParaRPr lang="de-DE" sz="2800" b="0" strike="noStrike" spc="-1" dirty="0">
              <a:solidFill>
                <a:srgbClr val="000000"/>
              </a:solidFill>
              <a:uFill>
                <a:solidFill>
                  <a:srgbClr val="FFFFFF"/>
                </a:solidFill>
              </a:uFill>
              <a:latin typeface="Arial"/>
              <a:ea typeface="DejaVu Sans"/>
            </a:endParaRPr>
          </a:p>
          <a:p>
            <a:pPr>
              <a:lnSpc>
                <a:spcPct val="93000"/>
              </a:lnSpc>
            </a:pPr>
            <a:endParaRPr lang="de-DE" sz="2800" b="0" strike="noStrike" spc="-1" dirty="0">
              <a:solidFill>
                <a:srgbClr val="000000"/>
              </a:solidFill>
              <a:uFill>
                <a:solidFill>
                  <a:srgbClr val="FFFFFF"/>
                </a:solidFill>
              </a:uFill>
              <a:latin typeface="Arial"/>
              <a:ea typeface="DejaVu Sans"/>
            </a:endParaRPr>
          </a:p>
          <a:p>
            <a:pPr>
              <a:lnSpc>
                <a:spcPct val="93000"/>
              </a:lnSpc>
            </a:pPr>
            <a:r>
              <a:rPr lang="de-DE" sz="2800" b="0" strike="noStrike" spc="-1" dirty="0">
                <a:solidFill>
                  <a:srgbClr val="000000"/>
                </a:solidFill>
                <a:uFill>
                  <a:solidFill>
                    <a:srgbClr val="FFFFFF"/>
                  </a:solidFill>
                </a:uFill>
                <a:latin typeface="Arial"/>
                <a:ea typeface="DejaVu Sans"/>
              </a:rPr>
              <a:t> </a:t>
            </a:r>
            <a:r>
              <a:rPr lang="de-DE" sz="2400" b="0" strike="noStrike" spc="-1" dirty="0">
                <a:solidFill>
                  <a:srgbClr val="000000"/>
                </a:solidFill>
                <a:uFill>
                  <a:solidFill>
                    <a:srgbClr val="FFFFFF"/>
                  </a:solidFill>
                </a:uFill>
                <a:latin typeface="Arial"/>
                <a:ea typeface="DejaVu Sans"/>
              </a:rPr>
              <a:t>                                                </a:t>
            </a:r>
            <a:endParaRPr lang="de-DE" sz="1800" b="0" strike="noStrike" spc="-1" dirty="0">
              <a:solidFill>
                <a:srgbClr val="000000"/>
              </a:solidFill>
              <a:uFill>
                <a:solidFill>
                  <a:srgbClr val="FFFFFF"/>
                </a:solidFill>
              </a:uFill>
              <a:latin typeface="Arial"/>
            </a:endParaRPr>
          </a:p>
        </p:txBody>
      </p:sp>
      <p:sp>
        <p:nvSpPr>
          <p:cNvPr id="304" name="CustomShape 3"/>
          <p:cNvSpPr/>
          <p:nvPr/>
        </p:nvSpPr>
        <p:spPr>
          <a:xfrm>
            <a:off x="8186040" y="7120800"/>
            <a:ext cx="1082160" cy="3999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lstStyle/>
          <a:p>
            <a:pPr>
              <a:lnSpc>
                <a:spcPct val="100000"/>
              </a:lnSpc>
            </a:pPr>
            <a:fld id="{00947CAD-FD1F-4CBB-9D3D-AB7869A4A79F}" type="slidenum">
              <a:rPr lang="de-DE" sz="1400" b="1" strike="noStrike" spc="-1">
                <a:solidFill>
                  <a:srgbClr val="FFFFFF"/>
                </a:solidFill>
                <a:uFill>
                  <a:solidFill>
                    <a:srgbClr val="FFFFFF"/>
                  </a:solidFill>
                </a:uFill>
                <a:latin typeface="Arial"/>
                <a:ea typeface="MS PGothic"/>
              </a:rPr>
              <a:t>59</a:t>
            </a:fld>
            <a:endParaRPr lang="de-DE" sz="1800" b="0" strike="noStrike" spc="-1">
              <a:solidFill>
                <a:srgbClr val="000000"/>
              </a:solidFill>
              <a:uFill>
                <a:solidFill>
                  <a:srgbClr val="FFFFFF"/>
                </a:solidFill>
              </a:uFill>
              <a:latin typeface="Arial"/>
            </a:endParaRPr>
          </a:p>
        </p:txBody>
      </p:sp>
    </p:spTree>
  </p:cSld>
  <p:clrMapOvr>
    <a:masterClrMapping/>
  </p:clrMapOvr>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10" name="CustomShape 1"/>
          <p:cNvSpPr/>
          <p:nvPr/>
        </p:nvSpPr>
        <p:spPr>
          <a:xfrm>
            <a:off x="4320" y="0"/>
            <a:ext cx="10073880" cy="1127880"/>
          </a:xfrm>
          <a:prstGeom prst="rect">
            <a:avLst/>
          </a:prstGeom>
          <a:solidFill>
            <a:srgbClr val="FAD9CD"/>
          </a:solidFill>
          <a:ln>
            <a:noFill/>
          </a:ln>
        </p:spPr>
        <p:style>
          <a:lnRef idx="0">
            <a:scrgbClr r="0" g="0" b="0"/>
          </a:lnRef>
          <a:fillRef idx="0">
            <a:scrgbClr r="0" g="0" b="0"/>
          </a:fillRef>
          <a:effectRef idx="0">
            <a:scrgbClr r="0" g="0" b="0"/>
          </a:effectRef>
          <a:fontRef idx="minor"/>
        </p:style>
        <p:txBody>
          <a:bodyPr lIns="0" tIns="0" rIns="0" bIns="0" anchor="ctr"/>
          <a:lstStyle/>
          <a:p>
            <a:pPr algn="ctr">
              <a:lnSpc>
                <a:spcPct val="100000"/>
              </a:lnSpc>
            </a:pPr>
            <a:r>
              <a:rPr lang="de-DE" sz="4400" b="0" strike="noStrike" spc="-1">
                <a:solidFill>
                  <a:srgbClr val="DF6C5D"/>
                </a:solidFill>
                <a:uFill>
                  <a:solidFill>
                    <a:srgbClr val="FFFFFF"/>
                  </a:solidFill>
                </a:uFill>
                <a:latin typeface="Arial"/>
                <a:ea typeface="DejaVu Sans"/>
              </a:rPr>
              <a:t>Fluchtrouten nach Europa</a:t>
            </a:r>
            <a:endParaRPr lang="de-DE" sz="1800" b="0" strike="noStrike" spc="-1">
              <a:solidFill>
                <a:srgbClr val="000000"/>
              </a:solidFill>
              <a:uFill>
                <a:solidFill>
                  <a:srgbClr val="FFFFFF"/>
                </a:solidFill>
              </a:uFill>
              <a:latin typeface="Arial"/>
            </a:endParaRPr>
          </a:p>
        </p:txBody>
      </p:sp>
      <p:sp>
        <p:nvSpPr>
          <p:cNvPr id="111" name="CustomShape 2"/>
          <p:cNvSpPr/>
          <p:nvPr/>
        </p:nvSpPr>
        <p:spPr>
          <a:xfrm>
            <a:off x="8186040" y="7120800"/>
            <a:ext cx="1082160" cy="3999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lstStyle/>
          <a:p>
            <a:pPr>
              <a:lnSpc>
                <a:spcPct val="100000"/>
              </a:lnSpc>
            </a:pPr>
            <a:fld id="{C031AFAA-C024-415E-B058-12B8A8826BFF}" type="slidenum">
              <a:rPr lang="de-DE" sz="1400" b="1" strike="noStrike" spc="-1">
                <a:solidFill>
                  <a:srgbClr val="FFFFFF"/>
                </a:solidFill>
                <a:uFill>
                  <a:solidFill>
                    <a:srgbClr val="FFFFFF"/>
                  </a:solidFill>
                </a:uFill>
                <a:latin typeface="Arial"/>
                <a:ea typeface="MS PGothic"/>
              </a:rPr>
              <a:t>6</a:t>
            </a:fld>
            <a:endParaRPr lang="de-DE" sz="1800" b="0" strike="noStrike" spc="-1">
              <a:solidFill>
                <a:srgbClr val="000000"/>
              </a:solidFill>
              <a:uFill>
                <a:solidFill>
                  <a:srgbClr val="FFFFFF"/>
                </a:solidFill>
              </a:uFill>
              <a:latin typeface="Arial"/>
            </a:endParaRPr>
          </a:p>
        </p:txBody>
      </p:sp>
      <p:pic>
        <p:nvPicPr>
          <p:cNvPr id="5" name="Grafik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9318" y="1309676"/>
            <a:ext cx="8608882" cy="5352381"/>
          </a:xfrm>
          <a:prstGeom prst="rect">
            <a:avLst/>
          </a:prstGeom>
        </p:spPr>
      </p:pic>
      <p:sp>
        <p:nvSpPr>
          <p:cNvPr id="6" name="Textfeld 5"/>
          <p:cNvSpPr txBox="1"/>
          <p:nvPr/>
        </p:nvSpPr>
        <p:spPr>
          <a:xfrm>
            <a:off x="659318" y="6748994"/>
            <a:ext cx="1806296" cy="215444"/>
          </a:xfrm>
          <a:prstGeom prst="rect">
            <a:avLst/>
          </a:prstGeom>
          <a:noFill/>
        </p:spPr>
        <p:txBody>
          <a:bodyPr wrap="square" rtlCol="0">
            <a:spAutoFit/>
          </a:bodyPr>
          <a:lstStyle/>
          <a:p>
            <a:r>
              <a:rPr lang="de-DE" sz="800" dirty="0"/>
              <a:t>Quelle: Frontex 2017</a:t>
            </a:r>
          </a:p>
        </p:txBody>
      </p:sp>
    </p:spTree>
  </p:cSld>
  <p:clrMapOvr>
    <a:masterClrMapping/>
  </p:clrMapOvr>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60.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01" name="CustomShape 1"/>
          <p:cNvSpPr/>
          <p:nvPr/>
        </p:nvSpPr>
        <p:spPr>
          <a:xfrm>
            <a:off x="4320" y="361800"/>
            <a:ext cx="10073880" cy="1185480"/>
          </a:xfrm>
          <a:prstGeom prst="rect">
            <a:avLst/>
          </a:prstGeom>
          <a:solidFill>
            <a:srgbClr val="FAD9CD"/>
          </a:solidFill>
          <a:ln>
            <a:noFill/>
          </a:ln>
        </p:spPr>
        <p:style>
          <a:lnRef idx="0">
            <a:scrgbClr r="0" g="0" b="0"/>
          </a:lnRef>
          <a:fillRef idx="0">
            <a:scrgbClr r="0" g="0" b="0"/>
          </a:fillRef>
          <a:effectRef idx="0">
            <a:scrgbClr r="0" g="0" b="0"/>
          </a:effectRef>
          <a:fontRef idx="minor"/>
        </p:style>
        <p:txBody>
          <a:bodyPr lIns="0" tIns="38880" rIns="0" bIns="0" anchor="ctr"/>
          <a:lstStyle/>
          <a:p>
            <a:pPr algn="ctr">
              <a:lnSpc>
                <a:spcPct val="93000"/>
              </a:lnSpc>
            </a:pPr>
            <a:r>
              <a:rPr lang="de-DE" sz="4400" b="0" strike="noStrike" spc="-1">
                <a:solidFill>
                  <a:srgbClr val="DF6C5D"/>
                </a:solidFill>
                <a:uFill>
                  <a:solidFill>
                    <a:srgbClr val="FFFFFF"/>
                  </a:solidFill>
                </a:uFill>
                <a:latin typeface="Arial"/>
                <a:ea typeface="DejaVu Sans"/>
              </a:rPr>
              <a:t>Duldung</a:t>
            </a:r>
            <a:endParaRPr lang="de-DE" sz="1800" b="0" strike="noStrike" spc="-1">
              <a:solidFill>
                <a:srgbClr val="000000"/>
              </a:solidFill>
              <a:uFill>
                <a:solidFill>
                  <a:srgbClr val="FFFFFF"/>
                </a:solidFill>
              </a:uFill>
              <a:latin typeface="Arial"/>
            </a:endParaRPr>
          </a:p>
        </p:txBody>
      </p:sp>
      <p:sp>
        <p:nvSpPr>
          <p:cNvPr id="303" name="CustomShape 2"/>
          <p:cNvSpPr/>
          <p:nvPr/>
        </p:nvSpPr>
        <p:spPr>
          <a:xfrm>
            <a:off x="502920" y="2107440"/>
            <a:ext cx="9285840" cy="4587274"/>
          </a:xfrm>
          <a:prstGeom prst="rect">
            <a:avLst/>
          </a:prstGeom>
          <a:noFill/>
          <a:ln>
            <a:noFill/>
          </a:ln>
        </p:spPr>
        <p:style>
          <a:lnRef idx="0">
            <a:scrgbClr r="0" g="0" b="0"/>
          </a:lnRef>
          <a:fillRef idx="0">
            <a:scrgbClr r="0" g="0" b="0"/>
          </a:fillRef>
          <a:effectRef idx="0">
            <a:scrgbClr r="0" g="0" b="0"/>
          </a:effectRef>
          <a:fontRef idx="minor"/>
        </p:style>
        <p:txBody>
          <a:bodyPr lIns="0" tIns="28080" rIns="0" bIns="0"/>
          <a:lstStyle/>
          <a:p>
            <a:pPr marL="457200" indent="-457200">
              <a:lnSpc>
                <a:spcPct val="93000"/>
              </a:lnSpc>
              <a:buFont typeface="Arial" panose="020B0604020202020204" pitchFamily="34" charset="0"/>
              <a:buChar char="•"/>
            </a:pPr>
            <a:r>
              <a:rPr lang="de-DE" sz="3200" spc="-1" dirty="0">
                <a:solidFill>
                  <a:srgbClr val="000000"/>
                </a:solidFill>
                <a:uFill>
                  <a:solidFill>
                    <a:srgbClr val="FFFFFF"/>
                  </a:solidFill>
                </a:uFill>
              </a:rPr>
              <a:t>Verlängerung jeweils für 3 Monate</a:t>
            </a:r>
          </a:p>
          <a:p>
            <a:pPr marL="457200" indent="-457200">
              <a:lnSpc>
                <a:spcPct val="93000"/>
              </a:lnSpc>
              <a:buFont typeface="Arial" panose="020B0604020202020204" pitchFamily="34" charset="0"/>
              <a:buChar char="•"/>
            </a:pPr>
            <a:r>
              <a:rPr lang="de-DE" sz="3200" spc="-1" dirty="0">
                <a:solidFill>
                  <a:srgbClr val="000000"/>
                </a:solidFill>
                <a:uFill>
                  <a:solidFill>
                    <a:srgbClr val="FFFFFF"/>
                  </a:solidFill>
                </a:uFill>
              </a:rPr>
              <a:t>Wohnsitzauflage wie Aufenthaltsgestattung</a:t>
            </a:r>
          </a:p>
          <a:p>
            <a:pPr marL="457200" indent="-457200">
              <a:lnSpc>
                <a:spcPct val="93000"/>
              </a:lnSpc>
              <a:buFont typeface="Arial" panose="020B0604020202020204" pitchFamily="34" charset="0"/>
              <a:buChar char="•"/>
            </a:pPr>
            <a:r>
              <a:rPr lang="de-DE" sz="3200" spc="-1" dirty="0">
                <a:solidFill>
                  <a:srgbClr val="000000"/>
                </a:solidFill>
                <a:uFill>
                  <a:solidFill>
                    <a:srgbClr val="FFFFFF"/>
                  </a:solidFill>
                </a:uFill>
              </a:rPr>
              <a:t>Arbeitserlaubnis: Wie Aufenthaltsgestattung, aber  Ausbildung/BFD ohne Wartezeit.</a:t>
            </a:r>
          </a:p>
          <a:p>
            <a:pPr marL="457200" indent="-457200">
              <a:lnSpc>
                <a:spcPct val="93000"/>
              </a:lnSpc>
              <a:buFont typeface="Arial" panose="020B0604020202020204" pitchFamily="34" charset="0"/>
              <a:buChar char="•"/>
            </a:pPr>
            <a:r>
              <a:rPr lang="de-DE" sz="3200" spc="-1" dirty="0">
                <a:solidFill>
                  <a:srgbClr val="000000"/>
                </a:solidFill>
                <a:uFill>
                  <a:solidFill>
                    <a:srgbClr val="FFFFFF"/>
                  </a:solidFill>
                </a:uFill>
              </a:rPr>
              <a:t>Leistungen nach AsylbLG</a:t>
            </a:r>
          </a:p>
          <a:p>
            <a:pPr marL="457200" indent="-457200">
              <a:lnSpc>
                <a:spcPct val="93000"/>
              </a:lnSpc>
              <a:buFont typeface="Arial" panose="020B0604020202020204" pitchFamily="34" charset="0"/>
              <a:buChar char="•"/>
            </a:pPr>
            <a:r>
              <a:rPr lang="de-DE" sz="3200" spc="-1" dirty="0">
                <a:solidFill>
                  <a:srgbClr val="000000"/>
                </a:solidFill>
                <a:uFill>
                  <a:solidFill>
                    <a:srgbClr val="FFFFFF"/>
                  </a:solidFill>
                </a:uFill>
              </a:rPr>
              <a:t>Möglichkeit des Arbeitsverbotes und Leistungskürzungen bei Verletzung der Mitwirkungspflicht!</a:t>
            </a:r>
          </a:p>
          <a:p>
            <a:pPr marL="457200" indent="-457200">
              <a:lnSpc>
                <a:spcPct val="93000"/>
              </a:lnSpc>
              <a:buFont typeface="Arial" panose="020B0604020202020204" pitchFamily="34" charset="0"/>
              <a:buChar char="•"/>
            </a:pPr>
            <a:r>
              <a:rPr lang="de-DE" sz="3200" spc="-1" dirty="0">
                <a:solidFill>
                  <a:srgbClr val="000000"/>
                </a:solidFill>
                <a:uFill>
                  <a:solidFill>
                    <a:srgbClr val="FFFFFF"/>
                  </a:solidFill>
                </a:uFill>
              </a:rPr>
              <a:t>BAföG ab 16.Monat</a:t>
            </a:r>
          </a:p>
          <a:p>
            <a:pPr marL="457200" indent="-457200">
              <a:lnSpc>
                <a:spcPct val="93000"/>
              </a:lnSpc>
              <a:buFont typeface="Arial" panose="020B0604020202020204" pitchFamily="34" charset="0"/>
              <a:buChar char="•"/>
            </a:pPr>
            <a:r>
              <a:rPr lang="de-DE" sz="3200" spc="-1" dirty="0">
                <a:solidFill>
                  <a:srgbClr val="000000"/>
                </a:solidFill>
                <a:uFill>
                  <a:solidFill>
                    <a:srgbClr val="FFFFFF"/>
                  </a:solidFill>
                </a:uFill>
              </a:rPr>
              <a:t>Kein Integrationskurs</a:t>
            </a:r>
          </a:p>
          <a:p>
            <a:pPr marL="457200" indent="-457200">
              <a:lnSpc>
                <a:spcPct val="93000"/>
              </a:lnSpc>
              <a:buFont typeface="Arial" panose="020B0604020202020204" pitchFamily="34" charset="0"/>
              <a:buChar char="•"/>
            </a:pPr>
            <a:endParaRPr lang="de-DE" sz="3200" spc="-1" dirty="0">
              <a:solidFill>
                <a:srgbClr val="000000"/>
              </a:solidFill>
              <a:uFill>
                <a:solidFill>
                  <a:srgbClr val="FFFFFF"/>
                </a:solidFill>
              </a:uFill>
            </a:endParaRPr>
          </a:p>
          <a:p>
            <a:pPr>
              <a:lnSpc>
                <a:spcPct val="93000"/>
              </a:lnSpc>
            </a:pPr>
            <a:endParaRPr lang="de-DE" sz="3200" spc="-1" dirty="0">
              <a:solidFill>
                <a:srgbClr val="000000"/>
              </a:solidFill>
              <a:uFill>
                <a:solidFill>
                  <a:srgbClr val="FFFFFF"/>
                </a:solidFill>
              </a:uFill>
            </a:endParaRPr>
          </a:p>
        </p:txBody>
      </p:sp>
      <p:sp>
        <p:nvSpPr>
          <p:cNvPr id="304" name="CustomShape 3"/>
          <p:cNvSpPr/>
          <p:nvPr/>
        </p:nvSpPr>
        <p:spPr>
          <a:xfrm>
            <a:off x="8186040" y="7120800"/>
            <a:ext cx="1082160" cy="3999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lstStyle/>
          <a:p>
            <a:pPr>
              <a:lnSpc>
                <a:spcPct val="100000"/>
              </a:lnSpc>
            </a:pPr>
            <a:fld id="{00947CAD-FD1F-4CBB-9D3D-AB7869A4A79F}" type="slidenum">
              <a:rPr lang="de-DE" sz="1400" b="1" strike="noStrike" spc="-1">
                <a:solidFill>
                  <a:srgbClr val="FFFFFF"/>
                </a:solidFill>
                <a:uFill>
                  <a:solidFill>
                    <a:srgbClr val="FFFFFF"/>
                  </a:solidFill>
                </a:uFill>
                <a:latin typeface="Arial"/>
                <a:ea typeface="MS PGothic"/>
              </a:rPr>
              <a:t>60</a:t>
            </a:fld>
            <a:endParaRPr lang="de-DE" sz="1800" b="0" strike="noStrike" spc="-1">
              <a:solidFill>
                <a:srgbClr val="000000"/>
              </a:solidFill>
              <a:uFill>
                <a:solidFill>
                  <a:srgbClr val="FFFFFF"/>
                </a:solidFill>
              </a:uFill>
              <a:latin typeface="Arial"/>
            </a:endParaRPr>
          </a:p>
        </p:txBody>
      </p:sp>
    </p:spTree>
    <p:extLst>
      <p:ext uri="{BB962C8B-B14F-4D97-AF65-F5344CB8AC3E}">
        <p14:creationId xmlns:p14="http://schemas.microsoft.com/office/powerpoint/2010/main" val="3359841744"/>
      </p:ext>
    </p:extLst>
  </p:cSld>
  <p:clrMapOvr>
    <a:masterClrMapping/>
  </p:clrMapOvr>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61.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01" name="CustomShape 1"/>
          <p:cNvSpPr/>
          <p:nvPr/>
        </p:nvSpPr>
        <p:spPr>
          <a:xfrm>
            <a:off x="4320" y="361800"/>
            <a:ext cx="10073880" cy="1185480"/>
          </a:xfrm>
          <a:prstGeom prst="rect">
            <a:avLst/>
          </a:prstGeom>
          <a:solidFill>
            <a:srgbClr val="FAD9CD"/>
          </a:solidFill>
          <a:ln>
            <a:noFill/>
          </a:ln>
        </p:spPr>
        <p:style>
          <a:lnRef idx="0">
            <a:scrgbClr r="0" g="0" b="0"/>
          </a:lnRef>
          <a:fillRef idx="0">
            <a:scrgbClr r="0" g="0" b="0"/>
          </a:fillRef>
          <a:effectRef idx="0">
            <a:scrgbClr r="0" g="0" b="0"/>
          </a:effectRef>
          <a:fontRef idx="minor"/>
        </p:style>
        <p:txBody>
          <a:bodyPr lIns="0" tIns="38880" rIns="0" bIns="0" anchor="ctr"/>
          <a:lstStyle/>
          <a:p>
            <a:pPr algn="ctr">
              <a:lnSpc>
                <a:spcPct val="93000"/>
              </a:lnSpc>
            </a:pPr>
            <a:r>
              <a:rPr lang="de-DE" sz="4400" b="0" strike="noStrike" spc="-1" dirty="0">
                <a:solidFill>
                  <a:srgbClr val="DF6C5D"/>
                </a:solidFill>
                <a:uFill>
                  <a:solidFill>
                    <a:srgbClr val="FFFFFF"/>
                  </a:solidFill>
                </a:uFill>
                <a:latin typeface="Arial"/>
                <a:ea typeface="DejaVu Sans"/>
              </a:rPr>
              <a:t>Ausbildungsduldung</a:t>
            </a:r>
            <a:endParaRPr lang="de-DE" sz="1800" b="0" strike="noStrike" spc="-1" dirty="0">
              <a:solidFill>
                <a:srgbClr val="000000"/>
              </a:solidFill>
              <a:uFill>
                <a:solidFill>
                  <a:srgbClr val="FFFFFF"/>
                </a:solidFill>
              </a:uFill>
              <a:latin typeface="Arial"/>
            </a:endParaRPr>
          </a:p>
        </p:txBody>
      </p:sp>
      <p:sp>
        <p:nvSpPr>
          <p:cNvPr id="303" name="CustomShape 2"/>
          <p:cNvSpPr/>
          <p:nvPr/>
        </p:nvSpPr>
        <p:spPr>
          <a:xfrm>
            <a:off x="310165" y="2040403"/>
            <a:ext cx="9462189" cy="4587274"/>
          </a:xfrm>
          <a:prstGeom prst="rect">
            <a:avLst/>
          </a:prstGeom>
          <a:noFill/>
          <a:ln>
            <a:noFill/>
          </a:ln>
        </p:spPr>
        <p:style>
          <a:lnRef idx="0">
            <a:scrgbClr r="0" g="0" b="0"/>
          </a:lnRef>
          <a:fillRef idx="0">
            <a:scrgbClr r="0" g="0" b="0"/>
          </a:fillRef>
          <a:effectRef idx="0">
            <a:scrgbClr r="0" g="0" b="0"/>
          </a:effectRef>
          <a:fontRef idx="minor"/>
        </p:style>
        <p:txBody>
          <a:bodyPr lIns="0" tIns="28080" rIns="0" bIns="0"/>
          <a:lstStyle/>
          <a:p>
            <a:pPr marL="457200" indent="-457200">
              <a:lnSpc>
                <a:spcPct val="93000"/>
              </a:lnSpc>
              <a:buFont typeface="Arial" panose="020B0604020202020204" pitchFamily="34" charset="0"/>
              <a:buChar char="•"/>
            </a:pPr>
            <a:r>
              <a:rPr lang="de-DE" sz="3200" spc="-1" dirty="0">
                <a:solidFill>
                  <a:srgbClr val="000000"/>
                </a:solidFill>
                <a:uFill>
                  <a:solidFill>
                    <a:srgbClr val="FFFFFF"/>
                  </a:solidFill>
                </a:uFill>
              </a:rPr>
              <a:t>Anspruch auf Erteilung einer Duldung für eine qualifizierte Ausbildung (§60a Abs.2 </a:t>
            </a:r>
            <a:r>
              <a:rPr lang="de-DE" sz="3200" spc="-1" dirty="0" err="1">
                <a:solidFill>
                  <a:srgbClr val="000000"/>
                </a:solidFill>
                <a:uFill>
                  <a:solidFill>
                    <a:srgbClr val="FFFFFF"/>
                  </a:solidFill>
                </a:uFill>
              </a:rPr>
              <a:t>AufenthG</a:t>
            </a:r>
            <a:r>
              <a:rPr lang="de-DE" sz="3200" spc="-1" dirty="0">
                <a:solidFill>
                  <a:srgbClr val="000000"/>
                </a:solidFill>
                <a:uFill>
                  <a:solidFill>
                    <a:srgbClr val="FFFFFF"/>
                  </a:solidFill>
                </a:uFill>
              </a:rPr>
              <a:t>)</a:t>
            </a:r>
          </a:p>
          <a:p>
            <a:pPr marL="457200" indent="-457200">
              <a:lnSpc>
                <a:spcPct val="93000"/>
              </a:lnSpc>
              <a:buFont typeface="Arial" panose="020B0604020202020204" pitchFamily="34" charset="0"/>
              <a:buChar char="•"/>
            </a:pPr>
            <a:r>
              <a:rPr lang="de-DE" sz="3200" b="1" spc="-1" dirty="0">
                <a:solidFill>
                  <a:srgbClr val="000000"/>
                </a:solidFill>
                <a:uFill>
                  <a:solidFill>
                    <a:srgbClr val="FFFFFF"/>
                  </a:solidFill>
                </a:uFill>
              </a:rPr>
              <a:t>Geltung für die gesamte Ausbildungszeit (mind. 2 Jahre) + 6 Monate für Arbeitssuche</a:t>
            </a:r>
          </a:p>
          <a:p>
            <a:pPr marL="457200" indent="-457200">
              <a:lnSpc>
                <a:spcPct val="93000"/>
              </a:lnSpc>
              <a:buFont typeface="Arial" panose="020B0604020202020204" pitchFamily="34" charset="0"/>
              <a:buChar char="•"/>
            </a:pPr>
            <a:r>
              <a:rPr lang="de-DE" sz="3200" spc="-1" dirty="0">
                <a:solidFill>
                  <a:srgbClr val="000000"/>
                </a:solidFill>
                <a:uFill>
                  <a:solidFill>
                    <a:srgbClr val="FFFFFF"/>
                  </a:solidFill>
                </a:uFill>
              </a:rPr>
              <a:t>Keine Altersgrenze.</a:t>
            </a:r>
          </a:p>
          <a:p>
            <a:pPr marL="457200" indent="-457200">
              <a:lnSpc>
                <a:spcPct val="93000"/>
              </a:lnSpc>
              <a:buFont typeface="Arial" panose="020B0604020202020204" pitchFamily="34" charset="0"/>
              <a:buChar char="•"/>
            </a:pPr>
            <a:r>
              <a:rPr lang="de-DE" sz="3200" spc="-1" dirty="0">
                <a:solidFill>
                  <a:srgbClr val="000000"/>
                </a:solidFill>
                <a:uFill>
                  <a:solidFill>
                    <a:srgbClr val="FFFFFF"/>
                  </a:solidFill>
                </a:uFill>
              </a:rPr>
              <a:t>„Konkrete Maßnahmen zur Aufenthaltsbeendigung“ dürfen nicht unmittelbar bevorstehen.</a:t>
            </a:r>
          </a:p>
          <a:p>
            <a:pPr marL="457200" indent="-457200">
              <a:lnSpc>
                <a:spcPct val="93000"/>
              </a:lnSpc>
              <a:buFont typeface="Arial" panose="020B0604020202020204" pitchFamily="34" charset="0"/>
              <a:buChar char="•"/>
            </a:pPr>
            <a:r>
              <a:rPr lang="de-DE" sz="3200" spc="-1" dirty="0">
                <a:solidFill>
                  <a:srgbClr val="000000"/>
                </a:solidFill>
                <a:uFill>
                  <a:solidFill>
                    <a:srgbClr val="FFFFFF"/>
                  </a:solidFill>
                </a:uFill>
              </a:rPr>
              <a:t>Danach: Unter best. Voraussetzungen </a:t>
            </a:r>
            <a:r>
              <a:rPr lang="de-DE" sz="3200" b="1" spc="-1" dirty="0">
                <a:solidFill>
                  <a:srgbClr val="000000"/>
                </a:solidFill>
                <a:uFill>
                  <a:solidFill>
                    <a:srgbClr val="FFFFFF"/>
                  </a:solidFill>
                </a:uFill>
              </a:rPr>
              <a:t>Anspruch auf 2 Jahre Aufenthaltserlaubnis (§18a Abs. 1a </a:t>
            </a:r>
            <a:r>
              <a:rPr lang="de-DE" sz="3200" b="1" spc="-1" dirty="0" err="1">
                <a:solidFill>
                  <a:srgbClr val="000000"/>
                </a:solidFill>
                <a:uFill>
                  <a:solidFill>
                    <a:srgbClr val="FFFFFF"/>
                  </a:solidFill>
                </a:uFill>
              </a:rPr>
              <a:t>AufenthG</a:t>
            </a:r>
            <a:r>
              <a:rPr lang="de-DE" sz="3200" b="1" spc="-1" dirty="0">
                <a:solidFill>
                  <a:srgbClr val="000000"/>
                </a:solidFill>
                <a:uFill>
                  <a:solidFill>
                    <a:srgbClr val="FFFFFF"/>
                  </a:solidFill>
                </a:uFill>
              </a:rPr>
              <a:t>)</a:t>
            </a:r>
          </a:p>
          <a:p>
            <a:pPr marL="457200" indent="-457200">
              <a:lnSpc>
                <a:spcPct val="93000"/>
              </a:lnSpc>
              <a:buFont typeface="Arial" panose="020B0604020202020204" pitchFamily="34" charset="0"/>
              <a:buChar char="•"/>
            </a:pPr>
            <a:endParaRPr lang="de-DE" sz="3200" spc="-1" dirty="0">
              <a:solidFill>
                <a:srgbClr val="000000"/>
              </a:solidFill>
              <a:uFill>
                <a:solidFill>
                  <a:srgbClr val="FFFFFF"/>
                </a:solidFill>
              </a:uFill>
            </a:endParaRPr>
          </a:p>
          <a:p>
            <a:pPr>
              <a:lnSpc>
                <a:spcPct val="93000"/>
              </a:lnSpc>
            </a:pPr>
            <a:endParaRPr lang="de-DE" sz="3200" spc="-1" dirty="0">
              <a:solidFill>
                <a:srgbClr val="000000"/>
              </a:solidFill>
              <a:uFill>
                <a:solidFill>
                  <a:srgbClr val="FFFFFF"/>
                </a:solidFill>
              </a:uFill>
            </a:endParaRPr>
          </a:p>
        </p:txBody>
      </p:sp>
      <p:sp>
        <p:nvSpPr>
          <p:cNvPr id="304" name="CustomShape 3"/>
          <p:cNvSpPr/>
          <p:nvPr/>
        </p:nvSpPr>
        <p:spPr>
          <a:xfrm>
            <a:off x="8186040" y="7120800"/>
            <a:ext cx="1082160" cy="3999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lstStyle/>
          <a:p>
            <a:pPr>
              <a:lnSpc>
                <a:spcPct val="100000"/>
              </a:lnSpc>
            </a:pPr>
            <a:fld id="{00947CAD-FD1F-4CBB-9D3D-AB7869A4A79F}" type="slidenum">
              <a:rPr lang="de-DE" sz="1400" b="1" strike="noStrike" spc="-1">
                <a:solidFill>
                  <a:srgbClr val="FFFFFF"/>
                </a:solidFill>
                <a:uFill>
                  <a:solidFill>
                    <a:srgbClr val="FFFFFF"/>
                  </a:solidFill>
                </a:uFill>
                <a:latin typeface="Arial"/>
                <a:ea typeface="MS PGothic"/>
              </a:rPr>
              <a:t>61</a:t>
            </a:fld>
            <a:endParaRPr lang="de-DE" sz="1800" b="0" strike="noStrike" spc="-1">
              <a:solidFill>
                <a:srgbClr val="000000"/>
              </a:solidFill>
              <a:uFill>
                <a:solidFill>
                  <a:srgbClr val="FFFFFF"/>
                </a:solidFill>
              </a:uFill>
              <a:latin typeface="Arial"/>
            </a:endParaRPr>
          </a:p>
        </p:txBody>
      </p:sp>
    </p:spTree>
    <p:extLst>
      <p:ext uri="{BB962C8B-B14F-4D97-AF65-F5344CB8AC3E}">
        <p14:creationId xmlns:p14="http://schemas.microsoft.com/office/powerpoint/2010/main" val="3033604194"/>
      </p:ext>
    </p:extLst>
  </p:cSld>
  <p:clrMapOvr>
    <a:masterClrMapping/>
  </p:clrMapOvr>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62.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09" name="CustomShape 1"/>
          <p:cNvSpPr/>
          <p:nvPr/>
        </p:nvSpPr>
        <p:spPr>
          <a:xfrm>
            <a:off x="261257" y="2089080"/>
            <a:ext cx="9405257" cy="4893480"/>
          </a:xfrm>
          <a:prstGeom prst="rect">
            <a:avLst/>
          </a:prstGeom>
          <a:noFill/>
          <a:ln>
            <a:noFill/>
          </a:ln>
        </p:spPr>
        <p:style>
          <a:lnRef idx="0">
            <a:scrgbClr r="0" g="0" b="0"/>
          </a:lnRef>
          <a:fillRef idx="0">
            <a:scrgbClr r="0" g="0" b="0"/>
          </a:fillRef>
          <a:effectRef idx="0">
            <a:scrgbClr r="0" g="0" b="0"/>
          </a:effectRef>
          <a:fontRef idx="minor"/>
        </p:style>
        <p:txBody>
          <a:bodyPr lIns="0" tIns="28080" rIns="0" bIns="0"/>
          <a:lstStyle/>
          <a:p>
            <a:pPr marL="360">
              <a:lnSpc>
                <a:spcPct val="93000"/>
              </a:lnSpc>
              <a:buClr>
                <a:srgbClr val="000000"/>
              </a:buClr>
            </a:pPr>
            <a:r>
              <a:rPr lang="de-DE" sz="3200" b="0" strike="noStrike" spc="-1" dirty="0">
                <a:solidFill>
                  <a:srgbClr val="000000"/>
                </a:solidFill>
                <a:uFill>
                  <a:solidFill>
                    <a:srgbClr val="FFFFFF"/>
                  </a:solidFill>
                </a:uFill>
                <a:latin typeface="Arial"/>
                <a:ea typeface="DejaVu Sans"/>
              </a:rPr>
              <a:t>30.6.16: über </a:t>
            </a:r>
            <a:r>
              <a:rPr lang="de-DE" sz="3200" spc="-1" dirty="0">
                <a:solidFill>
                  <a:srgbClr val="000000"/>
                </a:solidFill>
                <a:uFill>
                  <a:solidFill>
                    <a:srgbClr val="FFFFFF"/>
                  </a:solidFill>
                </a:uFill>
              </a:rPr>
              <a:t>153.000 </a:t>
            </a:r>
            <a:r>
              <a:rPr lang="de-DE" sz="3200" b="0" strike="noStrike" spc="-1" dirty="0">
                <a:solidFill>
                  <a:srgbClr val="000000"/>
                </a:solidFill>
                <a:uFill>
                  <a:solidFill>
                    <a:srgbClr val="FFFFFF"/>
                  </a:solidFill>
                </a:uFill>
                <a:latin typeface="Arial"/>
                <a:ea typeface="DejaVu Sans"/>
              </a:rPr>
              <a:t>Geflüchtete mit Duldung in Deutschland, davon fast 50.000 Kinder und Jugendliche</a:t>
            </a:r>
            <a:endParaRPr lang="de-DE" sz="1800" b="0" strike="noStrike" spc="-1" dirty="0">
              <a:solidFill>
                <a:srgbClr val="000000"/>
              </a:solidFill>
              <a:uFill>
                <a:solidFill>
                  <a:srgbClr val="FFFFFF"/>
                </a:solidFill>
              </a:uFill>
              <a:latin typeface="Arial"/>
            </a:endParaRPr>
          </a:p>
          <a:p>
            <a:pPr marL="360">
              <a:lnSpc>
                <a:spcPct val="93000"/>
              </a:lnSpc>
              <a:buClr>
                <a:srgbClr val="000000"/>
              </a:buClr>
            </a:pPr>
            <a:endParaRPr lang="de-DE" b="0" strike="noStrike" spc="-1" dirty="0">
              <a:solidFill>
                <a:srgbClr val="0000FF"/>
              </a:solidFill>
              <a:uFill>
                <a:solidFill>
                  <a:srgbClr val="FFFFFF"/>
                </a:solidFill>
              </a:uFill>
              <a:latin typeface="Arial"/>
              <a:ea typeface="Arial"/>
            </a:endParaRPr>
          </a:p>
          <a:p>
            <a:pPr marL="360">
              <a:lnSpc>
                <a:spcPct val="93000"/>
              </a:lnSpc>
              <a:buClr>
                <a:srgbClr val="000000"/>
              </a:buClr>
            </a:pPr>
            <a:r>
              <a:rPr lang="de-DE" sz="3200" b="0" strike="noStrike" spc="-1" dirty="0">
                <a:solidFill>
                  <a:srgbClr val="0000FF"/>
                </a:solidFill>
                <a:uFill>
                  <a:solidFill>
                    <a:srgbClr val="FFFFFF"/>
                  </a:solidFill>
                </a:uFill>
                <a:latin typeface="Arial"/>
                <a:ea typeface="Arial"/>
              </a:rPr>
              <a:t>Kettenduldung:</a:t>
            </a:r>
            <a:endParaRPr lang="de-DE" sz="1800" b="0" strike="noStrike" spc="-1" dirty="0">
              <a:solidFill>
                <a:srgbClr val="000000"/>
              </a:solidFill>
              <a:uFill>
                <a:solidFill>
                  <a:srgbClr val="FFFFFF"/>
                </a:solidFill>
              </a:uFill>
              <a:latin typeface="Arial"/>
            </a:endParaRPr>
          </a:p>
          <a:p>
            <a:pPr marL="360">
              <a:lnSpc>
                <a:spcPct val="93000"/>
              </a:lnSpc>
              <a:buClr>
                <a:srgbClr val="000000"/>
              </a:buClr>
            </a:pPr>
            <a:r>
              <a:rPr lang="de-DE" sz="3200" b="0" strike="noStrike" spc="-1" dirty="0">
                <a:solidFill>
                  <a:srgbClr val="000000"/>
                </a:solidFill>
                <a:uFill>
                  <a:solidFill>
                    <a:srgbClr val="FFFFFF"/>
                  </a:solidFill>
                </a:uFill>
                <a:latin typeface="Arial"/>
                <a:ea typeface="Arial"/>
              </a:rPr>
              <a:t>28.000 länger als 6 Jahre mit Duldungsstatus, </a:t>
            </a:r>
            <a:endParaRPr lang="de-DE" sz="1800" b="0" strike="noStrike" spc="-1" dirty="0">
              <a:solidFill>
                <a:srgbClr val="000000"/>
              </a:solidFill>
              <a:uFill>
                <a:solidFill>
                  <a:srgbClr val="FFFFFF"/>
                </a:solidFill>
              </a:uFill>
              <a:latin typeface="Arial"/>
            </a:endParaRPr>
          </a:p>
          <a:p>
            <a:pPr>
              <a:lnSpc>
                <a:spcPct val="93000"/>
              </a:lnSpc>
            </a:pPr>
            <a:r>
              <a:rPr lang="de-DE" sz="3200" b="0" strike="noStrike" spc="-1" dirty="0">
                <a:solidFill>
                  <a:srgbClr val="000000"/>
                </a:solidFill>
                <a:uFill>
                  <a:solidFill>
                    <a:srgbClr val="FFFFFF"/>
                  </a:solidFill>
                </a:uFill>
                <a:latin typeface="Arial"/>
                <a:ea typeface="Arial"/>
              </a:rPr>
              <a:t>11.800 länger als 15 Jahre mit Duldungsstatus</a:t>
            </a:r>
            <a:endParaRPr lang="de-DE" sz="1800" b="0" strike="noStrike" spc="-1" dirty="0">
              <a:solidFill>
                <a:srgbClr val="000000"/>
              </a:solidFill>
              <a:uFill>
                <a:solidFill>
                  <a:srgbClr val="FFFFFF"/>
                </a:solidFill>
              </a:uFill>
              <a:latin typeface="Arial"/>
            </a:endParaRPr>
          </a:p>
          <a:p>
            <a:pPr>
              <a:lnSpc>
                <a:spcPct val="93000"/>
              </a:lnSpc>
            </a:pPr>
            <a:endParaRPr lang="de-DE" b="0" strike="noStrike" spc="-1" dirty="0">
              <a:solidFill>
                <a:srgbClr val="000000"/>
              </a:solidFill>
              <a:uFill>
                <a:solidFill>
                  <a:srgbClr val="FFFFFF"/>
                </a:solidFill>
              </a:uFill>
              <a:latin typeface="Arial"/>
              <a:ea typeface="Arial"/>
            </a:endParaRPr>
          </a:p>
          <a:p>
            <a:pPr>
              <a:lnSpc>
                <a:spcPct val="93000"/>
              </a:lnSpc>
            </a:pPr>
            <a:r>
              <a:rPr lang="de-DE" sz="3200" b="0" strike="noStrike" spc="-1" dirty="0">
                <a:solidFill>
                  <a:srgbClr val="000000"/>
                </a:solidFill>
                <a:uFill>
                  <a:solidFill>
                    <a:srgbClr val="FFFFFF"/>
                  </a:solidFill>
                </a:uFill>
                <a:latin typeface="Arial"/>
                <a:ea typeface="Arial"/>
              </a:rPr>
              <a:t>Brandenburg: 5.177 Geflüchtete mit Duldung, </a:t>
            </a:r>
          </a:p>
          <a:p>
            <a:pPr>
              <a:lnSpc>
                <a:spcPct val="93000"/>
              </a:lnSpc>
            </a:pPr>
            <a:r>
              <a:rPr lang="de-DE" sz="3200" b="0" strike="noStrike" spc="-1" dirty="0">
                <a:solidFill>
                  <a:srgbClr val="000000"/>
                </a:solidFill>
                <a:uFill>
                  <a:solidFill>
                    <a:srgbClr val="FFFFFF"/>
                  </a:solidFill>
                </a:uFill>
                <a:latin typeface="Arial"/>
                <a:ea typeface="Arial"/>
              </a:rPr>
              <a:t>¼ von ihnen wird wegen fehlender Reisepapiere nicht abgeschoben.</a:t>
            </a:r>
            <a:endParaRPr lang="de-DE" sz="1800" b="0" strike="noStrike" spc="-1" dirty="0">
              <a:solidFill>
                <a:srgbClr val="000000"/>
              </a:solidFill>
              <a:uFill>
                <a:solidFill>
                  <a:srgbClr val="FFFFFF"/>
                </a:solidFill>
              </a:uFill>
              <a:latin typeface="Arial"/>
            </a:endParaRPr>
          </a:p>
          <a:p>
            <a:pPr>
              <a:lnSpc>
                <a:spcPct val="93000"/>
              </a:lnSpc>
            </a:pPr>
            <a:endParaRPr lang="de-DE" sz="1800" b="0" strike="noStrike" spc="-1" dirty="0">
              <a:solidFill>
                <a:srgbClr val="000000"/>
              </a:solidFill>
              <a:uFill>
                <a:solidFill>
                  <a:srgbClr val="FFFFFF"/>
                </a:solidFill>
              </a:uFill>
              <a:latin typeface="Arial"/>
            </a:endParaRPr>
          </a:p>
          <a:p>
            <a:pPr>
              <a:lnSpc>
                <a:spcPct val="93000"/>
              </a:lnSpc>
            </a:pPr>
            <a:endParaRPr lang="de-DE" sz="1800" b="0" strike="noStrike" spc="-1" dirty="0">
              <a:solidFill>
                <a:srgbClr val="000000"/>
              </a:solidFill>
              <a:uFill>
                <a:solidFill>
                  <a:srgbClr val="FFFFFF"/>
                </a:solidFill>
              </a:uFill>
              <a:latin typeface="Arial"/>
            </a:endParaRPr>
          </a:p>
        </p:txBody>
      </p:sp>
      <p:sp>
        <p:nvSpPr>
          <p:cNvPr id="310" name="CustomShape 2"/>
          <p:cNvSpPr/>
          <p:nvPr/>
        </p:nvSpPr>
        <p:spPr>
          <a:xfrm>
            <a:off x="419040" y="6697800"/>
            <a:ext cx="8866800" cy="284760"/>
          </a:xfrm>
          <a:prstGeom prst="rect">
            <a:avLst/>
          </a:prstGeom>
          <a:noFill/>
          <a:ln>
            <a:noFill/>
          </a:ln>
        </p:spPr>
        <p:style>
          <a:lnRef idx="0">
            <a:scrgbClr r="0" g="0" b="0"/>
          </a:lnRef>
          <a:fillRef idx="0">
            <a:scrgbClr r="0" g="0" b="0"/>
          </a:fillRef>
          <a:effectRef idx="0">
            <a:scrgbClr r="0" g="0" b="0"/>
          </a:effectRef>
          <a:fontRef idx="minor"/>
        </p:style>
        <p:txBody>
          <a:bodyPr lIns="0" tIns="28080" rIns="0" bIns="0"/>
          <a:lstStyle/>
          <a:p>
            <a:pPr>
              <a:lnSpc>
                <a:spcPct val="93000"/>
              </a:lnSpc>
            </a:pPr>
            <a:r>
              <a:rPr lang="de-DE" sz="1000" b="0" strike="noStrike" spc="-1" dirty="0">
                <a:solidFill>
                  <a:srgbClr val="000000"/>
                </a:solidFill>
                <a:uFill>
                  <a:solidFill>
                    <a:srgbClr val="FFFFFF"/>
                  </a:solidFill>
                </a:uFill>
                <a:latin typeface="Arial"/>
                <a:ea typeface="DejaVu Sans"/>
              </a:rPr>
              <a:t>Quelle: Antwort der Bundesregierung auf eine Kleine Anfrage, Juli 2016</a:t>
            </a:r>
            <a:endParaRPr lang="de-DE" sz="1800" b="0" strike="noStrike" spc="-1" dirty="0">
              <a:solidFill>
                <a:srgbClr val="000000"/>
              </a:solidFill>
              <a:uFill>
                <a:solidFill>
                  <a:srgbClr val="FFFFFF"/>
                </a:solidFill>
              </a:uFill>
              <a:latin typeface="Arial"/>
            </a:endParaRPr>
          </a:p>
        </p:txBody>
      </p:sp>
      <p:sp>
        <p:nvSpPr>
          <p:cNvPr id="311" name="CustomShape 3"/>
          <p:cNvSpPr/>
          <p:nvPr/>
        </p:nvSpPr>
        <p:spPr>
          <a:xfrm>
            <a:off x="4320" y="361800"/>
            <a:ext cx="10073880" cy="1185480"/>
          </a:xfrm>
          <a:prstGeom prst="rect">
            <a:avLst/>
          </a:prstGeom>
          <a:solidFill>
            <a:srgbClr val="FAD9CD"/>
          </a:solidFill>
          <a:ln>
            <a:noFill/>
          </a:ln>
        </p:spPr>
        <p:style>
          <a:lnRef idx="0">
            <a:scrgbClr r="0" g="0" b="0"/>
          </a:lnRef>
          <a:fillRef idx="0">
            <a:scrgbClr r="0" g="0" b="0"/>
          </a:fillRef>
          <a:effectRef idx="0">
            <a:scrgbClr r="0" g="0" b="0"/>
          </a:effectRef>
          <a:fontRef idx="minor"/>
        </p:style>
        <p:txBody>
          <a:bodyPr lIns="0" tIns="38880" rIns="0" bIns="0" anchor="ctr"/>
          <a:lstStyle/>
          <a:p>
            <a:pPr algn="ctr">
              <a:lnSpc>
                <a:spcPct val="93000"/>
              </a:lnSpc>
            </a:pPr>
            <a:r>
              <a:rPr lang="de-DE" sz="4400" b="0" strike="noStrike" spc="-1">
                <a:solidFill>
                  <a:srgbClr val="DF6C5D"/>
                </a:solidFill>
                <a:uFill>
                  <a:solidFill>
                    <a:srgbClr val="FFFFFF"/>
                  </a:solidFill>
                </a:uFill>
                <a:latin typeface="Arial"/>
                <a:ea typeface="DejaVu Sans"/>
              </a:rPr>
              <a:t>Duldung</a:t>
            </a:r>
            <a:endParaRPr lang="de-DE" sz="1800" b="0" strike="noStrike" spc="-1">
              <a:solidFill>
                <a:srgbClr val="000000"/>
              </a:solidFill>
              <a:uFill>
                <a:solidFill>
                  <a:srgbClr val="FFFFFF"/>
                </a:solidFill>
              </a:uFill>
              <a:latin typeface="Arial"/>
            </a:endParaRPr>
          </a:p>
        </p:txBody>
      </p:sp>
      <p:sp>
        <p:nvSpPr>
          <p:cNvPr id="312" name="CustomShape 4"/>
          <p:cNvSpPr/>
          <p:nvPr/>
        </p:nvSpPr>
        <p:spPr>
          <a:xfrm>
            <a:off x="8186040" y="7120800"/>
            <a:ext cx="1082160" cy="3999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lstStyle/>
          <a:p>
            <a:pPr>
              <a:lnSpc>
                <a:spcPct val="100000"/>
              </a:lnSpc>
            </a:pPr>
            <a:fld id="{A92EEFF7-08B7-40E2-81F5-C724BFCAB121}" type="slidenum">
              <a:rPr lang="de-DE" sz="1400" b="1" strike="noStrike" spc="-1">
                <a:solidFill>
                  <a:srgbClr val="FFFFFF"/>
                </a:solidFill>
                <a:uFill>
                  <a:solidFill>
                    <a:srgbClr val="FFFFFF"/>
                  </a:solidFill>
                </a:uFill>
                <a:latin typeface="Arial"/>
                <a:ea typeface="MS PGothic"/>
              </a:rPr>
              <a:t>62</a:t>
            </a:fld>
            <a:endParaRPr lang="de-DE" sz="1800" b="0" strike="noStrike" spc="-1">
              <a:solidFill>
                <a:srgbClr val="000000"/>
              </a:solidFill>
              <a:uFill>
                <a:solidFill>
                  <a:srgbClr val="FFFFFF"/>
                </a:solidFill>
              </a:uFill>
              <a:latin typeface="Arial"/>
            </a:endParaRPr>
          </a:p>
        </p:txBody>
      </p:sp>
    </p:spTree>
  </p:cSld>
  <p:clrMapOvr>
    <a:masterClrMapping/>
  </p:clrMapOvr>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63.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13" name="CustomShape 1"/>
          <p:cNvSpPr/>
          <p:nvPr/>
        </p:nvSpPr>
        <p:spPr>
          <a:xfrm>
            <a:off x="0" y="354600"/>
            <a:ext cx="10073880" cy="1185480"/>
          </a:xfrm>
          <a:prstGeom prst="rect">
            <a:avLst/>
          </a:prstGeom>
          <a:solidFill>
            <a:srgbClr val="FAD9CD"/>
          </a:solidFill>
          <a:ln>
            <a:noFill/>
          </a:ln>
        </p:spPr>
        <p:style>
          <a:lnRef idx="0">
            <a:scrgbClr r="0" g="0" b="0"/>
          </a:lnRef>
          <a:fillRef idx="0">
            <a:scrgbClr r="0" g="0" b="0"/>
          </a:fillRef>
          <a:effectRef idx="0">
            <a:scrgbClr r="0" g="0" b="0"/>
          </a:effectRef>
          <a:fontRef idx="minor"/>
        </p:style>
        <p:txBody>
          <a:bodyPr lIns="0" tIns="38880" rIns="0" bIns="0" anchor="ctr"/>
          <a:lstStyle/>
          <a:p>
            <a:pPr algn="ctr"/>
            <a:r>
              <a:rPr lang="de-DE" sz="4400" b="0" strike="noStrike" spc="-1" dirty="0">
                <a:solidFill>
                  <a:srgbClr val="DF6C5D"/>
                </a:solidFill>
                <a:uFill>
                  <a:solidFill>
                    <a:srgbClr val="FFFFFF"/>
                  </a:solidFill>
                </a:uFill>
                <a:latin typeface="Arial"/>
                <a:ea typeface="DejaVu Sans"/>
              </a:rPr>
              <a:t>Abschiebungen -  </a:t>
            </a:r>
            <a:endParaRPr lang="de-DE" sz="1800" b="0" strike="noStrike" spc="-1" dirty="0">
              <a:solidFill>
                <a:srgbClr val="000000"/>
              </a:solidFill>
              <a:uFill>
                <a:solidFill>
                  <a:srgbClr val="FFFFFF"/>
                </a:solidFill>
              </a:uFill>
              <a:latin typeface="Arial"/>
            </a:endParaRPr>
          </a:p>
          <a:p>
            <a:pPr algn="ctr">
              <a:lnSpc>
                <a:spcPct val="93000"/>
              </a:lnSpc>
            </a:pPr>
            <a:r>
              <a:rPr lang="de-DE" sz="4400" b="0" strike="noStrike" spc="-1" dirty="0">
                <a:solidFill>
                  <a:srgbClr val="DF6C5D"/>
                </a:solidFill>
                <a:uFill>
                  <a:solidFill>
                    <a:srgbClr val="FFFFFF"/>
                  </a:solidFill>
                </a:uFill>
                <a:latin typeface="Arial"/>
                <a:ea typeface="DejaVu Sans"/>
              </a:rPr>
              <a:t>freiwillige Rückreise</a:t>
            </a:r>
            <a:endParaRPr lang="de-DE" sz="1800" b="0" strike="noStrike" spc="-1" dirty="0">
              <a:solidFill>
                <a:srgbClr val="000000"/>
              </a:solidFill>
              <a:uFill>
                <a:solidFill>
                  <a:srgbClr val="FFFFFF"/>
                </a:solidFill>
              </a:uFill>
              <a:latin typeface="Arial"/>
            </a:endParaRPr>
          </a:p>
        </p:txBody>
      </p:sp>
      <p:sp>
        <p:nvSpPr>
          <p:cNvPr id="314" name="CustomShape 2"/>
          <p:cNvSpPr/>
          <p:nvPr/>
        </p:nvSpPr>
        <p:spPr>
          <a:xfrm>
            <a:off x="286200" y="2211480"/>
            <a:ext cx="9501840" cy="5345640"/>
          </a:xfrm>
          <a:prstGeom prst="rect">
            <a:avLst/>
          </a:prstGeom>
          <a:noFill/>
          <a:ln>
            <a:noFill/>
          </a:ln>
        </p:spPr>
        <p:style>
          <a:lnRef idx="0">
            <a:scrgbClr r="0" g="0" b="0"/>
          </a:lnRef>
          <a:fillRef idx="0">
            <a:scrgbClr r="0" g="0" b="0"/>
          </a:fillRef>
          <a:effectRef idx="0">
            <a:scrgbClr r="0" g="0" b="0"/>
          </a:effectRef>
          <a:fontRef idx="minor"/>
        </p:style>
        <p:txBody>
          <a:bodyPr lIns="0" tIns="28080" rIns="0" bIns="0"/>
          <a:lstStyle/>
          <a:p>
            <a:r>
              <a:rPr lang="de-DE" sz="2800" b="0" strike="noStrike" spc="-1" dirty="0">
                <a:solidFill>
                  <a:srgbClr val="000000"/>
                </a:solidFill>
                <a:uFill>
                  <a:solidFill>
                    <a:srgbClr val="FFFFFF"/>
                  </a:solidFill>
                </a:uFill>
                <a:latin typeface="Arial"/>
                <a:ea typeface="DejaVu Sans"/>
              </a:rPr>
              <a:t>2015 wurden rund 25.400 Menschen abgeschoben. Mehr als 67.000 abgelehnte Asylsuchende reisten „freiwillig“ aus. </a:t>
            </a:r>
          </a:p>
          <a:p>
            <a:endParaRPr lang="de-DE" sz="2800" spc="-1" dirty="0">
              <a:solidFill>
                <a:srgbClr val="000000"/>
              </a:solidFill>
              <a:uFill>
                <a:solidFill>
                  <a:srgbClr val="FFFFFF"/>
                </a:solidFill>
              </a:uFill>
              <a:latin typeface="Arial"/>
              <a:ea typeface="DejaVu Sans"/>
            </a:endParaRPr>
          </a:p>
          <a:p>
            <a:r>
              <a:rPr lang="de-DE" sz="2800" b="1" strike="noStrike" spc="-1" dirty="0">
                <a:solidFill>
                  <a:srgbClr val="000000"/>
                </a:solidFill>
                <a:uFill>
                  <a:solidFill>
                    <a:srgbClr val="FFFFFF"/>
                  </a:solidFill>
                </a:uFill>
                <a:latin typeface="Arial"/>
                <a:ea typeface="DejaVu Sans"/>
              </a:rPr>
              <a:t>Brandenburg: </a:t>
            </a:r>
          </a:p>
          <a:p>
            <a:r>
              <a:rPr lang="de-DE" sz="2800" spc="-1" dirty="0" smtClean="0">
                <a:solidFill>
                  <a:srgbClr val="000000"/>
                </a:solidFill>
                <a:uFill>
                  <a:solidFill>
                    <a:srgbClr val="FFFFFF"/>
                  </a:solidFill>
                </a:uFill>
                <a:latin typeface="Arial"/>
                <a:ea typeface="DejaVu Sans"/>
              </a:rPr>
              <a:t>2016: 570 </a:t>
            </a:r>
            <a:r>
              <a:rPr lang="de-DE" sz="2800" spc="-1" dirty="0">
                <a:solidFill>
                  <a:srgbClr val="000000"/>
                </a:solidFill>
                <a:uFill>
                  <a:solidFill>
                    <a:srgbClr val="FFFFFF"/>
                  </a:solidFill>
                </a:uFill>
                <a:latin typeface="Arial"/>
                <a:ea typeface="DejaVu Sans"/>
              </a:rPr>
              <a:t>Abschiebungen von Geflüchteten und anderen </a:t>
            </a:r>
            <a:r>
              <a:rPr lang="de-DE" sz="2800" spc="-1" dirty="0" err="1" smtClean="0">
                <a:solidFill>
                  <a:srgbClr val="000000"/>
                </a:solidFill>
                <a:uFill>
                  <a:solidFill>
                    <a:srgbClr val="FFFFFF"/>
                  </a:solidFill>
                </a:uFill>
                <a:latin typeface="Arial"/>
                <a:ea typeface="DejaVu Sans"/>
              </a:rPr>
              <a:t>Migrant_nnen</a:t>
            </a:r>
            <a:r>
              <a:rPr lang="de-DE" sz="2800" spc="-1" dirty="0">
                <a:solidFill>
                  <a:srgbClr val="000000"/>
                </a:solidFill>
                <a:uFill>
                  <a:solidFill>
                    <a:srgbClr val="FFFFFF"/>
                  </a:solidFill>
                </a:uFill>
                <a:latin typeface="Arial"/>
                <a:ea typeface="DejaVu Sans"/>
              </a:rPr>
              <a:t>, 996 „freiwillige“ Ausreisen, v.a. nach Serbien, Mazedonien, Albanien; aber auch nach Afghanistan, den Iran und in die russische Föderation.</a:t>
            </a:r>
            <a:endParaRPr lang="de-DE" sz="2800" b="0" strike="noStrike" spc="-1" dirty="0">
              <a:solidFill>
                <a:srgbClr val="000000"/>
              </a:solidFill>
              <a:uFill>
                <a:solidFill>
                  <a:srgbClr val="FFFFFF"/>
                </a:solidFill>
              </a:uFill>
              <a:latin typeface="Arial"/>
              <a:ea typeface="DejaVu Sans"/>
            </a:endParaRPr>
          </a:p>
          <a:p>
            <a:endParaRPr lang="de-DE" sz="2800" spc="-1" dirty="0">
              <a:solidFill>
                <a:srgbClr val="000000"/>
              </a:solidFill>
              <a:uFill>
                <a:solidFill>
                  <a:srgbClr val="FFFFFF"/>
                </a:solidFill>
              </a:uFill>
              <a:latin typeface="Arial"/>
              <a:ea typeface="DejaVu Sans"/>
            </a:endParaRPr>
          </a:p>
          <a:p>
            <a:pPr>
              <a:lnSpc>
                <a:spcPct val="93000"/>
              </a:lnSpc>
            </a:pPr>
            <a:endParaRPr lang="de-DE" sz="1800" b="0" strike="noStrike" spc="-1" dirty="0">
              <a:solidFill>
                <a:srgbClr val="000000"/>
              </a:solidFill>
              <a:uFill>
                <a:solidFill>
                  <a:srgbClr val="FFFFFF"/>
                </a:solidFill>
              </a:uFill>
              <a:latin typeface="Arial"/>
            </a:endParaRPr>
          </a:p>
        </p:txBody>
      </p:sp>
      <p:sp>
        <p:nvSpPr>
          <p:cNvPr id="315" name="CustomShape 3"/>
          <p:cNvSpPr/>
          <p:nvPr/>
        </p:nvSpPr>
        <p:spPr>
          <a:xfrm>
            <a:off x="286200" y="6752160"/>
            <a:ext cx="8866800" cy="284760"/>
          </a:xfrm>
          <a:prstGeom prst="rect">
            <a:avLst/>
          </a:prstGeom>
          <a:noFill/>
          <a:ln>
            <a:noFill/>
          </a:ln>
        </p:spPr>
        <p:style>
          <a:lnRef idx="0">
            <a:scrgbClr r="0" g="0" b="0"/>
          </a:lnRef>
          <a:fillRef idx="0">
            <a:scrgbClr r="0" g="0" b="0"/>
          </a:fillRef>
          <a:effectRef idx="0">
            <a:scrgbClr r="0" g="0" b="0"/>
          </a:effectRef>
          <a:fontRef idx="minor"/>
        </p:style>
        <p:txBody>
          <a:bodyPr lIns="0" tIns="28080" rIns="0" bIns="0"/>
          <a:lstStyle/>
          <a:p>
            <a:pPr>
              <a:lnSpc>
                <a:spcPct val="93000"/>
              </a:lnSpc>
            </a:pPr>
            <a:r>
              <a:rPr lang="de-DE" sz="1000" b="0" strike="noStrike" spc="-1" dirty="0">
                <a:solidFill>
                  <a:srgbClr val="000000"/>
                </a:solidFill>
                <a:uFill>
                  <a:solidFill>
                    <a:srgbClr val="FFFFFF"/>
                  </a:solidFill>
                </a:uFill>
                <a:latin typeface="Arial"/>
                <a:ea typeface="DejaVu Sans"/>
              </a:rPr>
              <a:t>Quelle: Antwort der Bundesregierung auf eine Kleine Anfrage Februar 2017</a:t>
            </a:r>
            <a:endParaRPr lang="de-DE" sz="1800" b="0" strike="noStrike" spc="-1" dirty="0">
              <a:solidFill>
                <a:srgbClr val="000000"/>
              </a:solidFill>
              <a:uFill>
                <a:solidFill>
                  <a:srgbClr val="FFFFFF"/>
                </a:solidFill>
              </a:uFill>
              <a:latin typeface="Arial"/>
            </a:endParaRPr>
          </a:p>
        </p:txBody>
      </p:sp>
      <p:sp>
        <p:nvSpPr>
          <p:cNvPr id="316" name="CustomShape 4"/>
          <p:cNvSpPr/>
          <p:nvPr/>
        </p:nvSpPr>
        <p:spPr>
          <a:xfrm>
            <a:off x="8186040" y="7120800"/>
            <a:ext cx="1082160" cy="3999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lstStyle/>
          <a:p>
            <a:pPr>
              <a:lnSpc>
                <a:spcPct val="100000"/>
              </a:lnSpc>
            </a:pPr>
            <a:fld id="{465F68FD-5265-4747-A2ED-1AD93C2F91BA}" type="slidenum">
              <a:rPr lang="de-DE" sz="1400" b="1" strike="noStrike" spc="-1">
                <a:solidFill>
                  <a:srgbClr val="FFFFFF"/>
                </a:solidFill>
                <a:uFill>
                  <a:solidFill>
                    <a:srgbClr val="FFFFFF"/>
                  </a:solidFill>
                </a:uFill>
                <a:latin typeface="Arial"/>
                <a:ea typeface="MS PGothic"/>
              </a:rPr>
              <a:t>63</a:t>
            </a:fld>
            <a:endParaRPr lang="de-DE" sz="1800" b="0" strike="noStrike" spc="-1">
              <a:solidFill>
                <a:srgbClr val="000000"/>
              </a:solidFill>
              <a:uFill>
                <a:solidFill>
                  <a:srgbClr val="FFFFFF"/>
                </a:solidFill>
              </a:uFill>
              <a:latin typeface="Arial"/>
            </a:endParaRPr>
          </a:p>
        </p:txBody>
      </p:sp>
    </p:spTree>
  </p:cSld>
  <p:clrMapOvr>
    <a:masterClrMapping/>
  </p:clrMapOvr>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64.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17" name="CustomShape 1"/>
          <p:cNvSpPr/>
          <p:nvPr/>
        </p:nvSpPr>
        <p:spPr>
          <a:xfrm>
            <a:off x="0" y="301680"/>
            <a:ext cx="10078200" cy="1185480"/>
          </a:xfrm>
          <a:prstGeom prst="rect">
            <a:avLst/>
          </a:prstGeom>
          <a:solidFill>
            <a:srgbClr val="FAD9CD"/>
          </a:solidFill>
          <a:ln>
            <a:noFill/>
          </a:ln>
        </p:spPr>
        <p:style>
          <a:lnRef idx="0">
            <a:scrgbClr r="0" g="0" b="0"/>
          </a:lnRef>
          <a:fillRef idx="0">
            <a:scrgbClr r="0" g="0" b="0"/>
          </a:fillRef>
          <a:effectRef idx="0">
            <a:scrgbClr r="0" g="0" b="0"/>
          </a:effectRef>
          <a:fontRef idx="minor"/>
        </p:style>
        <p:txBody>
          <a:bodyPr lIns="0" tIns="0" rIns="0" bIns="0" anchor="ctr"/>
          <a:lstStyle/>
          <a:p>
            <a:pPr algn="ctr">
              <a:lnSpc>
                <a:spcPct val="93000"/>
              </a:lnSpc>
            </a:pPr>
            <a:r>
              <a:rPr lang="de-DE" sz="4400" b="0" strike="noStrike" spc="-1">
                <a:solidFill>
                  <a:srgbClr val="DF6C5D"/>
                </a:solidFill>
                <a:uFill>
                  <a:solidFill>
                    <a:srgbClr val="FFFFFF"/>
                  </a:solidFill>
                </a:uFill>
                <a:latin typeface="Arial"/>
                <a:ea typeface="DejaVu Sans"/>
              </a:rPr>
              <a:t>Zivilgesellschaftliche Unterstützung</a:t>
            </a:r>
            <a:endParaRPr lang="de-DE" sz="1800" b="0" strike="noStrike" spc="-1">
              <a:solidFill>
                <a:srgbClr val="000000"/>
              </a:solidFill>
              <a:uFill>
                <a:solidFill>
                  <a:srgbClr val="FFFFFF"/>
                </a:solidFill>
              </a:uFill>
              <a:latin typeface="Arial"/>
            </a:endParaRPr>
          </a:p>
        </p:txBody>
      </p:sp>
      <p:sp>
        <p:nvSpPr>
          <p:cNvPr id="318" name="CustomShape 2"/>
          <p:cNvSpPr/>
          <p:nvPr/>
        </p:nvSpPr>
        <p:spPr>
          <a:xfrm>
            <a:off x="797400" y="2230560"/>
            <a:ext cx="2655000" cy="528480"/>
          </a:xfrm>
          <a:prstGeom prst="rect">
            <a:avLst/>
          </a:prstGeom>
          <a:noFill/>
          <a:ln>
            <a:noFill/>
          </a:ln>
        </p:spPr>
        <p:style>
          <a:lnRef idx="0">
            <a:scrgbClr r="0" g="0" b="0"/>
          </a:lnRef>
          <a:fillRef idx="0">
            <a:scrgbClr r="0" g="0" b="0"/>
          </a:fillRef>
          <a:effectRef idx="0">
            <a:scrgbClr r="0" g="0" b="0"/>
          </a:effectRef>
          <a:fontRef idx="minor"/>
        </p:style>
        <p:txBody>
          <a:bodyPr lIns="0" tIns="28080" rIns="0" bIns="0"/>
          <a:lstStyle/>
          <a:p>
            <a:pPr algn="ctr">
              <a:lnSpc>
                <a:spcPct val="100000"/>
              </a:lnSpc>
            </a:pPr>
            <a:r>
              <a:rPr lang="de-DE" sz="2400" b="0" strike="noStrike" spc="-1">
                <a:solidFill>
                  <a:srgbClr val="000000"/>
                </a:solidFill>
                <a:uFill>
                  <a:solidFill>
                    <a:srgbClr val="FFFFFF"/>
                  </a:solidFill>
                </a:uFill>
                <a:latin typeface="Arial"/>
                <a:ea typeface="Arial"/>
              </a:rPr>
              <a:t>Deutschkurse</a:t>
            </a:r>
            <a:endParaRPr lang="de-DE" sz="1800" b="0" strike="noStrike" spc="-1">
              <a:solidFill>
                <a:srgbClr val="000000"/>
              </a:solidFill>
              <a:uFill>
                <a:solidFill>
                  <a:srgbClr val="FFFFFF"/>
                </a:solidFill>
              </a:uFill>
              <a:latin typeface="Arial"/>
            </a:endParaRPr>
          </a:p>
        </p:txBody>
      </p:sp>
      <p:pic>
        <p:nvPicPr>
          <p:cNvPr id="319" name="Bild 291"/>
          <p:cNvPicPr/>
          <p:nvPr/>
        </p:nvPicPr>
        <p:blipFill>
          <a:blip r:embed="rId3"/>
          <a:stretch/>
        </p:blipFill>
        <p:spPr>
          <a:xfrm>
            <a:off x="2854440" y="2886480"/>
            <a:ext cx="4329720" cy="3368520"/>
          </a:xfrm>
          <a:prstGeom prst="rect">
            <a:avLst/>
          </a:prstGeom>
          <a:ln>
            <a:noFill/>
          </a:ln>
        </p:spPr>
      </p:pic>
      <p:sp>
        <p:nvSpPr>
          <p:cNvPr id="320" name="CustomShape 3"/>
          <p:cNvSpPr/>
          <p:nvPr/>
        </p:nvSpPr>
        <p:spPr>
          <a:xfrm>
            <a:off x="423000" y="3489840"/>
            <a:ext cx="2039760" cy="453960"/>
          </a:xfrm>
          <a:prstGeom prst="rect">
            <a:avLst/>
          </a:prstGeom>
          <a:noFill/>
          <a:ln>
            <a:noFill/>
          </a:ln>
        </p:spPr>
        <p:style>
          <a:lnRef idx="0">
            <a:scrgbClr r="0" g="0" b="0"/>
          </a:lnRef>
          <a:fillRef idx="0">
            <a:scrgbClr r="0" g="0" b="0"/>
          </a:fillRef>
          <a:effectRef idx="0">
            <a:scrgbClr r="0" g="0" b="0"/>
          </a:effectRef>
          <a:fontRef idx="minor"/>
        </p:style>
        <p:txBody>
          <a:bodyPr wrap="none" lIns="90000" tIns="45000" rIns="90000" bIns="45000"/>
          <a:lstStyle/>
          <a:p>
            <a:pPr>
              <a:lnSpc>
                <a:spcPct val="100000"/>
              </a:lnSpc>
            </a:pPr>
            <a:r>
              <a:rPr lang="de-DE" sz="2400" b="0" strike="noStrike" spc="-1">
                <a:solidFill>
                  <a:srgbClr val="000000"/>
                </a:solidFill>
                <a:uFill>
                  <a:solidFill>
                    <a:srgbClr val="FFFFFF"/>
                  </a:solidFill>
                </a:uFill>
                <a:latin typeface="Arial"/>
                <a:ea typeface="DejaVu Sans"/>
              </a:rPr>
              <a:t>Sachspenden</a:t>
            </a:r>
            <a:endParaRPr lang="de-DE" sz="1800" b="0" strike="noStrike" spc="-1">
              <a:solidFill>
                <a:srgbClr val="000000"/>
              </a:solidFill>
              <a:uFill>
                <a:solidFill>
                  <a:srgbClr val="FFFFFF"/>
                </a:solidFill>
              </a:uFill>
              <a:latin typeface="Arial"/>
            </a:endParaRPr>
          </a:p>
        </p:txBody>
      </p:sp>
      <p:sp>
        <p:nvSpPr>
          <p:cNvPr id="321" name="CustomShape 4"/>
          <p:cNvSpPr/>
          <p:nvPr/>
        </p:nvSpPr>
        <p:spPr>
          <a:xfrm>
            <a:off x="1628640" y="4742280"/>
            <a:ext cx="941040" cy="453960"/>
          </a:xfrm>
          <a:prstGeom prst="rect">
            <a:avLst/>
          </a:prstGeom>
          <a:noFill/>
          <a:ln>
            <a:noFill/>
          </a:ln>
        </p:spPr>
        <p:style>
          <a:lnRef idx="0">
            <a:scrgbClr r="0" g="0" b="0"/>
          </a:lnRef>
          <a:fillRef idx="0">
            <a:scrgbClr r="0" g="0" b="0"/>
          </a:fillRef>
          <a:effectRef idx="0">
            <a:scrgbClr r="0" g="0" b="0"/>
          </a:effectRef>
          <a:fontRef idx="minor"/>
        </p:style>
        <p:txBody>
          <a:bodyPr wrap="none" lIns="90000" tIns="45000" rIns="90000" bIns="45000"/>
          <a:lstStyle/>
          <a:p>
            <a:pPr>
              <a:lnSpc>
                <a:spcPct val="100000"/>
              </a:lnSpc>
            </a:pPr>
            <a:r>
              <a:rPr lang="de-DE" sz="2400" b="0" strike="noStrike" spc="-1">
                <a:solidFill>
                  <a:srgbClr val="000000"/>
                </a:solidFill>
                <a:uFill>
                  <a:solidFill>
                    <a:srgbClr val="FFFFFF"/>
                  </a:solidFill>
                </a:uFill>
                <a:latin typeface="Arial"/>
                <a:ea typeface="DejaVu Sans"/>
              </a:rPr>
              <a:t>Feste</a:t>
            </a:r>
            <a:endParaRPr lang="de-DE" sz="1800" b="0" strike="noStrike" spc="-1">
              <a:solidFill>
                <a:srgbClr val="000000"/>
              </a:solidFill>
              <a:uFill>
                <a:solidFill>
                  <a:srgbClr val="FFFFFF"/>
                </a:solidFill>
              </a:uFill>
              <a:latin typeface="Arial"/>
            </a:endParaRPr>
          </a:p>
        </p:txBody>
      </p:sp>
      <p:sp>
        <p:nvSpPr>
          <p:cNvPr id="322" name="CustomShape 5"/>
          <p:cNvSpPr/>
          <p:nvPr/>
        </p:nvSpPr>
        <p:spPr>
          <a:xfrm>
            <a:off x="7571160" y="3283200"/>
            <a:ext cx="1517040" cy="453960"/>
          </a:xfrm>
          <a:prstGeom prst="rect">
            <a:avLst/>
          </a:prstGeom>
          <a:noFill/>
          <a:ln>
            <a:noFill/>
          </a:ln>
        </p:spPr>
        <p:style>
          <a:lnRef idx="0">
            <a:scrgbClr r="0" g="0" b="0"/>
          </a:lnRef>
          <a:fillRef idx="0">
            <a:scrgbClr r="0" g="0" b="0"/>
          </a:fillRef>
          <a:effectRef idx="0">
            <a:scrgbClr r="0" g="0" b="0"/>
          </a:effectRef>
          <a:fontRef idx="minor"/>
        </p:style>
        <p:txBody>
          <a:bodyPr wrap="none" lIns="90000" tIns="45000" rIns="90000" bIns="45000"/>
          <a:lstStyle/>
          <a:p>
            <a:pPr>
              <a:lnSpc>
                <a:spcPct val="100000"/>
              </a:lnSpc>
            </a:pPr>
            <a:r>
              <a:rPr lang="de-DE" sz="2400" b="0" strike="noStrike" spc="-1">
                <a:solidFill>
                  <a:srgbClr val="000000"/>
                </a:solidFill>
                <a:uFill>
                  <a:solidFill>
                    <a:srgbClr val="FFFFFF"/>
                  </a:solidFill>
                </a:uFill>
                <a:latin typeface="Arial"/>
                <a:ea typeface="DejaVu Sans"/>
              </a:rPr>
              <a:t>Fahrräder</a:t>
            </a:r>
            <a:endParaRPr lang="de-DE" sz="1800" b="0" strike="noStrike" spc="-1">
              <a:solidFill>
                <a:srgbClr val="000000"/>
              </a:solidFill>
              <a:uFill>
                <a:solidFill>
                  <a:srgbClr val="FFFFFF"/>
                </a:solidFill>
              </a:uFill>
              <a:latin typeface="Arial"/>
            </a:endParaRPr>
          </a:p>
        </p:txBody>
      </p:sp>
      <p:sp>
        <p:nvSpPr>
          <p:cNvPr id="323" name="CustomShape 6"/>
          <p:cNvSpPr/>
          <p:nvPr/>
        </p:nvSpPr>
        <p:spPr>
          <a:xfrm>
            <a:off x="7116840" y="6184440"/>
            <a:ext cx="2650680" cy="453960"/>
          </a:xfrm>
          <a:prstGeom prst="rect">
            <a:avLst/>
          </a:prstGeom>
          <a:noFill/>
          <a:ln>
            <a:noFill/>
          </a:ln>
        </p:spPr>
        <p:style>
          <a:lnRef idx="0">
            <a:scrgbClr r="0" g="0" b="0"/>
          </a:lnRef>
          <a:fillRef idx="0">
            <a:scrgbClr r="0" g="0" b="0"/>
          </a:fillRef>
          <a:effectRef idx="0">
            <a:scrgbClr r="0" g="0" b="0"/>
          </a:effectRef>
          <a:fontRef idx="minor"/>
        </p:style>
        <p:txBody>
          <a:bodyPr wrap="none" lIns="90000" tIns="45000" rIns="90000" bIns="45000"/>
          <a:lstStyle/>
          <a:p>
            <a:pPr>
              <a:lnSpc>
                <a:spcPct val="100000"/>
              </a:lnSpc>
            </a:pPr>
            <a:r>
              <a:rPr lang="de-DE" sz="2400" b="0" strike="noStrike" spc="-1">
                <a:solidFill>
                  <a:srgbClr val="000000"/>
                </a:solidFill>
                <a:uFill>
                  <a:solidFill>
                    <a:srgbClr val="FFFFFF"/>
                  </a:solidFill>
                </a:uFill>
                <a:latin typeface="Arial"/>
                <a:ea typeface="DejaVu Sans"/>
              </a:rPr>
              <a:t>Anträge schreiben</a:t>
            </a:r>
            <a:endParaRPr lang="de-DE" sz="1800" b="0" strike="noStrike" spc="-1">
              <a:solidFill>
                <a:srgbClr val="000000"/>
              </a:solidFill>
              <a:uFill>
                <a:solidFill>
                  <a:srgbClr val="FFFFFF"/>
                </a:solidFill>
              </a:uFill>
              <a:latin typeface="Arial"/>
            </a:endParaRPr>
          </a:p>
        </p:txBody>
      </p:sp>
      <p:sp>
        <p:nvSpPr>
          <p:cNvPr id="324" name="CustomShape 7"/>
          <p:cNvSpPr/>
          <p:nvPr/>
        </p:nvSpPr>
        <p:spPr>
          <a:xfrm>
            <a:off x="812880" y="5579280"/>
            <a:ext cx="2361240" cy="819720"/>
          </a:xfrm>
          <a:prstGeom prst="rect">
            <a:avLst/>
          </a:prstGeom>
          <a:noFill/>
          <a:ln>
            <a:noFill/>
          </a:ln>
        </p:spPr>
        <p:style>
          <a:lnRef idx="0">
            <a:scrgbClr r="0" g="0" b="0"/>
          </a:lnRef>
          <a:fillRef idx="0">
            <a:scrgbClr r="0" g="0" b="0"/>
          </a:fillRef>
          <a:effectRef idx="0">
            <a:scrgbClr r="0" g="0" b="0"/>
          </a:effectRef>
          <a:fontRef idx="minor"/>
        </p:style>
        <p:txBody>
          <a:bodyPr wrap="none" lIns="90000" tIns="45000" rIns="90000" bIns="45000"/>
          <a:lstStyle/>
          <a:p>
            <a:pPr>
              <a:lnSpc>
                <a:spcPct val="100000"/>
              </a:lnSpc>
            </a:pPr>
            <a:r>
              <a:rPr lang="de-DE" sz="2400" b="0" strike="noStrike" spc="-1">
                <a:solidFill>
                  <a:srgbClr val="000000"/>
                </a:solidFill>
                <a:uFill>
                  <a:solidFill>
                    <a:srgbClr val="FFFFFF"/>
                  </a:solidFill>
                </a:uFill>
                <a:latin typeface="Arial"/>
                <a:ea typeface="DejaVu Sans"/>
              </a:rPr>
              <a:t>Abschiebungen </a:t>
            </a:r>
            <a:endParaRPr lang="de-DE" sz="1800" b="0" strike="noStrike" spc="-1">
              <a:solidFill>
                <a:srgbClr val="000000"/>
              </a:solidFill>
              <a:uFill>
                <a:solidFill>
                  <a:srgbClr val="FFFFFF"/>
                </a:solidFill>
              </a:uFill>
              <a:latin typeface="Arial"/>
            </a:endParaRPr>
          </a:p>
          <a:p>
            <a:pPr>
              <a:lnSpc>
                <a:spcPct val="100000"/>
              </a:lnSpc>
            </a:pPr>
            <a:r>
              <a:rPr lang="de-DE" sz="2400" b="0" strike="noStrike" spc="-1">
                <a:solidFill>
                  <a:srgbClr val="000000"/>
                </a:solidFill>
                <a:uFill>
                  <a:solidFill>
                    <a:srgbClr val="FFFFFF"/>
                  </a:solidFill>
                </a:uFill>
                <a:latin typeface="Arial"/>
                <a:ea typeface="DejaVu Sans"/>
              </a:rPr>
              <a:t>verhindern</a:t>
            </a:r>
            <a:endParaRPr lang="de-DE" sz="1800" b="0" strike="noStrike" spc="-1">
              <a:solidFill>
                <a:srgbClr val="000000"/>
              </a:solidFill>
              <a:uFill>
                <a:solidFill>
                  <a:srgbClr val="FFFFFF"/>
                </a:solidFill>
              </a:uFill>
              <a:latin typeface="Arial"/>
            </a:endParaRPr>
          </a:p>
        </p:txBody>
      </p:sp>
      <p:sp>
        <p:nvSpPr>
          <p:cNvPr id="325" name="CustomShape 8"/>
          <p:cNvSpPr/>
          <p:nvPr/>
        </p:nvSpPr>
        <p:spPr>
          <a:xfrm>
            <a:off x="4059720" y="6462720"/>
            <a:ext cx="2611080" cy="453960"/>
          </a:xfrm>
          <a:prstGeom prst="rect">
            <a:avLst/>
          </a:prstGeom>
          <a:noFill/>
          <a:ln>
            <a:noFill/>
          </a:ln>
        </p:spPr>
        <p:style>
          <a:lnRef idx="0">
            <a:scrgbClr r="0" g="0" b="0"/>
          </a:lnRef>
          <a:fillRef idx="0">
            <a:scrgbClr r="0" g="0" b="0"/>
          </a:fillRef>
          <a:effectRef idx="0">
            <a:scrgbClr r="0" g="0" b="0"/>
          </a:effectRef>
          <a:fontRef idx="minor"/>
        </p:style>
        <p:txBody>
          <a:bodyPr wrap="none" lIns="90000" tIns="45000" rIns="90000" bIns="45000"/>
          <a:lstStyle/>
          <a:p>
            <a:pPr>
              <a:lnSpc>
                <a:spcPct val="100000"/>
              </a:lnSpc>
            </a:pPr>
            <a:r>
              <a:rPr lang="de-DE" sz="2400" b="0" strike="noStrike" spc="-1">
                <a:solidFill>
                  <a:srgbClr val="000000"/>
                </a:solidFill>
                <a:uFill>
                  <a:solidFill>
                    <a:srgbClr val="FFFFFF"/>
                  </a:solidFill>
                </a:uFill>
                <a:latin typeface="Arial"/>
                <a:ea typeface="DejaVu Sans"/>
              </a:rPr>
              <a:t>Zugänge schaffen</a:t>
            </a:r>
            <a:endParaRPr lang="de-DE" sz="1800" b="0" strike="noStrike" spc="-1">
              <a:solidFill>
                <a:srgbClr val="000000"/>
              </a:solidFill>
              <a:uFill>
                <a:solidFill>
                  <a:srgbClr val="FFFFFF"/>
                </a:solidFill>
              </a:uFill>
              <a:latin typeface="Arial"/>
            </a:endParaRPr>
          </a:p>
        </p:txBody>
      </p:sp>
      <p:sp>
        <p:nvSpPr>
          <p:cNvPr id="326" name="CustomShape 9"/>
          <p:cNvSpPr/>
          <p:nvPr/>
        </p:nvSpPr>
        <p:spPr>
          <a:xfrm>
            <a:off x="5996160" y="2220120"/>
            <a:ext cx="2378160" cy="453960"/>
          </a:xfrm>
          <a:prstGeom prst="rect">
            <a:avLst/>
          </a:prstGeom>
          <a:noFill/>
          <a:ln>
            <a:noFill/>
          </a:ln>
        </p:spPr>
        <p:style>
          <a:lnRef idx="0">
            <a:scrgbClr r="0" g="0" b="0"/>
          </a:lnRef>
          <a:fillRef idx="0">
            <a:scrgbClr r="0" g="0" b="0"/>
          </a:fillRef>
          <a:effectRef idx="0">
            <a:scrgbClr r="0" g="0" b="0"/>
          </a:effectRef>
          <a:fontRef idx="minor"/>
        </p:style>
        <p:txBody>
          <a:bodyPr wrap="none" lIns="90000" tIns="45000" rIns="90000" bIns="45000"/>
          <a:lstStyle/>
          <a:p>
            <a:pPr>
              <a:lnSpc>
                <a:spcPct val="100000"/>
              </a:lnSpc>
            </a:pPr>
            <a:r>
              <a:rPr lang="de-DE" sz="2400" b="0" strike="noStrike" spc="-1">
                <a:solidFill>
                  <a:srgbClr val="000000"/>
                </a:solidFill>
                <a:uFill>
                  <a:solidFill>
                    <a:srgbClr val="FFFFFF"/>
                  </a:solidFill>
                </a:uFill>
                <a:latin typeface="Arial"/>
                <a:ea typeface="DejaVu Sans"/>
              </a:rPr>
              <a:t>Teilhabe sichern</a:t>
            </a:r>
            <a:endParaRPr lang="de-DE" sz="1800" b="0" strike="noStrike" spc="-1">
              <a:solidFill>
                <a:srgbClr val="000000"/>
              </a:solidFill>
              <a:uFill>
                <a:solidFill>
                  <a:srgbClr val="FFFFFF"/>
                </a:solidFill>
              </a:uFill>
              <a:latin typeface="Arial"/>
            </a:endParaRPr>
          </a:p>
        </p:txBody>
      </p:sp>
      <p:sp>
        <p:nvSpPr>
          <p:cNvPr id="327" name="CustomShape 10"/>
          <p:cNvSpPr/>
          <p:nvPr/>
        </p:nvSpPr>
        <p:spPr>
          <a:xfrm>
            <a:off x="7472880" y="4565160"/>
            <a:ext cx="1837080" cy="819720"/>
          </a:xfrm>
          <a:prstGeom prst="rect">
            <a:avLst/>
          </a:prstGeom>
          <a:noFill/>
          <a:ln>
            <a:noFill/>
          </a:ln>
        </p:spPr>
        <p:style>
          <a:lnRef idx="0">
            <a:scrgbClr r="0" g="0" b="0"/>
          </a:lnRef>
          <a:fillRef idx="0">
            <a:scrgbClr r="0" g="0" b="0"/>
          </a:fillRef>
          <a:effectRef idx="0">
            <a:scrgbClr r="0" g="0" b="0"/>
          </a:effectRef>
          <a:fontRef idx="minor"/>
        </p:style>
        <p:txBody>
          <a:bodyPr wrap="none" lIns="90000" tIns="45000" rIns="90000" bIns="45000"/>
          <a:lstStyle/>
          <a:p>
            <a:pPr algn="ctr">
              <a:lnSpc>
                <a:spcPct val="100000"/>
              </a:lnSpc>
            </a:pPr>
            <a:r>
              <a:rPr lang="de-DE" sz="2400" b="0" strike="noStrike" spc="-1">
                <a:solidFill>
                  <a:srgbClr val="000000"/>
                </a:solidFill>
                <a:uFill>
                  <a:solidFill>
                    <a:srgbClr val="FFFFFF"/>
                  </a:solidFill>
                </a:uFill>
                <a:latin typeface="Arial"/>
                <a:ea typeface="DejaVu Sans"/>
              </a:rPr>
              <a:t>Beteiligung </a:t>
            </a:r>
            <a:endParaRPr lang="de-DE" sz="1800" b="0" strike="noStrike" spc="-1">
              <a:solidFill>
                <a:srgbClr val="000000"/>
              </a:solidFill>
              <a:uFill>
                <a:solidFill>
                  <a:srgbClr val="FFFFFF"/>
                </a:solidFill>
              </a:uFill>
              <a:latin typeface="Arial"/>
            </a:endParaRPr>
          </a:p>
          <a:p>
            <a:pPr algn="ctr">
              <a:lnSpc>
                <a:spcPct val="100000"/>
              </a:lnSpc>
            </a:pPr>
            <a:r>
              <a:rPr lang="de-DE" sz="2400" b="0" strike="noStrike" spc="-1">
                <a:solidFill>
                  <a:srgbClr val="000000"/>
                </a:solidFill>
                <a:uFill>
                  <a:solidFill>
                    <a:srgbClr val="FFFFFF"/>
                  </a:solidFill>
                </a:uFill>
                <a:latin typeface="Arial"/>
                <a:ea typeface="DejaVu Sans"/>
              </a:rPr>
              <a:t>ermöglichen</a:t>
            </a:r>
            <a:endParaRPr lang="de-DE" sz="1800" b="0" strike="noStrike" spc="-1">
              <a:solidFill>
                <a:srgbClr val="000000"/>
              </a:solidFill>
              <a:uFill>
                <a:solidFill>
                  <a:srgbClr val="FFFFFF"/>
                </a:solidFill>
              </a:uFill>
              <a:latin typeface="Arial"/>
            </a:endParaRPr>
          </a:p>
        </p:txBody>
      </p:sp>
      <p:sp>
        <p:nvSpPr>
          <p:cNvPr id="328" name="CustomShape 11"/>
          <p:cNvSpPr/>
          <p:nvPr/>
        </p:nvSpPr>
        <p:spPr>
          <a:xfrm>
            <a:off x="8186040" y="7120800"/>
            <a:ext cx="1082160" cy="3999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lstStyle/>
          <a:p>
            <a:pPr>
              <a:lnSpc>
                <a:spcPct val="100000"/>
              </a:lnSpc>
            </a:pPr>
            <a:fld id="{6A1A6F54-8317-4813-A7CB-897941AC9E51}" type="slidenum">
              <a:rPr lang="de-DE" sz="1400" b="1" strike="noStrike" spc="-1">
                <a:solidFill>
                  <a:srgbClr val="FFFFFF"/>
                </a:solidFill>
                <a:uFill>
                  <a:solidFill>
                    <a:srgbClr val="FFFFFF"/>
                  </a:solidFill>
                </a:uFill>
                <a:latin typeface="Arial"/>
                <a:ea typeface="MS PGothic"/>
              </a:rPr>
              <a:t>64</a:t>
            </a:fld>
            <a:endParaRPr lang="de-DE" sz="1800" b="0" strike="noStrike" spc="-1">
              <a:solidFill>
                <a:srgbClr val="000000"/>
              </a:solidFill>
              <a:uFill>
                <a:solidFill>
                  <a:srgbClr val="FFFFFF"/>
                </a:solidFill>
              </a:uFill>
              <a:latin typeface="Arial"/>
            </a:endParaRPr>
          </a:p>
        </p:txBody>
      </p:sp>
    </p:spTree>
  </p:cSld>
  <p:clrMapOvr>
    <a:masterClrMapping/>
  </p:clrMapOvr>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65.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29" name="CustomShape 1"/>
          <p:cNvSpPr/>
          <p:nvPr/>
        </p:nvSpPr>
        <p:spPr>
          <a:xfrm>
            <a:off x="0" y="421920"/>
            <a:ext cx="10078200" cy="1343520"/>
          </a:xfrm>
          <a:prstGeom prst="rect">
            <a:avLst/>
          </a:prstGeom>
          <a:solidFill>
            <a:srgbClr val="FAD9CD"/>
          </a:solidFill>
          <a:ln>
            <a:noFill/>
          </a:ln>
        </p:spPr>
        <p:style>
          <a:lnRef idx="0">
            <a:scrgbClr r="0" g="0" b="0"/>
          </a:lnRef>
          <a:fillRef idx="0">
            <a:scrgbClr r="0" g="0" b="0"/>
          </a:fillRef>
          <a:effectRef idx="0">
            <a:scrgbClr r="0" g="0" b="0"/>
          </a:effectRef>
          <a:fontRef idx="minor"/>
        </p:style>
        <p:txBody>
          <a:bodyPr lIns="0" tIns="38880" rIns="0" bIns="0" anchor="ctr"/>
          <a:lstStyle/>
          <a:p>
            <a:pPr algn="ctr">
              <a:lnSpc>
                <a:spcPct val="93000"/>
              </a:lnSpc>
            </a:pPr>
            <a:r>
              <a:rPr lang="de-DE" sz="4400" b="0" strike="noStrike" spc="-1">
                <a:solidFill>
                  <a:srgbClr val="DF6C5D"/>
                </a:solidFill>
                <a:uFill>
                  <a:solidFill>
                    <a:srgbClr val="FFFFFF"/>
                  </a:solidFill>
                </a:uFill>
                <a:latin typeface="Arial"/>
                <a:ea typeface="DejaVu Sans"/>
              </a:rPr>
              <a:t>Herzlichen Dank!</a:t>
            </a:r>
            <a:endParaRPr lang="de-DE" sz="1800" b="0" strike="noStrike" spc="-1">
              <a:solidFill>
                <a:srgbClr val="000000"/>
              </a:solidFill>
              <a:uFill>
                <a:solidFill>
                  <a:srgbClr val="FFFFFF"/>
                </a:solidFill>
              </a:uFill>
              <a:latin typeface="Arial"/>
            </a:endParaRPr>
          </a:p>
        </p:txBody>
      </p:sp>
      <p:sp>
        <p:nvSpPr>
          <p:cNvPr id="330" name="CustomShape 2"/>
          <p:cNvSpPr/>
          <p:nvPr/>
        </p:nvSpPr>
        <p:spPr>
          <a:xfrm>
            <a:off x="503280" y="1767960"/>
            <a:ext cx="8830440" cy="4345920"/>
          </a:xfrm>
          <a:prstGeom prst="rect">
            <a:avLst/>
          </a:prstGeom>
          <a:noFill/>
          <a:ln>
            <a:noFill/>
          </a:ln>
        </p:spPr>
        <p:style>
          <a:lnRef idx="0">
            <a:scrgbClr r="0" g="0" b="0"/>
          </a:lnRef>
          <a:fillRef idx="0">
            <a:scrgbClr r="0" g="0" b="0"/>
          </a:fillRef>
          <a:effectRef idx="0">
            <a:scrgbClr r="0" g="0" b="0"/>
          </a:effectRef>
          <a:fontRef idx="minor"/>
        </p:style>
        <p:txBody>
          <a:bodyPr lIns="0" tIns="28080" rIns="0" bIns="0"/>
          <a:lstStyle/>
          <a:p>
            <a:pPr>
              <a:lnSpc>
                <a:spcPct val="93000"/>
              </a:lnSpc>
            </a:pPr>
            <a:endParaRPr lang="de-DE" sz="1800" b="0" strike="noStrike" spc="-1">
              <a:solidFill>
                <a:srgbClr val="000000"/>
              </a:solidFill>
              <a:uFill>
                <a:solidFill>
                  <a:srgbClr val="FFFFFF"/>
                </a:solidFill>
              </a:uFill>
              <a:latin typeface="Arial"/>
            </a:endParaRPr>
          </a:p>
          <a:p>
            <a:pPr>
              <a:lnSpc>
                <a:spcPct val="93000"/>
              </a:lnSpc>
            </a:pPr>
            <a:endParaRPr lang="de-DE" sz="1800" b="0" strike="noStrike" spc="-1">
              <a:solidFill>
                <a:srgbClr val="000000"/>
              </a:solidFill>
              <a:uFill>
                <a:solidFill>
                  <a:srgbClr val="FFFFFF"/>
                </a:solidFill>
              </a:uFill>
              <a:latin typeface="Arial"/>
            </a:endParaRPr>
          </a:p>
        </p:txBody>
      </p:sp>
      <p:pic>
        <p:nvPicPr>
          <p:cNvPr id="331" name="Bild 294"/>
          <p:cNvPicPr/>
          <p:nvPr/>
        </p:nvPicPr>
        <p:blipFill>
          <a:blip r:embed="rId3"/>
          <a:stretch/>
        </p:blipFill>
        <p:spPr>
          <a:xfrm>
            <a:off x="1214640" y="2534760"/>
            <a:ext cx="7408080" cy="1816920"/>
          </a:xfrm>
          <a:prstGeom prst="rect">
            <a:avLst/>
          </a:prstGeom>
          <a:ln>
            <a:noFill/>
          </a:ln>
        </p:spPr>
      </p:pic>
      <p:sp>
        <p:nvSpPr>
          <p:cNvPr id="332" name="CustomShape 3"/>
          <p:cNvSpPr/>
          <p:nvPr/>
        </p:nvSpPr>
        <p:spPr>
          <a:xfrm>
            <a:off x="398700" y="4700520"/>
            <a:ext cx="9039600" cy="2420280"/>
          </a:xfrm>
          <a:prstGeom prst="rect">
            <a:avLst/>
          </a:prstGeom>
          <a:noFill/>
          <a:ln>
            <a:noFill/>
          </a:ln>
        </p:spPr>
        <p:style>
          <a:lnRef idx="0">
            <a:scrgbClr r="0" g="0" b="0"/>
          </a:lnRef>
          <a:fillRef idx="0">
            <a:scrgbClr r="0" g="0" b="0"/>
          </a:fillRef>
          <a:effectRef idx="0">
            <a:scrgbClr r="0" g="0" b="0"/>
          </a:effectRef>
          <a:fontRef idx="minor"/>
        </p:style>
        <p:txBody>
          <a:bodyPr wrap="none" lIns="90000" tIns="45000" rIns="90000" bIns="45000"/>
          <a:lstStyle/>
          <a:p>
            <a:pPr algn="ctr"/>
            <a:r>
              <a:rPr lang="de-DE" sz="1800" b="0" strike="noStrike" spc="-1" dirty="0" err="1">
                <a:solidFill>
                  <a:srgbClr val="000000"/>
                </a:solidFill>
                <a:uFill>
                  <a:solidFill>
                    <a:srgbClr val="FFFFFF"/>
                  </a:solidFill>
                </a:uFill>
                <a:latin typeface="Arial"/>
                <a:ea typeface="Arial"/>
              </a:rPr>
              <a:t>V.i.S.d.P</a:t>
            </a:r>
            <a:r>
              <a:rPr lang="de-DE" sz="1800" b="0" strike="noStrike" spc="-1" dirty="0">
                <a:solidFill>
                  <a:srgbClr val="000000"/>
                </a:solidFill>
                <a:uFill>
                  <a:solidFill>
                    <a:srgbClr val="FFFFFF"/>
                  </a:solidFill>
                </a:uFill>
                <a:latin typeface="Arial"/>
                <a:ea typeface="Arial"/>
              </a:rPr>
              <a:t>.: Landesjugendring  Brandenburg e.V.</a:t>
            </a:r>
            <a:endParaRPr lang="de-DE" sz="1800" b="0" strike="noStrike" spc="-1" dirty="0">
              <a:solidFill>
                <a:srgbClr val="000000"/>
              </a:solidFill>
              <a:uFill>
                <a:solidFill>
                  <a:srgbClr val="FFFFFF"/>
                </a:solidFill>
              </a:uFill>
              <a:latin typeface="Arial"/>
            </a:endParaRPr>
          </a:p>
          <a:p>
            <a:pPr algn="ctr"/>
            <a:endParaRPr lang="de-DE" sz="1800" b="0" strike="noStrike" spc="-1" dirty="0">
              <a:solidFill>
                <a:srgbClr val="000000"/>
              </a:solidFill>
              <a:uFill>
                <a:solidFill>
                  <a:srgbClr val="FFFFFF"/>
                </a:solidFill>
              </a:uFill>
              <a:latin typeface="Arial"/>
            </a:endParaRPr>
          </a:p>
          <a:p>
            <a:pPr algn="ctr"/>
            <a:r>
              <a:rPr lang="de-DE" sz="1800" b="0" strike="noStrike" spc="-1" dirty="0">
                <a:solidFill>
                  <a:srgbClr val="000000"/>
                </a:solidFill>
                <a:uFill>
                  <a:solidFill>
                    <a:srgbClr val="FFFFFF"/>
                  </a:solidFill>
                </a:uFill>
                <a:latin typeface="Arial"/>
                <a:ea typeface="Arial"/>
              </a:rPr>
              <a:t>Inhalt: </a:t>
            </a:r>
            <a:r>
              <a:rPr lang="de-DE" sz="1800" b="1" strike="noStrike" spc="-1" dirty="0">
                <a:solidFill>
                  <a:srgbClr val="000000"/>
                </a:solidFill>
                <a:uFill>
                  <a:solidFill>
                    <a:srgbClr val="FFFFFF"/>
                  </a:solidFill>
                </a:uFill>
                <a:latin typeface="Arial"/>
                <a:ea typeface="Arial"/>
              </a:rPr>
              <a:t>Gabriela Jaschke</a:t>
            </a:r>
            <a:endParaRPr lang="de-DE" sz="1800" b="0" strike="noStrike" spc="-1" dirty="0">
              <a:solidFill>
                <a:srgbClr val="000000"/>
              </a:solidFill>
              <a:uFill>
                <a:solidFill>
                  <a:srgbClr val="FFFFFF"/>
                </a:solidFill>
              </a:uFill>
              <a:latin typeface="Arial"/>
            </a:endParaRPr>
          </a:p>
          <a:p>
            <a:pPr algn="ctr">
              <a:lnSpc>
                <a:spcPct val="93000"/>
              </a:lnSpc>
            </a:pPr>
            <a:endParaRPr lang="de-DE" sz="1800" b="0" strike="noStrike" spc="-1" dirty="0">
              <a:solidFill>
                <a:srgbClr val="000000"/>
              </a:solidFill>
              <a:uFill>
                <a:solidFill>
                  <a:srgbClr val="FFFFFF"/>
                </a:solidFill>
              </a:uFill>
              <a:latin typeface="Arial"/>
            </a:endParaRPr>
          </a:p>
          <a:p>
            <a:pPr algn="ctr">
              <a:lnSpc>
                <a:spcPct val="93000"/>
              </a:lnSpc>
            </a:pPr>
            <a:r>
              <a:rPr lang="de-DE" sz="1800" b="0" strike="noStrike" spc="-1" dirty="0">
                <a:solidFill>
                  <a:srgbClr val="000000"/>
                </a:solidFill>
                <a:uFill>
                  <a:solidFill>
                    <a:srgbClr val="FFFFFF"/>
                  </a:solidFill>
                </a:uFill>
                <a:latin typeface="Arial"/>
                <a:ea typeface="Arial"/>
              </a:rPr>
              <a:t>Inhaltliche Aktualisierung/Redaktion: Melanie Ebell, Landesjugendring Brandenburg e.V</a:t>
            </a:r>
            <a:r>
              <a:rPr lang="de-DE" sz="1800" b="0" strike="noStrike" spc="-1" dirty="0" smtClean="0">
                <a:solidFill>
                  <a:srgbClr val="000000"/>
                </a:solidFill>
                <a:uFill>
                  <a:solidFill>
                    <a:srgbClr val="FFFFFF"/>
                  </a:solidFill>
                </a:uFill>
                <a:latin typeface="Arial"/>
                <a:ea typeface="Arial"/>
              </a:rPr>
              <a:t>.,</a:t>
            </a:r>
          </a:p>
          <a:p>
            <a:pPr algn="ctr">
              <a:lnSpc>
                <a:spcPct val="93000"/>
              </a:lnSpc>
            </a:pPr>
            <a:r>
              <a:rPr lang="de-DE" sz="1800" b="0" strike="noStrike" spc="-1" dirty="0" smtClean="0">
                <a:solidFill>
                  <a:srgbClr val="000000"/>
                </a:solidFill>
                <a:uFill>
                  <a:solidFill>
                    <a:srgbClr val="FFFFFF"/>
                  </a:solidFill>
                </a:uFill>
                <a:latin typeface="Arial"/>
                <a:ea typeface="Arial"/>
              </a:rPr>
              <a:t>Sara-Marie Ruthenberg</a:t>
            </a:r>
            <a:endParaRPr lang="de-DE" sz="1800" b="0" strike="noStrike" spc="-1" dirty="0">
              <a:solidFill>
                <a:srgbClr val="000000"/>
              </a:solidFill>
              <a:uFill>
                <a:solidFill>
                  <a:srgbClr val="FFFFFF"/>
                </a:solidFill>
              </a:uFill>
              <a:latin typeface="Arial"/>
            </a:endParaRPr>
          </a:p>
          <a:p>
            <a:pPr algn="ctr">
              <a:lnSpc>
                <a:spcPct val="93000"/>
              </a:lnSpc>
            </a:pPr>
            <a:r>
              <a:rPr lang="de-DE" sz="1800" b="0" strike="noStrike" spc="-1" dirty="0">
                <a:solidFill>
                  <a:srgbClr val="000000"/>
                </a:solidFill>
                <a:uFill>
                  <a:solidFill>
                    <a:srgbClr val="FFFFFF"/>
                  </a:solidFill>
                </a:uFill>
                <a:latin typeface="Arial"/>
                <a:ea typeface="Arial"/>
              </a:rPr>
              <a:t>Layout: Sara-Marie Ruthenberg, Landesjugendring Brandenburg e.V</a:t>
            </a:r>
            <a:r>
              <a:rPr lang="de-DE" sz="1800" b="0" strike="noStrike" spc="-1" dirty="0" smtClean="0">
                <a:solidFill>
                  <a:srgbClr val="000000"/>
                </a:solidFill>
                <a:uFill>
                  <a:solidFill>
                    <a:srgbClr val="FFFFFF"/>
                  </a:solidFill>
                </a:uFill>
                <a:latin typeface="Arial"/>
                <a:ea typeface="Arial"/>
              </a:rPr>
              <a:t>.</a:t>
            </a:r>
            <a:endParaRPr lang="de-DE" sz="1800" b="0" strike="noStrike" spc="-1" dirty="0">
              <a:solidFill>
                <a:srgbClr val="000000"/>
              </a:solidFill>
              <a:uFill>
                <a:solidFill>
                  <a:srgbClr val="FFFFFF"/>
                </a:solidFill>
              </a:uFill>
              <a:latin typeface="Arial"/>
            </a:endParaRPr>
          </a:p>
          <a:p>
            <a:pPr algn="ctr">
              <a:lnSpc>
                <a:spcPct val="93000"/>
              </a:lnSpc>
            </a:pPr>
            <a:r>
              <a:rPr lang="de-DE" sz="1800" b="0" strike="noStrike" spc="-1" dirty="0">
                <a:solidFill>
                  <a:srgbClr val="000000"/>
                </a:solidFill>
                <a:uFill>
                  <a:solidFill>
                    <a:srgbClr val="FFFFFF"/>
                  </a:solidFill>
                </a:uFill>
                <a:latin typeface="Arial"/>
                <a:ea typeface="Arial"/>
              </a:rPr>
              <a:t>aktualisiert am: </a:t>
            </a:r>
            <a:r>
              <a:rPr lang="de-DE" spc="-1" dirty="0" smtClean="0">
                <a:solidFill>
                  <a:srgbClr val="000000"/>
                </a:solidFill>
                <a:uFill>
                  <a:solidFill>
                    <a:srgbClr val="FFFFFF"/>
                  </a:solidFill>
                </a:uFill>
                <a:latin typeface="Arial"/>
                <a:ea typeface="Arial"/>
              </a:rPr>
              <a:t>02</a:t>
            </a:r>
            <a:r>
              <a:rPr lang="de-DE" spc="-1" dirty="0" smtClean="0">
                <a:solidFill>
                  <a:srgbClr val="000000"/>
                </a:solidFill>
                <a:uFill>
                  <a:solidFill>
                    <a:srgbClr val="FFFFFF"/>
                  </a:solidFill>
                </a:uFill>
                <a:latin typeface="Arial"/>
                <a:ea typeface="Arial"/>
              </a:rPr>
              <a:t>.11.2017</a:t>
            </a:r>
            <a:endParaRPr lang="de-DE" sz="1800" b="0" strike="noStrike" spc="-1" dirty="0">
              <a:solidFill>
                <a:srgbClr val="000000"/>
              </a:solidFill>
              <a:uFill>
                <a:solidFill>
                  <a:srgbClr val="FFFFFF"/>
                </a:solidFill>
              </a:uFill>
              <a:latin typeface="Arial"/>
            </a:endParaRPr>
          </a:p>
          <a:p>
            <a:pPr algn="ctr">
              <a:lnSpc>
                <a:spcPct val="93000"/>
              </a:lnSpc>
            </a:pPr>
            <a:endParaRPr lang="de-DE" sz="1800" b="0" strike="noStrike" spc="-1" dirty="0">
              <a:solidFill>
                <a:srgbClr val="000000"/>
              </a:solidFill>
              <a:uFill>
                <a:solidFill>
                  <a:srgbClr val="FFFFFF"/>
                </a:solidFill>
              </a:uFill>
              <a:latin typeface="Arial"/>
            </a:endParaRPr>
          </a:p>
        </p:txBody>
      </p:sp>
      <p:sp>
        <p:nvSpPr>
          <p:cNvPr id="333" name="CustomShape 4"/>
          <p:cNvSpPr/>
          <p:nvPr/>
        </p:nvSpPr>
        <p:spPr>
          <a:xfrm>
            <a:off x="8186040" y="7120800"/>
            <a:ext cx="1082160" cy="3999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lstStyle/>
          <a:p>
            <a:pPr>
              <a:lnSpc>
                <a:spcPct val="100000"/>
              </a:lnSpc>
            </a:pPr>
            <a:fld id="{29258FF0-8CC3-4518-AADD-92929E3624CC}" type="slidenum">
              <a:rPr lang="de-DE" sz="1400" b="1" strike="noStrike" spc="-1">
                <a:solidFill>
                  <a:srgbClr val="FFFFFF"/>
                </a:solidFill>
                <a:uFill>
                  <a:solidFill>
                    <a:srgbClr val="FFFFFF"/>
                  </a:solidFill>
                </a:uFill>
                <a:latin typeface="Arial"/>
                <a:ea typeface="MS PGothic"/>
              </a:rPr>
              <a:t>65</a:t>
            </a:fld>
            <a:endParaRPr lang="de-DE" sz="1800" b="0" strike="noStrike" spc="-1">
              <a:solidFill>
                <a:srgbClr val="000000"/>
              </a:solidFill>
              <a:uFill>
                <a:solidFill>
                  <a:srgbClr val="FFFFFF"/>
                </a:solidFill>
              </a:uFill>
              <a:latin typeface="Arial"/>
            </a:endParaRPr>
          </a:p>
        </p:txBody>
      </p:sp>
    </p:spTree>
  </p:cSld>
  <p:clrMapOvr>
    <a:masterClrMapping/>
  </p:clrMapOvr>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13" name="CustomShape 1"/>
          <p:cNvSpPr/>
          <p:nvPr/>
        </p:nvSpPr>
        <p:spPr>
          <a:xfrm>
            <a:off x="0" y="301680"/>
            <a:ext cx="10078200" cy="1185480"/>
          </a:xfrm>
          <a:prstGeom prst="rect">
            <a:avLst/>
          </a:prstGeom>
          <a:solidFill>
            <a:srgbClr val="FAD9CD"/>
          </a:solidFill>
          <a:ln>
            <a:noFill/>
          </a:ln>
        </p:spPr>
        <p:style>
          <a:lnRef idx="0">
            <a:scrgbClr r="0" g="0" b="0"/>
          </a:lnRef>
          <a:fillRef idx="0">
            <a:scrgbClr r="0" g="0" b="0"/>
          </a:fillRef>
          <a:effectRef idx="0">
            <a:scrgbClr r="0" g="0" b="0"/>
          </a:effectRef>
          <a:fontRef idx="minor"/>
        </p:style>
        <p:txBody>
          <a:bodyPr lIns="0" tIns="0" rIns="0" bIns="0" anchor="ctr"/>
          <a:lstStyle/>
          <a:p>
            <a:pPr algn="ctr">
              <a:lnSpc>
                <a:spcPct val="100000"/>
              </a:lnSpc>
            </a:pPr>
            <a:r>
              <a:rPr lang="de-DE" sz="4400" b="0" strike="noStrike" spc="-1">
                <a:solidFill>
                  <a:srgbClr val="DF6C5D"/>
                </a:solidFill>
                <a:uFill>
                  <a:solidFill>
                    <a:srgbClr val="FFFFFF"/>
                  </a:solidFill>
                </a:uFill>
                <a:latin typeface="Arial"/>
                <a:ea typeface="DejaVu Sans"/>
              </a:rPr>
              <a:t>Flüchtlinge in Europa</a:t>
            </a:r>
            <a:endParaRPr lang="de-DE" sz="1800" b="0" strike="noStrike" spc="-1">
              <a:solidFill>
                <a:srgbClr val="000000"/>
              </a:solidFill>
              <a:uFill>
                <a:solidFill>
                  <a:srgbClr val="FFFFFF"/>
                </a:solidFill>
              </a:uFill>
              <a:latin typeface="Arial"/>
            </a:endParaRPr>
          </a:p>
        </p:txBody>
      </p:sp>
      <p:sp>
        <p:nvSpPr>
          <p:cNvPr id="114" name="CustomShape 2"/>
          <p:cNvSpPr/>
          <p:nvPr/>
        </p:nvSpPr>
        <p:spPr>
          <a:xfrm>
            <a:off x="360360" y="1563480"/>
            <a:ext cx="9428760" cy="3977280"/>
          </a:xfrm>
          <a:prstGeom prst="rect">
            <a:avLst/>
          </a:prstGeom>
          <a:noFill/>
          <a:ln>
            <a:noFill/>
          </a:ln>
        </p:spPr>
        <p:style>
          <a:lnRef idx="0">
            <a:scrgbClr r="0" g="0" b="0"/>
          </a:lnRef>
          <a:fillRef idx="0">
            <a:scrgbClr r="0" g="0" b="0"/>
          </a:fillRef>
          <a:effectRef idx="0">
            <a:scrgbClr r="0" g="0" b="0"/>
          </a:effectRef>
          <a:fontRef idx="minor"/>
        </p:style>
        <p:txBody>
          <a:bodyPr lIns="0" tIns="28080" rIns="0" bIns="0"/>
          <a:lstStyle/>
          <a:p>
            <a:pPr>
              <a:lnSpc>
                <a:spcPct val="100000"/>
              </a:lnSpc>
            </a:pPr>
            <a:endParaRPr lang="de-DE" sz="1800" b="0" strike="noStrike" spc="-1">
              <a:solidFill>
                <a:srgbClr val="000000"/>
              </a:solidFill>
              <a:uFill>
                <a:solidFill>
                  <a:srgbClr val="FFFFFF"/>
                </a:solidFill>
              </a:uFill>
              <a:latin typeface="Arial"/>
            </a:endParaRPr>
          </a:p>
          <a:p>
            <a:pPr>
              <a:lnSpc>
                <a:spcPct val="100000"/>
              </a:lnSpc>
            </a:pPr>
            <a:endParaRPr lang="de-DE" sz="1800" b="0" strike="noStrike" spc="-1">
              <a:solidFill>
                <a:srgbClr val="000000"/>
              </a:solidFill>
              <a:uFill>
                <a:solidFill>
                  <a:srgbClr val="FFFFFF"/>
                </a:solidFill>
              </a:uFill>
              <a:latin typeface="Arial"/>
            </a:endParaRPr>
          </a:p>
          <a:p>
            <a:pPr>
              <a:lnSpc>
                <a:spcPct val="100000"/>
              </a:lnSpc>
            </a:pPr>
            <a:endParaRPr lang="de-DE" sz="1800" b="0" strike="noStrike" spc="-1">
              <a:solidFill>
                <a:srgbClr val="000000"/>
              </a:solidFill>
              <a:uFill>
                <a:solidFill>
                  <a:srgbClr val="FFFFFF"/>
                </a:solidFill>
              </a:uFill>
              <a:latin typeface="Arial"/>
            </a:endParaRPr>
          </a:p>
          <a:p>
            <a:pPr>
              <a:lnSpc>
                <a:spcPct val="100000"/>
              </a:lnSpc>
            </a:pPr>
            <a:endParaRPr lang="de-DE" sz="1800" b="0" strike="noStrike" spc="-1">
              <a:solidFill>
                <a:srgbClr val="000000"/>
              </a:solidFill>
              <a:uFill>
                <a:solidFill>
                  <a:srgbClr val="FFFFFF"/>
                </a:solidFill>
              </a:uFill>
              <a:latin typeface="Arial"/>
            </a:endParaRPr>
          </a:p>
          <a:p>
            <a:pPr>
              <a:lnSpc>
                <a:spcPct val="100000"/>
              </a:lnSpc>
            </a:pPr>
            <a:endParaRPr lang="de-DE" sz="1800" b="0" strike="noStrike" spc="-1">
              <a:solidFill>
                <a:srgbClr val="000000"/>
              </a:solidFill>
              <a:uFill>
                <a:solidFill>
                  <a:srgbClr val="FFFFFF"/>
                </a:solidFill>
              </a:uFill>
              <a:latin typeface="Arial"/>
            </a:endParaRPr>
          </a:p>
        </p:txBody>
      </p:sp>
      <p:sp>
        <p:nvSpPr>
          <p:cNvPr id="115" name="CustomShape 3"/>
          <p:cNvSpPr/>
          <p:nvPr/>
        </p:nvSpPr>
        <p:spPr>
          <a:xfrm>
            <a:off x="432000" y="6408000"/>
            <a:ext cx="2445120" cy="284760"/>
          </a:xfrm>
          <a:prstGeom prst="rect">
            <a:avLst/>
          </a:prstGeom>
          <a:noFill/>
          <a:ln>
            <a:noFill/>
          </a:ln>
        </p:spPr>
        <p:style>
          <a:lnRef idx="0">
            <a:scrgbClr r="0" g="0" b="0"/>
          </a:lnRef>
          <a:fillRef idx="0">
            <a:scrgbClr r="0" g="0" b="0"/>
          </a:fillRef>
          <a:effectRef idx="0">
            <a:scrgbClr r="0" g="0" b="0"/>
          </a:effectRef>
          <a:fontRef idx="minor"/>
        </p:style>
        <p:txBody>
          <a:bodyPr lIns="0" tIns="28080" rIns="0" bIns="0"/>
          <a:lstStyle/>
          <a:p>
            <a:pPr>
              <a:lnSpc>
                <a:spcPct val="93000"/>
              </a:lnSpc>
            </a:pPr>
            <a:r>
              <a:rPr lang="de-DE" sz="1000" b="0" strike="noStrike" spc="-1">
                <a:solidFill>
                  <a:srgbClr val="000000"/>
                </a:solidFill>
                <a:uFill>
                  <a:solidFill>
                    <a:srgbClr val="FFFFFF"/>
                  </a:solidFill>
                </a:uFill>
                <a:latin typeface="Arial"/>
                <a:ea typeface="DejaVu Sans"/>
              </a:rPr>
              <a:t>Quelle: eurostat, eigene Graphik</a:t>
            </a:r>
            <a:endParaRPr lang="de-DE" sz="1800" b="0" strike="noStrike" spc="-1">
              <a:solidFill>
                <a:srgbClr val="000000"/>
              </a:solidFill>
              <a:uFill>
                <a:solidFill>
                  <a:srgbClr val="FFFFFF"/>
                </a:solidFill>
              </a:uFill>
              <a:latin typeface="Arial"/>
            </a:endParaRPr>
          </a:p>
        </p:txBody>
      </p:sp>
      <p:sp>
        <p:nvSpPr>
          <p:cNvPr id="116" name="CustomShape 4"/>
          <p:cNvSpPr/>
          <p:nvPr/>
        </p:nvSpPr>
        <p:spPr>
          <a:xfrm>
            <a:off x="8186040" y="7120800"/>
            <a:ext cx="1082160" cy="3999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lstStyle/>
          <a:p>
            <a:pPr>
              <a:lnSpc>
                <a:spcPct val="100000"/>
              </a:lnSpc>
            </a:pPr>
            <a:fld id="{E52F6DFC-9A26-47FA-B778-30A0BB29415D}" type="slidenum">
              <a:rPr lang="de-DE" sz="1400" b="1" strike="noStrike" spc="-1">
                <a:solidFill>
                  <a:srgbClr val="FFFFFF"/>
                </a:solidFill>
                <a:uFill>
                  <a:solidFill>
                    <a:srgbClr val="FFFFFF"/>
                  </a:solidFill>
                </a:uFill>
                <a:latin typeface="Arial"/>
                <a:ea typeface="MS PGothic"/>
              </a:rPr>
              <a:t>7</a:t>
            </a:fld>
            <a:endParaRPr lang="de-DE" sz="1800" b="0" strike="noStrike" spc="-1">
              <a:solidFill>
                <a:srgbClr val="000000"/>
              </a:solidFill>
              <a:uFill>
                <a:solidFill>
                  <a:srgbClr val="FFFFFF"/>
                </a:solidFill>
              </a:uFill>
              <a:latin typeface="Arial"/>
            </a:endParaRPr>
          </a:p>
        </p:txBody>
      </p:sp>
      <p:graphicFrame>
        <p:nvGraphicFramePr>
          <p:cNvPr id="117" name="Diagramm 116"/>
          <p:cNvGraphicFramePr/>
          <p:nvPr>
            <p:extLst>
              <p:ext uri="{D42A27DB-BD31-4B8C-83A1-F6EECF244321}">
                <p14:modId xmlns:p14="http://schemas.microsoft.com/office/powerpoint/2010/main" val="2633452840"/>
              </p:ext>
            </p:extLst>
          </p:nvPr>
        </p:nvGraphicFramePr>
        <p:xfrm>
          <a:off x="432000" y="1368000"/>
          <a:ext cx="9421200" cy="503208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18" name="CustomShape 1"/>
          <p:cNvSpPr/>
          <p:nvPr/>
        </p:nvSpPr>
        <p:spPr>
          <a:xfrm>
            <a:off x="6745" y="295860"/>
            <a:ext cx="10073880" cy="1185480"/>
          </a:xfrm>
          <a:prstGeom prst="rect">
            <a:avLst/>
          </a:prstGeom>
          <a:solidFill>
            <a:srgbClr val="FAD9CD"/>
          </a:solidFill>
          <a:ln>
            <a:noFill/>
          </a:ln>
        </p:spPr>
        <p:style>
          <a:lnRef idx="0">
            <a:scrgbClr r="0" g="0" b="0"/>
          </a:lnRef>
          <a:fillRef idx="0">
            <a:scrgbClr r="0" g="0" b="0"/>
          </a:fillRef>
          <a:effectRef idx="0">
            <a:scrgbClr r="0" g="0" b="0"/>
          </a:effectRef>
          <a:fontRef idx="minor"/>
        </p:style>
        <p:txBody>
          <a:bodyPr lIns="0" tIns="0" rIns="0" bIns="0" anchor="ctr"/>
          <a:lstStyle/>
          <a:p>
            <a:pPr algn="ctr">
              <a:lnSpc>
                <a:spcPct val="100000"/>
              </a:lnSpc>
            </a:pPr>
            <a:r>
              <a:rPr lang="de-DE" sz="4400" b="0" strike="noStrike" spc="-1">
                <a:solidFill>
                  <a:srgbClr val="FF6666"/>
                </a:solidFill>
                <a:uFill>
                  <a:solidFill>
                    <a:srgbClr val="FFFFFF"/>
                  </a:solidFill>
                </a:uFill>
                <a:latin typeface="Arial"/>
                <a:ea typeface="DejaVu Sans"/>
              </a:rPr>
              <a:t>Geflüchtete in Europa</a:t>
            </a:r>
            <a:endParaRPr lang="de-DE" sz="1800" b="0" strike="noStrike" spc="-1">
              <a:solidFill>
                <a:srgbClr val="000000"/>
              </a:solidFill>
              <a:uFill>
                <a:solidFill>
                  <a:srgbClr val="FFFFFF"/>
                </a:solidFill>
              </a:uFill>
              <a:latin typeface="Arial"/>
            </a:endParaRPr>
          </a:p>
        </p:txBody>
      </p:sp>
      <p:sp>
        <p:nvSpPr>
          <p:cNvPr id="120" name="CustomShape 3"/>
          <p:cNvSpPr/>
          <p:nvPr/>
        </p:nvSpPr>
        <p:spPr>
          <a:xfrm>
            <a:off x="751114" y="1481340"/>
            <a:ext cx="8924229" cy="28771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r>
              <a:rPr lang="de-DE" sz="2600" b="0" strike="noStrike" spc="-1" dirty="0">
                <a:solidFill>
                  <a:srgbClr val="000000"/>
                </a:solidFill>
                <a:uFill>
                  <a:solidFill>
                    <a:srgbClr val="FFFFFF"/>
                  </a:solidFill>
                </a:uFill>
                <a:latin typeface="Arial"/>
                <a:ea typeface="DejaVu Sans"/>
              </a:rPr>
              <a:t>2016: 1,2 </a:t>
            </a:r>
            <a:r>
              <a:rPr lang="de-DE" sz="2600" b="0" strike="noStrike" spc="-1" dirty="0" err="1">
                <a:solidFill>
                  <a:srgbClr val="000000"/>
                </a:solidFill>
                <a:uFill>
                  <a:solidFill>
                    <a:srgbClr val="FFFFFF"/>
                  </a:solidFill>
                </a:uFill>
                <a:latin typeface="Arial"/>
                <a:ea typeface="DejaVu Sans"/>
              </a:rPr>
              <a:t>Mio</a:t>
            </a:r>
            <a:r>
              <a:rPr lang="de-DE" sz="2600" b="0" strike="noStrike" spc="-1" dirty="0">
                <a:solidFill>
                  <a:srgbClr val="000000"/>
                </a:solidFill>
                <a:uFill>
                  <a:solidFill>
                    <a:srgbClr val="FFFFFF"/>
                  </a:solidFill>
                </a:uFill>
                <a:latin typeface="Arial"/>
                <a:ea typeface="DejaVu Sans"/>
              </a:rPr>
              <a:t> Asylanträge in Europa, </a:t>
            </a:r>
            <a:endParaRPr lang="de-DE" sz="1800" b="0" strike="noStrike" spc="-1" dirty="0">
              <a:solidFill>
                <a:srgbClr val="000000"/>
              </a:solidFill>
              <a:uFill>
                <a:solidFill>
                  <a:srgbClr val="FFFFFF"/>
                </a:solidFill>
              </a:uFill>
              <a:latin typeface="Arial"/>
            </a:endParaRPr>
          </a:p>
          <a:p>
            <a:pPr>
              <a:lnSpc>
                <a:spcPct val="100000"/>
              </a:lnSpc>
            </a:pPr>
            <a:r>
              <a:rPr lang="de-DE" sz="2600" b="0" strike="noStrike" spc="-1" dirty="0">
                <a:solidFill>
                  <a:srgbClr val="000000"/>
                </a:solidFill>
                <a:uFill>
                  <a:solidFill>
                    <a:srgbClr val="FFFFFF"/>
                  </a:solidFill>
                </a:uFill>
                <a:latin typeface="Arial"/>
                <a:ea typeface="DejaVu Sans"/>
              </a:rPr>
              <a:t>Deutschland: 60% der Asylanträge </a:t>
            </a:r>
            <a:r>
              <a:rPr lang="de-DE" sz="2600" spc="-1" dirty="0">
                <a:solidFill>
                  <a:srgbClr val="000000"/>
                </a:solidFill>
                <a:uFill>
                  <a:solidFill>
                    <a:srgbClr val="FFFFFF"/>
                  </a:solidFill>
                </a:uFill>
                <a:latin typeface="Arial"/>
                <a:ea typeface="DejaVu Sans"/>
              </a:rPr>
              <a:t>(</a:t>
            </a:r>
            <a:r>
              <a:rPr lang="de-DE" sz="2600" b="0" strike="noStrike" spc="-1" dirty="0" smtClean="0">
                <a:solidFill>
                  <a:srgbClr val="000000"/>
                </a:solidFill>
                <a:uFill>
                  <a:solidFill>
                    <a:srgbClr val="FFFFFF"/>
                  </a:solidFill>
                </a:uFill>
                <a:latin typeface="Arial"/>
                <a:ea typeface="DejaVu Sans"/>
              </a:rPr>
              <a:t>477.000; </a:t>
            </a:r>
            <a:r>
              <a:rPr lang="de-DE" sz="1600" b="0" strike="noStrike" spc="-1" dirty="0" smtClean="0">
                <a:solidFill>
                  <a:srgbClr val="000000"/>
                </a:solidFill>
                <a:uFill>
                  <a:solidFill>
                    <a:srgbClr val="FFFFFF"/>
                  </a:solidFill>
                </a:uFill>
                <a:latin typeface="Arial"/>
                <a:ea typeface="DejaVu Sans"/>
              </a:rPr>
              <a:t>Stand 2017: 117.000</a:t>
            </a:r>
            <a:r>
              <a:rPr lang="de-DE" sz="2600" b="0" strike="noStrike" spc="-1" dirty="0" smtClean="0">
                <a:solidFill>
                  <a:srgbClr val="000000"/>
                </a:solidFill>
                <a:uFill>
                  <a:solidFill>
                    <a:srgbClr val="FFFFFF"/>
                  </a:solidFill>
                </a:uFill>
                <a:latin typeface="Arial"/>
                <a:ea typeface="DejaVu Sans"/>
              </a:rPr>
              <a:t>) </a:t>
            </a:r>
            <a:endParaRPr lang="de-DE" sz="1800" b="0" strike="noStrike" spc="-1" dirty="0">
              <a:solidFill>
                <a:srgbClr val="000000"/>
              </a:solidFill>
              <a:uFill>
                <a:solidFill>
                  <a:srgbClr val="FFFFFF"/>
                </a:solidFill>
              </a:uFill>
              <a:latin typeface="Arial"/>
            </a:endParaRPr>
          </a:p>
          <a:p>
            <a:pPr>
              <a:lnSpc>
                <a:spcPct val="100000"/>
              </a:lnSpc>
            </a:pPr>
            <a:r>
              <a:rPr lang="de-DE" sz="2600" b="0" strike="noStrike" spc="-1" dirty="0">
                <a:solidFill>
                  <a:srgbClr val="000000"/>
                </a:solidFill>
                <a:uFill>
                  <a:solidFill>
                    <a:srgbClr val="FFFFFF"/>
                  </a:solidFill>
                </a:uFill>
                <a:latin typeface="Arial"/>
                <a:ea typeface="DejaVu Sans"/>
              </a:rPr>
              <a:t>Italien: 10% der Asylanträge (121.000) </a:t>
            </a:r>
            <a:endParaRPr lang="de-DE" sz="1800" b="0" strike="noStrike" spc="-1" dirty="0">
              <a:solidFill>
                <a:srgbClr val="000000"/>
              </a:solidFill>
              <a:uFill>
                <a:solidFill>
                  <a:srgbClr val="FFFFFF"/>
                </a:solidFill>
              </a:uFill>
              <a:latin typeface="Arial"/>
            </a:endParaRPr>
          </a:p>
        </p:txBody>
      </p:sp>
      <p:sp>
        <p:nvSpPr>
          <p:cNvPr id="121" name="CustomShape 4"/>
          <p:cNvSpPr/>
          <p:nvPr/>
        </p:nvSpPr>
        <p:spPr>
          <a:xfrm>
            <a:off x="8186040" y="7120800"/>
            <a:ext cx="1082160" cy="3999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lstStyle/>
          <a:p>
            <a:pPr>
              <a:lnSpc>
                <a:spcPct val="100000"/>
              </a:lnSpc>
            </a:pPr>
            <a:fld id="{C4582A25-A08F-419D-BE7E-B805C35C2AC4}" type="slidenum">
              <a:rPr lang="de-DE" sz="1400" b="1" strike="noStrike" spc="-1">
                <a:solidFill>
                  <a:srgbClr val="FFFFFF"/>
                </a:solidFill>
                <a:uFill>
                  <a:solidFill>
                    <a:srgbClr val="FFFFFF"/>
                  </a:solidFill>
                </a:uFill>
                <a:latin typeface="Arial"/>
                <a:ea typeface="MS PGothic"/>
              </a:rPr>
              <a:t>8</a:t>
            </a:fld>
            <a:endParaRPr lang="de-DE" sz="1800" b="0" strike="noStrike" spc="-1">
              <a:solidFill>
                <a:srgbClr val="000000"/>
              </a:solidFill>
              <a:uFill>
                <a:solidFill>
                  <a:srgbClr val="FFFFFF"/>
                </a:solidFill>
              </a:uFill>
              <a:latin typeface="Arial"/>
            </a:endParaRPr>
          </a:p>
        </p:txBody>
      </p:sp>
      <p:graphicFrame>
        <p:nvGraphicFramePr>
          <p:cNvPr id="122" name="Diagramm 121"/>
          <p:cNvGraphicFramePr/>
          <p:nvPr>
            <p:extLst>
              <p:ext uri="{D42A27DB-BD31-4B8C-83A1-F6EECF244321}">
                <p14:modId xmlns:p14="http://schemas.microsoft.com/office/powerpoint/2010/main" val="2936308314"/>
              </p:ext>
            </p:extLst>
          </p:nvPr>
        </p:nvGraphicFramePr>
        <p:xfrm>
          <a:off x="529200" y="2666820"/>
          <a:ext cx="8739000" cy="418284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23" name="CustomShape 1"/>
          <p:cNvSpPr/>
          <p:nvPr/>
        </p:nvSpPr>
        <p:spPr>
          <a:xfrm>
            <a:off x="4320" y="248760"/>
            <a:ext cx="10073880" cy="1185480"/>
          </a:xfrm>
          <a:prstGeom prst="rect">
            <a:avLst/>
          </a:prstGeom>
          <a:solidFill>
            <a:srgbClr val="FAD9CD"/>
          </a:solidFill>
          <a:ln>
            <a:noFill/>
          </a:ln>
        </p:spPr>
        <p:style>
          <a:lnRef idx="0">
            <a:scrgbClr r="0" g="0" b="0"/>
          </a:lnRef>
          <a:fillRef idx="0">
            <a:scrgbClr r="0" g="0" b="0"/>
          </a:fillRef>
          <a:effectRef idx="0">
            <a:scrgbClr r="0" g="0" b="0"/>
          </a:effectRef>
          <a:fontRef idx="minor"/>
        </p:style>
        <p:txBody>
          <a:bodyPr lIns="0" tIns="0" rIns="0" bIns="0" anchor="ctr"/>
          <a:lstStyle/>
          <a:p>
            <a:pPr algn="ctr">
              <a:lnSpc>
                <a:spcPct val="100000"/>
              </a:lnSpc>
            </a:pPr>
            <a:r>
              <a:rPr lang="de-DE" sz="4400" b="0" strike="noStrike" spc="-1">
                <a:solidFill>
                  <a:srgbClr val="DF6C5D"/>
                </a:solidFill>
                <a:uFill>
                  <a:solidFill>
                    <a:srgbClr val="FFFFFF"/>
                  </a:solidFill>
                </a:uFill>
                <a:latin typeface="Arial"/>
                <a:ea typeface="DejaVu Sans"/>
              </a:rPr>
              <a:t>Geflüchtete in Europa</a:t>
            </a:r>
            <a:endParaRPr lang="de-DE" sz="1800" b="0" strike="noStrike" spc="-1">
              <a:solidFill>
                <a:srgbClr val="000000"/>
              </a:solidFill>
              <a:uFill>
                <a:solidFill>
                  <a:srgbClr val="FFFFFF"/>
                </a:solidFill>
              </a:uFill>
              <a:latin typeface="Arial"/>
            </a:endParaRPr>
          </a:p>
        </p:txBody>
      </p:sp>
      <p:sp>
        <p:nvSpPr>
          <p:cNvPr id="125" name="CustomShape 3"/>
          <p:cNvSpPr/>
          <p:nvPr/>
        </p:nvSpPr>
        <p:spPr>
          <a:xfrm>
            <a:off x="8186040" y="7120800"/>
            <a:ext cx="1082160" cy="3999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lstStyle/>
          <a:p>
            <a:pPr>
              <a:lnSpc>
                <a:spcPct val="100000"/>
              </a:lnSpc>
            </a:pPr>
            <a:fld id="{B76247A0-7945-46C2-8496-A49FFC352FA0}" type="slidenum">
              <a:rPr lang="de-DE" sz="1400" b="1" strike="noStrike" spc="-1">
                <a:solidFill>
                  <a:srgbClr val="FFFFFF"/>
                </a:solidFill>
                <a:uFill>
                  <a:solidFill>
                    <a:srgbClr val="FFFFFF"/>
                  </a:solidFill>
                </a:uFill>
                <a:latin typeface="Arial"/>
                <a:ea typeface="MS PGothic"/>
              </a:rPr>
              <a:t>9</a:t>
            </a:fld>
            <a:endParaRPr lang="de-DE" sz="1800" b="0" strike="noStrike" spc="-1">
              <a:solidFill>
                <a:srgbClr val="000000"/>
              </a:solidFill>
              <a:uFill>
                <a:solidFill>
                  <a:srgbClr val="FFFFFF"/>
                </a:solidFill>
              </a:uFill>
              <a:latin typeface="Arial"/>
            </a:endParaRPr>
          </a:p>
        </p:txBody>
      </p:sp>
      <p:pic>
        <p:nvPicPr>
          <p:cNvPr id="3" name="Grafik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1338" y="2080871"/>
            <a:ext cx="8539843" cy="4767101"/>
          </a:xfrm>
          <a:prstGeom prst="rect">
            <a:avLst/>
          </a:prstGeom>
        </p:spPr>
      </p:pic>
      <p:sp>
        <p:nvSpPr>
          <p:cNvPr id="4" name="Textfeld 3"/>
          <p:cNvSpPr txBox="1"/>
          <p:nvPr/>
        </p:nvSpPr>
        <p:spPr>
          <a:xfrm>
            <a:off x="771338" y="1616529"/>
            <a:ext cx="8539843" cy="523220"/>
          </a:xfrm>
          <a:prstGeom prst="rect">
            <a:avLst/>
          </a:prstGeom>
          <a:noFill/>
        </p:spPr>
        <p:txBody>
          <a:bodyPr wrap="square" rtlCol="0">
            <a:spAutoFit/>
          </a:bodyPr>
          <a:lstStyle/>
          <a:p>
            <a:r>
              <a:rPr lang="de-DE" sz="2800" b="1" dirty="0"/>
              <a:t>Asylsuchende in Europa im Jahr 2016 </a:t>
            </a:r>
          </a:p>
        </p:txBody>
      </p:sp>
    </p:spTree>
  </p:cSld>
  <p:clrMapOvr>
    <a:masterClrMapping/>
  </p:clrMapOvr>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0</TotalTime>
  <Words>14691</Words>
  <Application>Microsoft Office PowerPoint</Application>
  <PresentationFormat>Benutzerdefiniert</PresentationFormat>
  <Paragraphs>1297</Paragraphs>
  <Slides>65</Slides>
  <Notes>65</Notes>
  <HiddenSlides>0</HiddenSlides>
  <MMClips>0</MMClips>
  <ScaleCrop>false</ScaleCrop>
  <HeadingPairs>
    <vt:vector size="8" baseType="variant">
      <vt:variant>
        <vt:lpstr>Verwendete Schriftarten</vt:lpstr>
      </vt:variant>
      <vt:variant>
        <vt:i4>12</vt:i4>
      </vt:variant>
      <vt:variant>
        <vt:lpstr>Design</vt:lpstr>
      </vt:variant>
      <vt:variant>
        <vt:i4>2</vt:i4>
      </vt:variant>
      <vt:variant>
        <vt:lpstr>Eingebettete OLE-Server</vt:lpstr>
      </vt:variant>
      <vt:variant>
        <vt:i4>1</vt:i4>
      </vt:variant>
      <vt:variant>
        <vt:lpstr>Folientitel</vt:lpstr>
      </vt:variant>
      <vt:variant>
        <vt:i4>65</vt:i4>
      </vt:variant>
    </vt:vector>
  </HeadingPairs>
  <TitlesOfParts>
    <vt:vector size="80" baseType="lpstr">
      <vt:lpstr>MS PGothic</vt:lpstr>
      <vt:lpstr>Arial</vt:lpstr>
      <vt:lpstr>DejaVu Sans</vt:lpstr>
      <vt:lpstr>DejaVu Sans Mono</vt:lpstr>
      <vt:lpstr>Droid Sans Fallback</vt:lpstr>
      <vt:lpstr>Frutiger Linotype</vt:lpstr>
      <vt:lpstr>Lohit Hindi</vt:lpstr>
      <vt:lpstr>StarSymbol</vt:lpstr>
      <vt:lpstr>Symbol</vt:lpstr>
      <vt:lpstr>Times New Roman</vt:lpstr>
      <vt:lpstr>WenQuanYi Micro Hei</vt:lpstr>
      <vt:lpstr>Wingdings</vt:lpstr>
      <vt:lpstr>Office Theme</vt:lpstr>
      <vt:lpstr>Office Theme</vt:lpstr>
      <vt:lpstr>Chart</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subject/>
  <dc:creator>gabi.jaschke</dc:creator>
  <dc:description/>
  <cp:lastModifiedBy>Sara-Marie Ruthenberg</cp:lastModifiedBy>
  <cp:revision>174</cp:revision>
  <dcterms:modified xsi:type="dcterms:W3CDTF">2017-11-02T15:08:39Z</dcterms:modified>
  <dc:language>de-DE</dc:language>
</cp:coreProperties>
</file>